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eter Y (Pet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949C3-D4FC-496C-8C9A-041A71134AE8}">
  <a:tblStyle styleId="{941949C3-D4FC-496C-8C9A-041A71134AE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fairDisplay-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PlayfairDispl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4.xml"/><Relationship Id="rId33" Type="http://schemas.openxmlformats.org/officeDocument/2006/relationships/font" Target="fonts/Lato-bold.fntdata"/><Relationship Id="rId10" Type="http://schemas.openxmlformats.org/officeDocument/2006/relationships/slide" Target="slides/slide3.xml"/><Relationship Id="rId32" Type="http://schemas.openxmlformats.org/officeDocument/2006/relationships/font" Target="fonts/Lato-regular.fntdata"/><Relationship Id="rId13" Type="http://schemas.openxmlformats.org/officeDocument/2006/relationships/slide" Target="slides/slide6.xml"/><Relationship Id="rId35" Type="http://schemas.openxmlformats.org/officeDocument/2006/relationships/font" Target="fonts/Lato-boldItalic.fntdata"/><Relationship Id="rId12" Type="http://schemas.openxmlformats.org/officeDocument/2006/relationships/slide" Target="slides/slide5.xml"/><Relationship Id="rId34" Type="http://schemas.openxmlformats.org/officeDocument/2006/relationships/font" Target="fonts/La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9T02:43:27.653">
    <p:pos x="6000" y="0"/>
    <p:text>Feel free to keep or remove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chart/20701/video-streaming-services-with-most-subscribers-global-fipp/" TargetMode="External"/><Relationship Id="rId3" Type="http://schemas.openxmlformats.org/officeDocument/2006/relationships/hyperlink" Target="https://deadline.com/2020/08/more-than-half-of-u-s-households-now-subscribe-to-multiple-streaming-services-study-1203025747/"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d8c67cc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d8c67cc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9f1b80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9f1b80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1139 observations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f9f1b80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f9f1b80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Rsquare about 20%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97af76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97af76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97af76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97af76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97af76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97af76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on the screen the decision tree model is presented. We implemented a 0.1 complexity parameter for this model. We can see that MilleniumWeek is the variable that shows up the most in this model. However, this model is not very </a:t>
            </a:r>
            <a:r>
              <a:rPr lang="en"/>
              <a:t>accurate</a:t>
            </a:r>
            <a:r>
              <a:rPr lang="en"/>
              <a:t> as it only presented a 46.75% predictive accuracy which is very low so this model will really not show any insights.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97af76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97af76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ran a Neural Network Algorithm on the dataset. The neural network visual is displayed above. There is an error of 92.06 and it took 972 steps. The predictive accuracy for this model is again low at 54.79%. This means that any predictions from this model are not accurate and don’t really mean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97af76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97af76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bd8c67cc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bd8c67cc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bd8c67cc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bd8c67cc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bd8c67cc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bd8c67cc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streaming services such as netflix, hulu, and disney plus have had a growing popularity over the past 20 years. Since you can stream movies on these video streamin platforms from your house, This growing </a:t>
            </a:r>
            <a:r>
              <a:rPr lang="en"/>
              <a:t>popularity</a:t>
            </a:r>
            <a:r>
              <a:rPr lang="en"/>
              <a:t> may have impacted the traditional consumption forms of movies such as movie theaters. Specifically, we think that these video streaming services may have had an impact on the movie theater business and the box office as a whole. The real question is, can movie theaters still be a </a:t>
            </a:r>
            <a:r>
              <a:rPr lang="en"/>
              <a:t>profitable</a:t>
            </a:r>
            <a:r>
              <a:rPr lang="en"/>
              <a:t> business endeavor with the growing consumption of video streaming services such as netflix </a:t>
            </a:r>
            <a:r>
              <a:rPr lang="en"/>
              <a:t>and</a:t>
            </a:r>
            <a:r>
              <a:rPr lang="en"/>
              <a:t> hulu?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0" lvl="0" marL="0" rtl="0" algn="l">
              <a:spcBef>
                <a:spcPts val="0"/>
              </a:spcBef>
              <a:spcAft>
                <a:spcPts val="0"/>
              </a:spcAft>
              <a:buNone/>
            </a:pPr>
            <a:r>
              <a:rPr lang="en" u="sng">
                <a:solidFill>
                  <a:schemeClr val="hlink"/>
                </a:solidFill>
                <a:hlinkClick r:id="rId2"/>
              </a:rPr>
              <a:t>https://www.statista.com/chart/20701/video-streaming-services-with-most-subscribers-global-fipp/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https://deadline.com/2020/08/more-than-half-of-u-s-households-now-subscribe-to-multiple-streaming-services-study-1203025747/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https://hosbeg.com/what-is-a-box-office/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bd8c67cc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bd8c67c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d8c67c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d8c67c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d8c67cc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d8c67cc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bd8c67c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bd8c67c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f9f1b804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f9f1b804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9f1b804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9f1b804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1139 observations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9f1b80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9f1b80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1139</a:t>
            </a:r>
            <a:r>
              <a:rPr lang="en"/>
              <a:t> observations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9f1b80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9f1b80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16775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does video streaming impact box office success?</a:t>
            </a:r>
            <a:endParaRPr/>
          </a:p>
        </p:txBody>
      </p:sp>
      <p:sp>
        <p:nvSpPr>
          <p:cNvPr id="60" name="Google Shape;60;p13"/>
          <p:cNvSpPr txBox="1"/>
          <p:nvPr>
            <p:ph idx="1" type="subTitle"/>
          </p:nvPr>
        </p:nvSpPr>
        <p:spPr>
          <a:xfrm>
            <a:off x="3096288" y="2975580"/>
            <a:ext cx="2951400" cy="7014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1200"/>
              </a:spcAft>
              <a:buNone/>
            </a:pPr>
            <a:r>
              <a:rPr b="0" lang="en" sz="1200">
                <a:latin typeface="Lato"/>
                <a:ea typeface="Lato"/>
                <a:cs typeface="Lato"/>
                <a:sym typeface="Lato"/>
              </a:rPr>
              <a:t>Tony Allard, Namratha Acharya, Yueh-Ting Wu, Peter Yeu-Shyang Yeh</a:t>
            </a:r>
            <a:endParaRPr sz="21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a:t>
            </a:r>
            <a:endParaRPr/>
          </a:p>
        </p:txBody>
      </p:sp>
      <p:sp>
        <p:nvSpPr>
          <p:cNvPr id="115" name="Google Shape;115;p22"/>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Year: 0.2986202</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MilleniumWeek: 0.2994507</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16" name="Google Shape;116;p22"/>
          <p:cNvPicPr preferRelativeResize="0"/>
          <p:nvPr/>
        </p:nvPicPr>
        <p:blipFill rotWithShape="1">
          <a:blip r:embed="rId3">
            <a:alphaModFix/>
          </a:blip>
          <a:srcRect b="0" l="18247" r="17182" t="7935"/>
          <a:stretch/>
        </p:blipFill>
        <p:spPr>
          <a:xfrm>
            <a:off x="4619950" y="829725"/>
            <a:ext cx="3693124" cy="3484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Cox Transformation</a:t>
            </a:r>
            <a:endParaRPr/>
          </a:p>
        </p:txBody>
      </p:sp>
      <p:pic>
        <p:nvPicPr>
          <p:cNvPr id="122" name="Google Shape;122;p23"/>
          <p:cNvPicPr preferRelativeResize="0"/>
          <p:nvPr/>
        </p:nvPicPr>
        <p:blipFill>
          <a:blip r:embed="rId3">
            <a:alphaModFix/>
          </a:blip>
          <a:stretch>
            <a:fillRect/>
          </a:stretch>
        </p:blipFill>
        <p:spPr>
          <a:xfrm>
            <a:off x="1684463" y="1056650"/>
            <a:ext cx="5775072" cy="382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Criteria</a:t>
            </a:r>
            <a:endParaRPr/>
          </a:p>
        </p:txBody>
      </p:sp>
      <p:pic>
        <p:nvPicPr>
          <p:cNvPr id="128" name="Google Shape;128;p24"/>
          <p:cNvPicPr preferRelativeResize="0"/>
          <p:nvPr/>
        </p:nvPicPr>
        <p:blipFill>
          <a:blip r:embed="rId3">
            <a:alphaModFix/>
          </a:blip>
          <a:stretch>
            <a:fillRect/>
          </a:stretch>
        </p:blipFill>
        <p:spPr>
          <a:xfrm>
            <a:off x="1684463" y="1017450"/>
            <a:ext cx="5775072" cy="38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34" name="Google Shape;134;p25"/>
          <p:cNvSpPr txBox="1"/>
          <p:nvPr>
            <p:ph idx="1" type="body"/>
          </p:nvPr>
        </p:nvSpPr>
        <p:spPr>
          <a:xfrm>
            <a:off x="198125" y="1557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Inputs - Seasons input, Year, Streaming inputs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Outputs - Success rate</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Prediction accuracy - 58.2% </a:t>
            </a:r>
            <a:endParaRPr>
              <a:solidFill>
                <a:schemeClr val="lt1"/>
              </a:solidFill>
            </a:endParaRPr>
          </a:p>
        </p:txBody>
      </p:sp>
      <p:pic>
        <p:nvPicPr>
          <p:cNvPr id="135" name="Google Shape;135;p25"/>
          <p:cNvPicPr preferRelativeResize="0"/>
          <p:nvPr/>
        </p:nvPicPr>
        <p:blipFill>
          <a:blip r:embed="rId3">
            <a:alphaModFix/>
          </a:blip>
          <a:stretch>
            <a:fillRect/>
          </a:stretch>
        </p:blipFill>
        <p:spPr>
          <a:xfrm>
            <a:off x="5123648" y="518650"/>
            <a:ext cx="3595074" cy="386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Bayes</a:t>
            </a:r>
            <a:endParaRPr/>
          </a:p>
        </p:txBody>
      </p:sp>
      <p:graphicFrame>
        <p:nvGraphicFramePr>
          <p:cNvPr id="141" name="Google Shape;141;p26"/>
          <p:cNvGraphicFramePr/>
          <p:nvPr/>
        </p:nvGraphicFramePr>
        <p:xfrm>
          <a:off x="3104725" y="1017450"/>
          <a:ext cx="3000000" cy="3000000"/>
        </p:xfrm>
        <a:graphic>
          <a:graphicData uri="http://schemas.openxmlformats.org/drawingml/2006/table">
            <a:tbl>
              <a:tblPr>
                <a:noFill/>
                <a:tableStyleId>{941949C3-D4FC-496C-8C9A-041A71134AE8}</a:tableStyleId>
              </a:tblPr>
              <a:tblGrid>
                <a:gridCol w="4686300"/>
                <a:gridCol w="1276350"/>
              </a:tblGrid>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Variables Included</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Predictive Accuracy</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FallSeason, HolidayWeekend, 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WinterSeason, HolidayWeekend, 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SpringSeason, HolidayWeekend, 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SummerSeason, HolidayWeekend, 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50.57%</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FallSeason, HolidayWeekend, OriginalStreaming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WinterSeason, HolidayWeekend, OriginalStreaming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SpringSeason, HolidayWeekend, OriginalStreaming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SummerSeason, HolidayWeekend, OriginalStreaming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50.57%</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FallSeason, HolidayWeekend, InternationalStreaming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50.96%</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WinterSeason, HolidayWeekend, InternationalStreaming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47.89%</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SpringSeason, HolidayWeekend, InternationalStreaming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49.04%</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SummerSeason, HolidayWeekend, InternationalStreaming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50.57%</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
        <p:nvSpPr>
          <p:cNvPr id="142" name="Google Shape;142;p26"/>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Fitted using the seasons, holiday weekend, and streaming services</a:t>
            </a:r>
            <a:endParaRPr>
              <a:solidFill>
                <a:schemeClr val="lt1"/>
              </a:solidFill>
            </a:endParaRPr>
          </a:p>
          <a:p>
            <a:pPr indent="0" lvl="0" marL="0" rtl="0" algn="l">
              <a:spcBef>
                <a:spcPts val="1200"/>
              </a:spcBef>
              <a:spcAft>
                <a:spcPts val="0"/>
              </a:spcAft>
              <a:buNone/>
            </a:pPr>
            <a:r>
              <a:rPr lang="en">
                <a:solidFill>
                  <a:schemeClr val="lt1"/>
                </a:solidFill>
              </a:rPr>
              <a:t>Predictive Accuracy ~ 52%</a:t>
            </a:r>
            <a:endParaRPr>
              <a:solidFill>
                <a:schemeClr val="lt1"/>
              </a:solidFill>
            </a:endParaRPr>
          </a:p>
          <a:p>
            <a:pPr indent="-304800" lvl="0" marL="457200" rtl="0" algn="l">
              <a:spcBef>
                <a:spcPts val="1200"/>
              </a:spcBef>
              <a:spcAft>
                <a:spcPts val="0"/>
              </a:spcAft>
              <a:buClr>
                <a:schemeClr val="lt1"/>
              </a:buClr>
              <a:buSzPts val="1200"/>
              <a:buChar char="●"/>
            </a:pPr>
            <a:r>
              <a:rPr lang="en">
                <a:solidFill>
                  <a:schemeClr val="lt1"/>
                </a:solidFill>
              </a:rPr>
              <a:t>Violates Independence</a:t>
            </a:r>
            <a:endParaRPr>
              <a:solidFill>
                <a:schemeClr val="lt1"/>
              </a:solidFill>
            </a:endParaRPr>
          </a:p>
          <a:p>
            <a:pPr indent="0" lvl="0" marL="0" rtl="0" algn="l">
              <a:spcBef>
                <a:spcPts val="1200"/>
              </a:spcBef>
              <a:spcAft>
                <a:spcPts val="1200"/>
              </a:spcAft>
              <a:buNone/>
            </a:pPr>
            <a:r>
              <a:rPr lang="en">
                <a:solidFill>
                  <a:schemeClr val="lt1"/>
                </a:solidFill>
              </a:rPr>
              <a:t>So I generated several models with different combinations of the independent variables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48" name="Google Shape;148;p27"/>
          <p:cNvPicPr preferRelativeResize="0"/>
          <p:nvPr/>
        </p:nvPicPr>
        <p:blipFill>
          <a:blip r:embed="rId3">
            <a:alphaModFix/>
          </a:blip>
          <a:stretch>
            <a:fillRect/>
          </a:stretch>
        </p:blipFill>
        <p:spPr>
          <a:xfrm>
            <a:off x="401125" y="1172600"/>
            <a:ext cx="5292375" cy="3516450"/>
          </a:xfrm>
          <a:prstGeom prst="rect">
            <a:avLst/>
          </a:prstGeom>
          <a:noFill/>
          <a:ln cap="flat" cmpd="sng" w="9525">
            <a:solidFill>
              <a:schemeClr val="dk2"/>
            </a:solidFill>
            <a:prstDash val="solid"/>
            <a:round/>
            <a:headEnd len="sm" w="sm" type="none"/>
            <a:tailEnd len="sm" w="sm" type="none"/>
          </a:ln>
        </p:spPr>
      </p:pic>
      <p:sp>
        <p:nvSpPr>
          <p:cNvPr id="149" name="Google Shape;149;p27"/>
          <p:cNvSpPr txBox="1"/>
          <p:nvPr/>
        </p:nvSpPr>
        <p:spPr>
          <a:xfrm>
            <a:off x="6249300" y="2730725"/>
            <a:ext cx="2583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Predictive Accuracy = 46.74%</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pic>
        <p:nvPicPr>
          <p:cNvPr id="155" name="Google Shape;155;p28"/>
          <p:cNvPicPr preferRelativeResize="0"/>
          <p:nvPr/>
        </p:nvPicPr>
        <p:blipFill>
          <a:blip r:embed="rId3">
            <a:alphaModFix/>
          </a:blip>
          <a:stretch>
            <a:fillRect/>
          </a:stretch>
        </p:blipFill>
        <p:spPr>
          <a:xfrm>
            <a:off x="311700" y="1017450"/>
            <a:ext cx="6654985" cy="3821249"/>
          </a:xfrm>
          <a:prstGeom prst="rect">
            <a:avLst/>
          </a:prstGeom>
          <a:noFill/>
          <a:ln>
            <a:noFill/>
          </a:ln>
        </p:spPr>
      </p:pic>
      <p:sp>
        <p:nvSpPr>
          <p:cNvPr id="156" name="Google Shape;156;p28"/>
          <p:cNvSpPr txBox="1"/>
          <p:nvPr/>
        </p:nvSpPr>
        <p:spPr>
          <a:xfrm>
            <a:off x="6255000" y="1276000"/>
            <a:ext cx="25773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Predictive Accuracy = 54.79%</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a:t>
            </a:r>
            <a:endParaRPr/>
          </a:p>
        </p:txBody>
      </p:sp>
      <p:pic>
        <p:nvPicPr>
          <p:cNvPr id="162" name="Google Shape;162;p29"/>
          <p:cNvPicPr preferRelativeResize="0"/>
          <p:nvPr/>
        </p:nvPicPr>
        <p:blipFill>
          <a:blip r:embed="rId3">
            <a:alphaModFix/>
          </a:blip>
          <a:stretch>
            <a:fillRect/>
          </a:stretch>
        </p:blipFill>
        <p:spPr>
          <a:xfrm>
            <a:off x="152400" y="1169850"/>
            <a:ext cx="4949024" cy="1885950"/>
          </a:xfrm>
          <a:prstGeom prst="rect">
            <a:avLst/>
          </a:prstGeom>
          <a:noFill/>
          <a:ln>
            <a:noFill/>
          </a:ln>
        </p:spPr>
      </p:pic>
      <p:sp>
        <p:nvSpPr>
          <p:cNvPr id="163" name="Google Shape;163;p29"/>
          <p:cNvSpPr txBox="1"/>
          <p:nvPr/>
        </p:nvSpPr>
        <p:spPr>
          <a:xfrm>
            <a:off x="494350" y="3365900"/>
            <a:ext cx="2517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Predictive accuracy: 31.03%</a:t>
            </a:r>
            <a:endParaRPr>
              <a:solidFill>
                <a:schemeClr val="lt1"/>
              </a:solidFill>
            </a:endParaRPr>
          </a:p>
        </p:txBody>
      </p:sp>
      <p:pic>
        <p:nvPicPr>
          <p:cNvPr id="164" name="Google Shape;164;p29"/>
          <p:cNvPicPr preferRelativeResize="0"/>
          <p:nvPr/>
        </p:nvPicPr>
        <p:blipFill>
          <a:blip r:embed="rId4">
            <a:alphaModFix/>
          </a:blip>
          <a:stretch>
            <a:fillRect/>
          </a:stretch>
        </p:blipFill>
        <p:spPr>
          <a:xfrm>
            <a:off x="5356050" y="675350"/>
            <a:ext cx="3069200" cy="41420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Comparison</a:t>
            </a:r>
            <a:endParaRPr/>
          </a:p>
        </p:txBody>
      </p:sp>
      <p:sp>
        <p:nvSpPr>
          <p:cNvPr id="170" name="Google Shape;170;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best model for this case:</a:t>
            </a:r>
            <a:endParaRPr/>
          </a:p>
          <a:p>
            <a:pPr indent="0" lvl="0" marL="0" rtl="0" algn="ctr">
              <a:spcBef>
                <a:spcPts val="1200"/>
              </a:spcBef>
              <a:spcAft>
                <a:spcPts val="0"/>
              </a:spcAft>
              <a:buNone/>
            </a:pPr>
            <a:r>
              <a:rPr b="1" lang="en"/>
              <a:t>Logistic Regression</a:t>
            </a:r>
            <a:endParaRPr b="1"/>
          </a:p>
          <a:p>
            <a:pPr indent="0" lvl="0" marL="0" rtl="0" algn="l">
              <a:spcBef>
                <a:spcPts val="1200"/>
              </a:spcBef>
              <a:spcAft>
                <a:spcPts val="0"/>
              </a:spcAft>
              <a:buNone/>
            </a:pPr>
            <a:r>
              <a:rPr lang="en"/>
              <a:t>Input: Seasons, Holidays Weekends, and Streaming Services</a:t>
            </a:r>
            <a:endParaRPr/>
          </a:p>
          <a:p>
            <a:pPr indent="0" lvl="0" marL="0" rtl="0" algn="l">
              <a:spcBef>
                <a:spcPts val="1200"/>
              </a:spcBef>
              <a:spcAft>
                <a:spcPts val="1200"/>
              </a:spcAft>
              <a:buNone/>
            </a:pPr>
            <a:r>
              <a:rPr lang="en"/>
              <a:t>Predictive Accuracy: 58.20%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Recommendations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Clr>
                <a:schemeClr val="lt1"/>
              </a:buClr>
              <a:buSzPts val="1800"/>
              <a:buAutoNum type="arabicPeriod"/>
            </a:pPr>
            <a:r>
              <a:rPr lang="en">
                <a:solidFill>
                  <a:schemeClr val="lt1"/>
                </a:solidFill>
              </a:rPr>
              <a:t>Don't shut down movie theaters because of the impact of video streaming on profits.</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AutoNum type="arabicPeriod"/>
            </a:pPr>
            <a:r>
              <a:rPr lang="en">
                <a:solidFill>
                  <a:schemeClr val="lt1"/>
                </a:solidFill>
              </a:rPr>
              <a:t>Because of the </a:t>
            </a:r>
            <a:r>
              <a:rPr lang="en">
                <a:solidFill>
                  <a:srgbClr val="FFFFFF"/>
                </a:solidFill>
                <a:latin typeface="Arial"/>
                <a:ea typeface="Arial"/>
                <a:cs typeface="Arial"/>
                <a:sym typeface="Arial"/>
              </a:rPr>
              <a:t> cyclical nature of earnings, movie theaters should consider hosting events on non-opening weekends.</a:t>
            </a:r>
            <a:endParaRPr>
              <a:solidFill>
                <a:srgbClr val="FFFFFF"/>
              </a:solidFill>
              <a:latin typeface="Arial"/>
              <a:ea typeface="Arial"/>
              <a:cs typeface="Arial"/>
              <a:sym typeface="Arial"/>
            </a:endParaRPr>
          </a:p>
          <a:p>
            <a:pPr indent="0" lvl="0" marL="0" rtl="0" algn="l">
              <a:spcBef>
                <a:spcPts val="1200"/>
              </a:spcBef>
              <a:spcAft>
                <a:spcPts val="0"/>
              </a:spcAft>
              <a:buNone/>
            </a:pPr>
            <a:r>
              <a:t/>
            </a:r>
            <a:endParaRPr>
              <a:solidFill>
                <a:srgbClr val="FFFFFF"/>
              </a:solidFill>
              <a:latin typeface="Arial"/>
              <a:ea typeface="Arial"/>
              <a:cs typeface="Arial"/>
              <a:sym typeface="Arial"/>
            </a:endParaRPr>
          </a:p>
          <a:p>
            <a:pPr indent="-342900" lvl="0" marL="457200" rtl="0" algn="l">
              <a:spcBef>
                <a:spcPts val="180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Movie theaters should collaborate with streaming services to advertise their trailers for movies to the subscribers to boost movie theater attendance.</a:t>
            </a:r>
            <a:br>
              <a:rPr lang="en">
                <a:solidFill>
                  <a:srgbClr val="FFFFFF"/>
                </a:solidFill>
                <a:latin typeface="Arial"/>
                <a:ea typeface="Arial"/>
                <a:cs typeface="Arial"/>
                <a:sym typeface="Arial"/>
              </a:rPr>
            </a:b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265500" y="15651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66" name="Google Shape;66;p14"/>
          <p:cNvPicPr preferRelativeResize="0"/>
          <p:nvPr/>
        </p:nvPicPr>
        <p:blipFill>
          <a:blip r:embed="rId3">
            <a:alphaModFix/>
          </a:blip>
          <a:stretch>
            <a:fillRect/>
          </a:stretch>
        </p:blipFill>
        <p:spPr>
          <a:xfrm>
            <a:off x="5566425" y="342900"/>
            <a:ext cx="2047149" cy="2047149"/>
          </a:xfrm>
          <a:prstGeom prst="rect">
            <a:avLst/>
          </a:prstGeom>
          <a:noFill/>
          <a:ln cap="flat" cmpd="sng" w="9525">
            <a:solidFill>
              <a:schemeClr val="dk2"/>
            </a:solidFill>
            <a:prstDash val="solid"/>
            <a:round/>
            <a:headEnd len="sm" w="sm" type="none"/>
            <a:tailEnd len="sm" w="sm" type="none"/>
          </a:ln>
        </p:spPr>
      </p:pic>
      <p:pic>
        <p:nvPicPr>
          <p:cNvPr id="67" name="Google Shape;67;p14"/>
          <p:cNvPicPr preferRelativeResize="0"/>
          <p:nvPr/>
        </p:nvPicPr>
        <p:blipFill>
          <a:blip r:embed="rId4">
            <a:alphaModFix/>
          </a:blip>
          <a:stretch>
            <a:fillRect/>
          </a:stretch>
        </p:blipFill>
        <p:spPr>
          <a:xfrm>
            <a:off x="5031888" y="2791550"/>
            <a:ext cx="3116217" cy="2047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32"/>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1"/>
                </a:solidFill>
                <a:latin typeface="Playfair Display"/>
                <a:ea typeface="Playfair Display"/>
                <a:cs typeface="Playfair Display"/>
                <a:sym typeface="Playfair Display"/>
              </a:rPr>
              <a:t>Thank you! Any Questions?</a:t>
            </a:r>
            <a:endParaRPr>
              <a:solidFill>
                <a:schemeClr val="accent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sz="4623">
                <a:solidFill>
                  <a:schemeClr val="lt1"/>
                </a:solidFill>
              </a:rPr>
              <a:t>Box-office data - Kaggle.com</a:t>
            </a:r>
            <a:endParaRPr sz="4623">
              <a:solidFill>
                <a:schemeClr val="lt1"/>
              </a:solidFill>
            </a:endParaRPr>
          </a:p>
          <a:p>
            <a:pPr indent="0" lvl="0" marL="0" rtl="0" algn="l">
              <a:spcBef>
                <a:spcPts val="1200"/>
              </a:spcBef>
              <a:spcAft>
                <a:spcPts val="0"/>
              </a:spcAft>
              <a:buNone/>
            </a:pPr>
            <a:r>
              <a:t/>
            </a:r>
            <a:endParaRPr sz="4623">
              <a:solidFill>
                <a:schemeClr val="lt1"/>
              </a:solidFill>
            </a:endParaRPr>
          </a:p>
          <a:p>
            <a:pPr indent="0" lvl="0" marL="0" rtl="0" algn="l">
              <a:spcBef>
                <a:spcPts val="1200"/>
              </a:spcBef>
              <a:spcAft>
                <a:spcPts val="0"/>
              </a:spcAft>
              <a:buNone/>
            </a:pPr>
            <a:r>
              <a:rPr lang="en" sz="4623">
                <a:solidFill>
                  <a:schemeClr val="lt1"/>
                </a:solidFill>
              </a:rPr>
              <a:t>3000+ records </a:t>
            </a:r>
            <a:endParaRPr sz="4623">
              <a:solidFill>
                <a:schemeClr val="lt1"/>
              </a:solidFill>
            </a:endParaRPr>
          </a:p>
          <a:p>
            <a:pPr indent="0" lvl="0" marL="0" rtl="0" algn="l">
              <a:spcBef>
                <a:spcPts val="1200"/>
              </a:spcBef>
              <a:spcAft>
                <a:spcPts val="0"/>
              </a:spcAft>
              <a:buNone/>
            </a:pPr>
            <a:r>
              <a:t/>
            </a:r>
            <a:endParaRPr sz="4623">
              <a:solidFill>
                <a:schemeClr val="lt1"/>
              </a:solidFill>
            </a:endParaRPr>
          </a:p>
          <a:p>
            <a:pPr indent="0" lvl="0" marL="0" rtl="0" algn="l">
              <a:spcBef>
                <a:spcPts val="1200"/>
              </a:spcBef>
              <a:spcAft>
                <a:spcPts val="0"/>
              </a:spcAft>
              <a:buNone/>
            </a:pPr>
            <a:r>
              <a:rPr lang="en" sz="4623">
                <a:solidFill>
                  <a:schemeClr val="lt1"/>
                </a:solidFill>
              </a:rPr>
              <a:t>Film, Date, Year, Weekend, Gross</a:t>
            </a:r>
            <a:endParaRPr sz="4623">
              <a:solidFill>
                <a:schemeClr val="lt1"/>
              </a:solidFill>
            </a:endParaRPr>
          </a:p>
          <a:p>
            <a:pPr indent="0" lvl="0" marL="0" rtl="0" algn="l">
              <a:spcBef>
                <a:spcPts val="1200"/>
              </a:spcBef>
              <a:spcAft>
                <a:spcPts val="0"/>
              </a:spcAft>
              <a:buNone/>
            </a:pPr>
            <a:r>
              <a:t/>
            </a:r>
            <a:endParaRPr sz="4623">
              <a:solidFill>
                <a:schemeClr val="lt1"/>
              </a:solidFill>
            </a:endParaRPr>
          </a:p>
          <a:p>
            <a:pPr indent="0" lvl="0" marL="0" rtl="0" algn="l">
              <a:spcBef>
                <a:spcPts val="1200"/>
              </a:spcBef>
              <a:spcAft>
                <a:spcPts val="0"/>
              </a:spcAft>
              <a:buNone/>
            </a:pPr>
            <a:r>
              <a:rPr lang="en" sz="4623">
                <a:solidFill>
                  <a:schemeClr val="lt1"/>
                </a:solidFill>
              </a:rPr>
              <a:t>Y</a:t>
            </a:r>
            <a:r>
              <a:rPr lang="en" sz="4623">
                <a:solidFill>
                  <a:schemeClr val="lt1"/>
                </a:solidFill>
              </a:rPr>
              <a:t>ear 1960 to 2021</a:t>
            </a:r>
            <a:endParaRPr sz="4623">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74" name="Google Shape;74;p15"/>
          <p:cNvPicPr preferRelativeResize="0"/>
          <p:nvPr/>
        </p:nvPicPr>
        <p:blipFill>
          <a:blip r:embed="rId3">
            <a:alphaModFix/>
          </a:blip>
          <a:stretch>
            <a:fillRect/>
          </a:stretch>
        </p:blipFill>
        <p:spPr>
          <a:xfrm>
            <a:off x="5151199" y="74588"/>
            <a:ext cx="3818500" cy="4841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a:t>
            </a:r>
            <a:r>
              <a:rPr lang="en"/>
              <a:t>  Data</a:t>
            </a:r>
            <a:endParaRPr/>
          </a:p>
        </p:txBody>
      </p:sp>
      <p:graphicFrame>
        <p:nvGraphicFramePr>
          <p:cNvPr id="80" name="Google Shape;80;p16"/>
          <p:cNvGraphicFramePr/>
          <p:nvPr/>
        </p:nvGraphicFramePr>
        <p:xfrm>
          <a:off x="2014075" y="1298563"/>
          <a:ext cx="3000000" cy="3000000"/>
        </p:xfrm>
        <a:graphic>
          <a:graphicData uri="http://schemas.openxmlformats.org/drawingml/2006/table">
            <a:tbl>
              <a:tblPr>
                <a:noFill/>
                <a:tableStyleId>{941949C3-D4FC-496C-8C9A-041A71134AE8}</a:tableStyleId>
              </a:tblPr>
              <a:tblGrid>
                <a:gridCol w="989625"/>
                <a:gridCol w="895375"/>
                <a:gridCol w="3230825"/>
              </a:tblGrid>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Variable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Film</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Character</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Name of the top grossing weekend box office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Date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Date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Sunday of the weekend box office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Year</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Numeric</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Year of the weekend box office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Weekend</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Numeric</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Week number of the year (1:53)</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Gross</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Numeric</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Box office earnings of the top film for the weekend</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Playfair Display"/>
                <a:ea typeface="Playfair Display"/>
                <a:cs typeface="Playfair Display"/>
                <a:sym typeface="Playfair Display"/>
              </a:rPr>
              <a:t>The Variables/Data Preprocessing</a:t>
            </a:r>
            <a:endParaRPr>
              <a:solidFill>
                <a:schemeClr val="accen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Filtering-2K and Onwards</a:t>
            </a:r>
            <a:endParaRPr/>
          </a:p>
        </p:txBody>
      </p:sp>
      <p:pic>
        <p:nvPicPr>
          <p:cNvPr id="91" name="Google Shape;91;p18"/>
          <p:cNvPicPr preferRelativeResize="0"/>
          <p:nvPr/>
        </p:nvPicPr>
        <p:blipFill>
          <a:blip r:embed="rId3">
            <a:alphaModFix/>
          </a:blip>
          <a:stretch>
            <a:fillRect/>
          </a:stretch>
        </p:blipFill>
        <p:spPr>
          <a:xfrm>
            <a:off x="1515000" y="1017450"/>
            <a:ext cx="6114000" cy="382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Scatterplot-2K and onwards</a:t>
            </a:r>
            <a:endParaRPr/>
          </a:p>
        </p:txBody>
      </p:sp>
      <p:pic>
        <p:nvPicPr>
          <p:cNvPr id="97" name="Google Shape;97;p19"/>
          <p:cNvPicPr preferRelativeResize="0"/>
          <p:nvPr/>
        </p:nvPicPr>
        <p:blipFill>
          <a:blip r:embed="rId3">
            <a:alphaModFix/>
          </a:blip>
          <a:stretch>
            <a:fillRect/>
          </a:stretch>
        </p:blipFill>
        <p:spPr>
          <a:xfrm>
            <a:off x="1684463" y="1017450"/>
            <a:ext cx="5775072" cy="38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Variables</a:t>
            </a:r>
            <a:endParaRPr/>
          </a:p>
        </p:txBody>
      </p:sp>
      <p:graphicFrame>
        <p:nvGraphicFramePr>
          <p:cNvPr id="103" name="Google Shape;103;p20"/>
          <p:cNvGraphicFramePr/>
          <p:nvPr/>
        </p:nvGraphicFramePr>
        <p:xfrm>
          <a:off x="3044350" y="244475"/>
          <a:ext cx="3000000" cy="3000000"/>
        </p:xfrm>
        <a:graphic>
          <a:graphicData uri="http://schemas.openxmlformats.org/drawingml/2006/table">
            <a:tbl>
              <a:tblPr>
                <a:noFill/>
                <a:tableStyleId>{941949C3-D4FC-496C-8C9A-041A71134AE8}</a:tableStyleId>
              </a:tblPr>
              <a:tblGrid>
                <a:gridCol w="1533525"/>
                <a:gridCol w="695325"/>
                <a:gridCol w="3714750"/>
              </a:tblGrid>
              <a:tr h="100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Variable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Month</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Numeric</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Month of the weekend box office (1:12)</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WinterSeason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box office in the winter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box office did not occur during the winter</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SpringSeason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box office in the spring</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box office did not occur during the spring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SummerSeason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box office in the summer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box office did not occur during the summer</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FallSeason</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box office in the fall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box office did not occur during the fall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MilleniumWeek</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Numeric</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Week number into the millenium</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HolidayWeekend</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box office was during the holiday weekend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box office did not occur during the holiday weekend</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streaming services were available (2008)</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streaming services were not available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OriginalStreaming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original streaming content was available (2013)</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original streaming content was not available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InternationalStreaming</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Logical</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 international streaming content was available (2018)</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0 = international streaming content was not available</a:t>
                      </a:r>
                      <a:endParaRPr sz="1100">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09" name="Google Shape;109;p21"/>
          <p:cNvPicPr preferRelativeResize="0"/>
          <p:nvPr/>
        </p:nvPicPr>
        <p:blipFill>
          <a:blip r:embed="rId3">
            <a:alphaModFix/>
          </a:blip>
          <a:stretch>
            <a:fillRect/>
          </a:stretch>
        </p:blipFill>
        <p:spPr>
          <a:xfrm>
            <a:off x="1684463" y="1017450"/>
            <a:ext cx="5775072"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