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Playfair Displ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gW7N1gB10MJEKRlXw8Q994W1V2F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Peter 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AB90CD-889B-4E79-886C-A5C2AF8449B6}">
  <a:tblStyle styleId="{CEAB90CD-889B-4E79-886C-A5C2AF8449B6}"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layfairDisplay-regular.fntdata"/><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PlayfairDispl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4.xml"/><Relationship Id="rId33" Type="http://schemas.openxmlformats.org/officeDocument/2006/relationships/font" Target="fonts/Lato-bold.fntdata"/><Relationship Id="rId10" Type="http://schemas.openxmlformats.org/officeDocument/2006/relationships/slide" Target="slides/slide3.xml"/><Relationship Id="rId32" Type="http://schemas.openxmlformats.org/officeDocument/2006/relationships/font" Target="fonts/Lato-regular.fntdata"/><Relationship Id="rId13" Type="http://schemas.openxmlformats.org/officeDocument/2006/relationships/slide" Target="slides/slide6.xml"/><Relationship Id="rId35" Type="http://schemas.openxmlformats.org/officeDocument/2006/relationships/font" Target="fonts/Lato-boldItalic.fntdata"/><Relationship Id="rId12" Type="http://schemas.openxmlformats.org/officeDocument/2006/relationships/slide" Target="slides/slide5.xml"/><Relationship Id="rId34" Type="http://schemas.openxmlformats.org/officeDocument/2006/relationships/font" Target="fonts/Lato-italic.fntdata"/><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29T02:43:27.653">
    <p:pos x="6000" y="0"/>
    <p:text>Feel free to keep or remove this slide.</p:text>
    <p:extLst>
      <p:ext uri="{C676402C-5697-4E1C-873F-D02D1690AC5C}">
        <p15:threadingInfo timeZoneBias="0"/>
      </p:ext>
      <p:ext uri="http://customooxmlschemas.google.com/">
        <go:slidesCustomData xmlns:go="http://customooxmlschemas.google.com/" commentPostId="AAAASaHi_5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a.com/chart/20701/video-streaming-services-with-most-subscribers-global-fipp/" TargetMode="External"/><Relationship Id="rId3" Type="http://schemas.openxmlformats.org/officeDocument/2006/relationships/hyperlink" Target="https://deadline.com/2020/08/more-than-half-of-u-s-households-now-subscribe-to-multiple-streaming-services-study-1203025747/"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1139 observations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Rsquare about 20%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on the screen the decision tree model is presented. We implemented a 0.1 complexity parameter for this model. We can see that MilleniumWeek is the variable that shows up the most in this model. However, this model is not very accurate as it only presented a 46.75% predictive accuracy which is very low so this model will really not show any insights.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also ran a Neural Network Algorithm on the dataset. The neural network visual is displayed above. There is an error of 92.06 and it took 972 steps. The predictive accuracy for this model is again low at 54.79%. This means that any predictions from this model are not accurate and don’t really mean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Video streaming services such as netflix, hulu, and disney plus have had a growing popularity over the past 20 years. Since you can stream movies on these video streamin platforms from your house, This growing popularity may have impacted the traditional consumption forms of movies such as movie theaters. Specifically, we think that these video streaming services may have had an impact on the movie theater business and the box office as a whole. The real question is, can movie theaters still be a profitable business endeavor with the growing consumption of video streaming services such as netflix and hulu?</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References:</a:t>
            </a:r>
            <a:endParaRPr/>
          </a:p>
          <a:p>
            <a:pPr indent="0" lvl="0" marL="0" rtl="0" algn="l">
              <a:lnSpc>
                <a:spcPct val="100000"/>
              </a:lnSpc>
              <a:spcBef>
                <a:spcPts val="0"/>
              </a:spcBef>
              <a:spcAft>
                <a:spcPts val="0"/>
              </a:spcAft>
              <a:buSzPts val="1100"/>
              <a:buNone/>
            </a:pPr>
            <a:r>
              <a:rPr lang="en" u="sng">
                <a:solidFill>
                  <a:schemeClr val="hlink"/>
                </a:solidFill>
                <a:hlinkClick r:id="rId2"/>
              </a:rPr>
              <a:t>https://www.statista.com/chart/20701/video-streaming-services-with-most-subscribers-global-fipp/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3"/>
              </a:rPr>
              <a:t>https://deadline.com/2020/08/more-than-half-of-u-s-households-now-subscribe-to-multiple-streaming-services-study-1203025747/</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https://hosbeg.com/what-is-a-box-office/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1139 observations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1139 observations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2"/>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2"/>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3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1"/>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31"/>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 name="Shape 15"/>
        <p:cNvGrpSpPr/>
        <p:nvPr/>
      </p:nvGrpSpPr>
      <p:grpSpPr>
        <a:xfrm>
          <a:off x="0" y="0"/>
          <a:ext cx="0" cy="0"/>
          <a:chOff x="0" y="0"/>
          <a:chExt cx="0" cy="0"/>
        </a:xfrm>
      </p:grpSpPr>
      <p:sp>
        <p:nvSpPr>
          <p:cNvPr id="16" name="Google Shape;16;p23"/>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8" name="Google Shape;18;p23"/>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 name="Google Shape;19;p23"/>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1" name="Google Shape;21;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2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9" name="Google Shape;29;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0" name="Shape 30"/>
        <p:cNvGrpSpPr/>
        <p:nvPr/>
      </p:nvGrpSpPr>
      <p:grpSpPr>
        <a:xfrm>
          <a:off x="0" y="0"/>
          <a:ext cx="0" cy="0"/>
          <a:chOff x="0" y="0"/>
          <a:chExt cx="0" cy="0"/>
        </a:xfrm>
      </p:grpSpPr>
      <p:sp>
        <p:nvSpPr>
          <p:cNvPr id="31" name="Google Shape;31;p26"/>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2" name="Google Shape;32;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27"/>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7" name="Shape 37"/>
        <p:cNvGrpSpPr/>
        <p:nvPr/>
      </p:nvGrpSpPr>
      <p:grpSpPr>
        <a:xfrm>
          <a:off x="0" y="0"/>
          <a:ext cx="0" cy="0"/>
          <a:chOff x="0" y="0"/>
          <a:chExt cx="0" cy="0"/>
        </a:xfrm>
      </p:grpSpPr>
      <p:sp>
        <p:nvSpPr>
          <p:cNvPr id="38" name="Google Shape;38;p28"/>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9" name="Google Shape;39;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2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2" name="Google Shape;4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4" name="Google Shape;44;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3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8" name="Shape 58"/>
        <p:cNvGrpSpPr/>
        <p:nvPr/>
      </p:nvGrpSpPr>
      <p:grpSpPr>
        <a:xfrm>
          <a:off x="0" y="0"/>
          <a:ext cx="0" cy="0"/>
          <a:chOff x="0" y="0"/>
          <a:chExt cx="0" cy="0"/>
        </a:xfrm>
      </p:grpSpPr>
      <p:sp>
        <p:nvSpPr>
          <p:cNvPr id="59" name="Google Shape;59;p1"/>
          <p:cNvSpPr txBox="1"/>
          <p:nvPr>
            <p:ph type="ctrTitle"/>
          </p:nvPr>
        </p:nvSpPr>
        <p:spPr>
          <a:xfrm>
            <a:off x="3096300" y="1167750"/>
            <a:ext cx="2951400" cy="15843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How does video streaming impact box office success?</a:t>
            </a:r>
            <a:endParaRPr/>
          </a:p>
        </p:txBody>
      </p:sp>
      <p:sp>
        <p:nvSpPr>
          <p:cNvPr id="60" name="Google Shape;60;p1"/>
          <p:cNvSpPr txBox="1"/>
          <p:nvPr>
            <p:ph idx="1" type="subTitle"/>
          </p:nvPr>
        </p:nvSpPr>
        <p:spPr>
          <a:xfrm>
            <a:off x="3096288" y="2975580"/>
            <a:ext cx="2951400" cy="701400"/>
          </a:xfrm>
          <a:prstGeom prst="rect">
            <a:avLst/>
          </a:prstGeom>
          <a:noFill/>
          <a:ln>
            <a:noFill/>
          </a:ln>
        </p:spPr>
        <p:txBody>
          <a:bodyPr anchorCtr="0" anchor="b" bIns="91425" lIns="91425" spcFirstLastPara="1" rIns="91425" wrap="square" tIns="91425">
            <a:normAutofit fontScale="55000" lnSpcReduction="20000"/>
          </a:bodyPr>
          <a:lstStyle/>
          <a:p>
            <a:pPr indent="0" lvl="0" marL="0" rtl="0" algn="ctr">
              <a:lnSpc>
                <a:spcPct val="115000"/>
              </a:lnSpc>
              <a:spcBef>
                <a:spcPts val="1200"/>
              </a:spcBef>
              <a:spcAft>
                <a:spcPts val="1200"/>
              </a:spcAft>
              <a:buSzPct val="272727"/>
              <a:buNone/>
            </a:pPr>
            <a:r>
              <a:rPr b="0" lang="en" sz="1200">
                <a:latin typeface="Lato"/>
                <a:ea typeface="Lato"/>
                <a:cs typeface="Lato"/>
                <a:sym typeface="Lato"/>
              </a:rPr>
              <a:t>Tony Allard, Namratha Acharya, Yueh-Ting Wu, Peter Yeu-Shyang Yeh</a:t>
            </a:r>
            <a:endParaRPr sz="21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3" name="Shape 113"/>
        <p:cNvGrpSpPr/>
        <p:nvPr/>
      </p:nvGrpSpPr>
      <p:grpSpPr>
        <a:xfrm>
          <a:off x="0" y="0"/>
          <a:ext cx="0" cy="0"/>
          <a:chOff x="0" y="0"/>
          <a:chExt cx="0" cy="0"/>
        </a:xfrm>
      </p:grpSpPr>
      <p:sp>
        <p:nvSpPr>
          <p:cNvPr id="114" name="Google Shape;114;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Correlation</a:t>
            </a:r>
            <a:endParaRPr/>
          </a:p>
        </p:txBody>
      </p:sp>
      <p:sp>
        <p:nvSpPr>
          <p:cNvPr id="115" name="Google Shape;115;p10"/>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200"/>
              <a:buNone/>
            </a:pPr>
            <a:r>
              <a:rPr lang="en">
                <a:solidFill>
                  <a:schemeClr val="lt1"/>
                </a:solidFill>
              </a:rPr>
              <a:t>Year: 0.2986202</a:t>
            </a:r>
            <a:endParaRPr>
              <a:solidFill>
                <a:schemeClr val="lt1"/>
              </a:solidFill>
            </a:endParaRPr>
          </a:p>
          <a:p>
            <a:pPr indent="0" lvl="0" marL="0" rtl="0" algn="l">
              <a:lnSpc>
                <a:spcPct val="115000"/>
              </a:lnSpc>
              <a:spcBef>
                <a:spcPts val="1200"/>
              </a:spcBef>
              <a:spcAft>
                <a:spcPts val="0"/>
              </a:spcAft>
              <a:buSzPts val="1200"/>
              <a:buNone/>
            </a:pPr>
            <a:r>
              <a:t/>
            </a:r>
            <a:endParaRPr>
              <a:solidFill>
                <a:schemeClr val="lt1"/>
              </a:solidFill>
            </a:endParaRPr>
          </a:p>
          <a:p>
            <a:pPr indent="0" lvl="0" marL="0" rtl="0" algn="l">
              <a:lnSpc>
                <a:spcPct val="115000"/>
              </a:lnSpc>
              <a:spcBef>
                <a:spcPts val="1200"/>
              </a:spcBef>
              <a:spcAft>
                <a:spcPts val="0"/>
              </a:spcAft>
              <a:buSzPts val="1200"/>
              <a:buNone/>
            </a:pPr>
            <a:r>
              <a:t/>
            </a:r>
            <a:endParaRPr>
              <a:solidFill>
                <a:schemeClr val="lt1"/>
              </a:solidFill>
            </a:endParaRPr>
          </a:p>
          <a:p>
            <a:pPr indent="0" lvl="0" marL="0" rtl="0" algn="l">
              <a:lnSpc>
                <a:spcPct val="115000"/>
              </a:lnSpc>
              <a:spcBef>
                <a:spcPts val="1200"/>
              </a:spcBef>
              <a:spcAft>
                <a:spcPts val="0"/>
              </a:spcAft>
              <a:buSzPts val="1200"/>
              <a:buNone/>
            </a:pPr>
            <a:r>
              <a:rPr lang="en">
                <a:solidFill>
                  <a:schemeClr val="lt1"/>
                </a:solidFill>
              </a:rPr>
              <a:t>MilleniumWeek: 0.2994507</a:t>
            </a:r>
            <a:endParaRPr>
              <a:solidFill>
                <a:schemeClr val="lt1"/>
              </a:solidFill>
            </a:endParaRPr>
          </a:p>
          <a:p>
            <a:pPr indent="0" lvl="0" marL="0" rtl="0" algn="l">
              <a:lnSpc>
                <a:spcPct val="115000"/>
              </a:lnSpc>
              <a:spcBef>
                <a:spcPts val="1200"/>
              </a:spcBef>
              <a:spcAft>
                <a:spcPts val="1200"/>
              </a:spcAft>
              <a:buSzPts val="1200"/>
              <a:buNone/>
            </a:pPr>
            <a:r>
              <a:t/>
            </a:r>
            <a:endParaRPr>
              <a:solidFill>
                <a:schemeClr val="lt1"/>
              </a:solidFill>
            </a:endParaRPr>
          </a:p>
        </p:txBody>
      </p:sp>
      <p:pic>
        <p:nvPicPr>
          <p:cNvPr id="116" name="Google Shape;116;p10"/>
          <p:cNvPicPr preferRelativeResize="0"/>
          <p:nvPr/>
        </p:nvPicPr>
        <p:blipFill rotWithShape="1">
          <a:blip r:embed="rId3">
            <a:alphaModFix/>
          </a:blip>
          <a:srcRect b="0" l="18247" r="17182" t="7934"/>
          <a:stretch/>
        </p:blipFill>
        <p:spPr>
          <a:xfrm>
            <a:off x="4619950" y="829725"/>
            <a:ext cx="3693124" cy="3484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0" name="Shape 120"/>
        <p:cNvGrpSpPr/>
        <p:nvPr/>
      </p:nvGrpSpPr>
      <p:grpSpPr>
        <a:xfrm>
          <a:off x="0" y="0"/>
          <a:ext cx="0" cy="0"/>
          <a:chOff x="0" y="0"/>
          <a:chExt cx="0" cy="0"/>
        </a:xfrm>
      </p:grpSpPr>
      <p:sp>
        <p:nvSpPr>
          <p:cNvPr id="121" name="Google Shape;121;p1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Box Cox Transformation</a:t>
            </a:r>
            <a:endParaRPr/>
          </a:p>
        </p:txBody>
      </p:sp>
      <p:pic>
        <p:nvPicPr>
          <p:cNvPr id="122" name="Google Shape;122;p11"/>
          <p:cNvPicPr preferRelativeResize="0"/>
          <p:nvPr/>
        </p:nvPicPr>
        <p:blipFill rotWithShape="1">
          <a:blip r:embed="rId3">
            <a:alphaModFix/>
          </a:blip>
          <a:srcRect b="0" l="0" r="0" t="0"/>
          <a:stretch/>
        </p:blipFill>
        <p:spPr>
          <a:xfrm>
            <a:off x="1684463" y="1056650"/>
            <a:ext cx="5775072" cy="382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6" name="Shape 126"/>
        <p:cNvGrpSpPr/>
        <p:nvPr/>
      </p:nvGrpSpPr>
      <p:grpSpPr>
        <a:xfrm>
          <a:off x="0" y="0"/>
          <a:ext cx="0" cy="0"/>
          <a:chOff x="0" y="0"/>
          <a:chExt cx="0" cy="0"/>
        </a:xfrm>
      </p:grpSpPr>
      <p:sp>
        <p:nvSpPr>
          <p:cNvPr id="127" name="Google Shape;127;p1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Success Criteria</a:t>
            </a:r>
            <a:endParaRPr/>
          </a:p>
        </p:txBody>
      </p:sp>
      <p:pic>
        <p:nvPicPr>
          <p:cNvPr id="128" name="Google Shape;128;p12"/>
          <p:cNvPicPr preferRelativeResize="0"/>
          <p:nvPr/>
        </p:nvPicPr>
        <p:blipFill rotWithShape="1">
          <a:blip r:embed="rId3">
            <a:alphaModFix/>
          </a:blip>
          <a:srcRect b="0" l="0" r="0" t="0"/>
          <a:stretch/>
        </p:blipFill>
        <p:spPr>
          <a:xfrm>
            <a:off x="1684463" y="1017450"/>
            <a:ext cx="5775072" cy="382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2" name="Shape 132"/>
        <p:cNvGrpSpPr/>
        <p:nvPr/>
      </p:nvGrpSpPr>
      <p:grpSpPr>
        <a:xfrm>
          <a:off x="0" y="0"/>
          <a:ext cx="0" cy="0"/>
          <a:chOff x="0" y="0"/>
          <a:chExt cx="0" cy="0"/>
        </a:xfrm>
      </p:grpSpPr>
      <p:sp>
        <p:nvSpPr>
          <p:cNvPr id="133" name="Google Shape;133;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Logistic Regression</a:t>
            </a:r>
            <a:endParaRPr/>
          </a:p>
        </p:txBody>
      </p:sp>
      <p:sp>
        <p:nvSpPr>
          <p:cNvPr id="134" name="Google Shape;134;p13"/>
          <p:cNvSpPr txBox="1"/>
          <p:nvPr>
            <p:ph idx="1" type="body"/>
          </p:nvPr>
        </p:nvSpPr>
        <p:spPr>
          <a:xfrm>
            <a:off x="198125" y="15579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Inputs - Seasons, Holiday weekend, </a:t>
            </a:r>
            <a:endParaRPr>
              <a:solidFill>
                <a:schemeClr val="lt1"/>
              </a:solidFill>
            </a:endParaRPr>
          </a:p>
          <a:p>
            <a:pPr indent="0" lvl="0" marL="0" rtl="0" algn="l">
              <a:lnSpc>
                <a:spcPct val="115000"/>
              </a:lnSpc>
              <a:spcBef>
                <a:spcPts val="0"/>
              </a:spcBef>
              <a:spcAft>
                <a:spcPts val="0"/>
              </a:spcAft>
              <a:buSzPts val="1800"/>
              <a:buNone/>
            </a:pPr>
            <a:r>
              <a:rPr lang="en">
                <a:solidFill>
                  <a:schemeClr val="lt1"/>
                </a:solidFill>
              </a:rPr>
              <a:t>Streaming services</a:t>
            </a:r>
            <a:endParaRPr>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Outputs - Success</a:t>
            </a:r>
            <a:endParaRPr>
              <a:solidFill>
                <a:schemeClr val="lt1"/>
              </a:solidFill>
            </a:endParaRPr>
          </a:p>
          <a:p>
            <a:pPr indent="0" lvl="0" marL="0" rtl="0" algn="l">
              <a:lnSpc>
                <a:spcPct val="115000"/>
              </a:lnSpc>
              <a:spcBef>
                <a:spcPts val="1200"/>
              </a:spcBef>
              <a:spcAft>
                <a:spcPts val="0"/>
              </a:spcAft>
              <a:buSzPts val="1800"/>
              <a:buNone/>
            </a:pPr>
            <a:r>
              <a:t/>
            </a:r>
            <a:endParaRPr>
              <a:solidFill>
                <a:schemeClr val="lt1"/>
              </a:solidFill>
            </a:endParaRPr>
          </a:p>
          <a:p>
            <a:pPr indent="0" lvl="0" marL="0" rtl="0" algn="l">
              <a:lnSpc>
                <a:spcPct val="115000"/>
              </a:lnSpc>
              <a:spcBef>
                <a:spcPts val="1200"/>
              </a:spcBef>
              <a:spcAft>
                <a:spcPts val="1200"/>
              </a:spcAft>
              <a:buSzPts val="1800"/>
              <a:buNone/>
            </a:pPr>
            <a:r>
              <a:rPr lang="en">
                <a:solidFill>
                  <a:schemeClr val="lt1"/>
                </a:solidFill>
              </a:rPr>
              <a:t>Prediction accuracy - 58.2% </a:t>
            </a:r>
            <a:endParaRPr>
              <a:solidFill>
                <a:schemeClr val="lt1"/>
              </a:solidFill>
            </a:endParaRPr>
          </a:p>
        </p:txBody>
      </p:sp>
      <p:pic>
        <p:nvPicPr>
          <p:cNvPr id="135" name="Google Shape;135;p13"/>
          <p:cNvPicPr preferRelativeResize="0"/>
          <p:nvPr/>
        </p:nvPicPr>
        <p:blipFill rotWithShape="1">
          <a:blip r:embed="rId3">
            <a:alphaModFix/>
          </a:blip>
          <a:srcRect b="0" l="0" r="0" t="0"/>
          <a:stretch/>
        </p:blipFill>
        <p:spPr>
          <a:xfrm>
            <a:off x="4572000" y="288125"/>
            <a:ext cx="4244201" cy="4567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Naive Bayes</a:t>
            </a:r>
            <a:endParaRPr/>
          </a:p>
        </p:txBody>
      </p:sp>
      <p:graphicFrame>
        <p:nvGraphicFramePr>
          <p:cNvPr id="141" name="Google Shape;141;p14"/>
          <p:cNvGraphicFramePr/>
          <p:nvPr/>
        </p:nvGraphicFramePr>
        <p:xfrm>
          <a:off x="3548900" y="655525"/>
          <a:ext cx="3000000" cy="3000000"/>
        </p:xfrm>
        <a:graphic>
          <a:graphicData uri="http://schemas.openxmlformats.org/drawingml/2006/table">
            <a:tbl>
              <a:tblPr>
                <a:noFill/>
                <a:tableStyleId>{CEAB90CD-889B-4E79-886C-A5C2AF8449B6}</a:tableStyleId>
              </a:tblPr>
              <a:tblGrid>
                <a:gridCol w="4147575"/>
                <a:gridCol w="1129625"/>
              </a:tblGrid>
              <a:tr h="294650">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Variables Included</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Predictive Accuracy</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FallSeason, HolidayWeekend, 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49.04%</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100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WinterSeason, HolidayWeekend, 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49.04%</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SpringSeason, HolidayWeekend, 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49.04%</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SummerSeason, HolidayWeekend, 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50.57%</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FallSeason, HolidayWeekend, OriginalStreaming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49.04%</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WinterSeason, HolidayWeekend, OriginalStreaming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49.04%</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SpringSeason, HolidayWeekend, OriginalStreaming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49.04%</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SummerSeason, HolidayWeekend, OriginalStreaming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50.57%</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FallSeason, HolidayWeekend, InternationalStreaming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50.96%</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WinterSeason, HolidayWeekend, InternationalStreaming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47.89%</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SpringSeason, HolidayWeekend, InternationalStreaming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49.04%</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94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SummerSeason, HolidayWeekend, InternationalStreaming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50.57%</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bl>
          </a:graphicData>
        </a:graphic>
      </p:graphicFrame>
      <p:sp>
        <p:nvSpPr>
          <p:cNvPr id="142" name="Google Shape;142;p14"/>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sz="1700">
                <a:solidFill>
                  <a:schemeClr val="lt1"/>
                </a:solidFill>
              </a:rPr>
              <a:t>Fitted using the seasons, holiday weekend, and streaming services</a:t>
            </a:r>
            <a:endParaRPr sz="1700">
              <a:solidFill>
                <a:schemeClr val="lt1"/>
              </a:solidFill>
            </a:endParaRPr>
          </a:p>
          <a:p>
            <a:pPr indent="0" lvl="0" marL="0" rtl="0" algn="l">
              <a:lnSpc>
                <a:spcPct val="115000"/>
              </a:lnSpc>
              <a:spcBef>
                <a:spcPts val="1200"/>
              </a:spcBef>
              <a:spcAft>
                <a:spcPts val="0"/>
              </a:spcAft>
              <a:buSzPts val="1200"/>
              <a:buNone/>
            </a:pPr>
            <a:r>
              <a:rPr lang="en" sz="1700">
                <a:solidFill>
                  <a:schemeClr val="lt1"/>
                </a:solidFill>
              </a:rPr>
              <a:t>Predictive Accuracy ~ 52%</a:t>
            </a:r>
            <a:endParaRPr sz="1700">
              <a:solidFill>
                <a:schemeClr val="lt1"/>
              </a:solidFill>
            </a:endParaRPr>
          </a:p>
          <a:p>
            <a:pPr indent="-336550" lvl="0" marL="457200" rtl="0" algn="l">
              <a:lnSpc>
                <a:spcPct val="115000"/>
              </a:lnSpc>
              <a:spcBef>
                <a:spcPts val="1200"/>
              </a:spcBef>
              <a:spcAft>
                <a:spcPts val="0"/>
              </a:spcAft>
              <a:buClr>
                <a:schemeClr val="lt1"/>
              </a:buClr>
              <a:buSzPts val="1700"/>
              <a:buChar char="●"/>
            </a:pPr>
            <a:r>
              <a:rPr lang="en" sz="1700">
                <a:solidFill>
                  <a:schemeClr val="lt1"/>
                </a:solidFill>
              </a:rPr>
              <a:t>Violates Independence</a:t>
            </a:r>
            <a:endParaRPr sz="1700">
              <a:solidFill>
                <a:schemeClr val="lt1"/>
              </a:solidFill>
            </a:endParaRPr>
          </a:p>
          <a:p>
            <a:pPr indent="0" lvl="0" marL="0" rtl="0" algn="l">
              <a:lnSpc>
                <a:spcPct val="115000"/>
              </a:lnSpc>
              <a:spcBef>
                <a:spcPts val="1200"/>
              </a:spcBef>
              <a:spcAft>
                <a:spcPts val="1200"/>
              </a:spcAft>
              <a:buSzPts val="1200"/>
              <a:buNone/>
            </a:pPr>
            <a:r>
              <a:rPr lang="en" sz="1700">
                <a:solidFill>
                  <a:schemeClr val="lt1"/>
                </a:solidFill>
              </a:rPr>
              <a:t>So I generated several models with different combinations of the independent variables</a:t>
            </a:r>
            <a:endParaRPr sz="17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Decision Tree</a:t>
            </a:r>
            <a:endParaRPr/>
          </a:p>
        </p:txBody>
      </p:sp>
      <p:pic>
        <p:nvPicPr>
          <p:cNvPr id="148" name="Google Shape;148;p15"/>
          <p:cNvPicPr preferRelativeResize="0"/>
          <p:nvPr/>
        </p:nvPicPr>
        <p:blipFill rotWithShape="1">
          <a:blip r:embed="rId3">
            <a:alphaModFix/>
          </a:blip>
          <a:srcRect b="0" l="0" r="0" t="0"/>
          <a:stretch/>
        </p:blipFill>
        <p:spPr>
          <a:xfrm>
            <a:off x="401125" y="1172600"/>
            <a:ext cx="5292375" cy="3516450"/>
          </a:xfrm>
          <a:prstGeom prst="rect">
            <a:avLst/>
          </a:prstGeom>
          <a:noFill/>
          <a:ln cap="flat" cmpd="sng" w="9525">
            <a:solidFill>
              <a:schemeClr val="dk2"/>
            </a:solidFill>
            <a:prstDash val="solid"/>
            <a:round/>
            <a:headEnd len="sm" w="sm" type="none"/>
            <a:tailEnd len="sm" w="sm" type="none"/>
          </a:ln>
        </p:spPr>
      </p:pic>
      <p:sp>
        <p:nvSpPr>
          <p:cNvPr id="149" name="Google Shape;149;p15"/>
          <p:cNvSpPr txBox="1"/>
          <p:nvPr/>
        </p:nvSpPr>
        <p:spPr>
          <a:xfrm>
            <a:off x="6249300" y="2730725"/>
            <a:ext cx="25830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Predictive Accuracy = 46.74%</a:t>
            </a:r>
            <a:endParaRPr b="0" i="0" sz="1400" u="none" cap="none" strike="noStrike">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3" name="Shape 153"/>
        <p:cNvGrpSpPr/>
        <p:nvPr/>
      </p:nvGrpSpPr>
      <p:grpSpPr>
        <a:xfrm>
          <a:off x="0" y="0"/>
          <a:ext cx="0" cy="0"/>
          <a:chOff x="0" y="0"/>
          <a:chExt cx="0" cy="0"/>
        </a:xfrm>
      </p:grpSpPr>
      <p:sp>
        <p:nvSpPr>
          <p:cNvPr id="154" name="Google Shape;154;p1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Neural Network</a:t>
            </a:r>
            <a:endParaRPr/>
          </a:p>
        </p:txBody>
      </p:sp>
      <p:pic>
        <p:nvPicPr>
          <p:cNvPr id="155" name="Google Shape;155;p16"/>
          <p:cNvPicPr preferRelativeResize="0"/>
          <p:nvPr/>
        </p:nvPicPr>
        <p:blipFill rotWithShape="1">
          <a:blip r:embed="rId3">
            <a:alphaModFix/>
          </a:blip>
          <a:srcRect b="0" l="0" r="0" t="0"/>
          <a:stretch/>
        </p:blipFill>
        <p:spPr>
          <a:xfrm>
            <a:off x="311700" y="1017450"/>
            <a:ext cx="6654985" cy="3821249"/>
          </a:xfrm>
          <a:prstGeom prst="rect">
            <a:avLst/>
          </a:prstGeom>
          <a:noFill/>
          <a:ln>
            <a:noFill/>
          </a:ln>
        </p:spPr>
      </p:pic>
      <p:sp>
        <p:nvSpPr>
          <p:cNvPr id="156" name="Google Shape;156;p16"/>
          <p:cNvSpPr txBox="1"/>
          <p:nvPr/>
        </p:nvSpPr>
        <p:spPr>
          <a:xfrm>
            <a:off x="6255000" y="1276000"/>
            <a:ext cx="25773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Predictive Accuracy = 54.79%</a:t>
            </a:r>
            <a:endParaRPr b="0" i="0" sz="1400" u="none" cap="none" strike="noStrike">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0" name="Shape 160"/>
        <p:cNvGrpSpPr/>
        <p:nvPr/>
      </p:nvGrpSpPr>
      <p:grpSpPr>
        <a:xfrm>
          <a:off x="0" y="0"/>
          <a:ext cx="0" cy="0"/>
          <a:chOff x="0" y="0"/>
          <a:chExt cx="0" cy="0"/>
        </a:xfrm>
      </p:grpSpPr>
      <p:sp>
        <p:nvSpPr>
          <p:cNvPr id="161" name="Google Shape;161;p1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K-Nearest Neighbors </a:t>
            </a:r>
            <a:endParaRPr/>
          </a:p>
        </p:txBody>
      </p:sp>
      <p:pic>
        <p:nvPicPr>
          <p:cNvPr id="162" name="Google Shape;162;p17"/>
          <p:cNvPicPr preferRelativeResize="0"/>
          <p:nvPr/>
        </p:nvPicPr>
        <p:blipFill rotWithShape="1">
          <a:blip r:embed="rId3">
            <a:alphaModFix/>
          </a:blip>
          <a:srcRect b="0" l="0" r="0" t="0"/>
          <a:stretch/>
        </p:blipFill>
        <p:spPr>
          <a:xfrm>
            <a:off x="152400" y="1169850"/>
            <a:ext cx="4949024" cy="1885950"/>
          </a:xfrm>
          <a:prstGeom prst="rect">
            <a:avLst/>
          </a:prstGeom>
          <a:noFill/>
          <a:ln>
            <a:noFill/>
          </a:ln>
        </p:spPr>
      </p:pic>
      <p:sp>
        <p:nvSpPr>
          <p:cNvPr id="163" name="Google Shape;163;p17"/>
          <p:cNvSpPr txBox="1"/>
          <p:nvPr/>
        </p:nvSpPr>
        <p:spPr>
          <a:xfrm>
            <a:off x="494350" y="3365900"/>
            <a:ext cx="25170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Predictive accuracy: 31.03%</a:t>
            </a:r>
            <a:endParaRPr b="0" i="0" sz="1400" u="none" cap="none" strike="noStrike">
              <a:solidFill>
                <a:schemeClr val="lt1"/>
              </a:solidFill>
              <a:latin typeface="Arial"/>
              <a:ea typeface="Arial"/>
              <a:cs typeface="Arial"/>
              <a:sym typeface="Arial"/>
            </a:endParaRPr>
          </a:p>
        </p:txBody>
      </p:sp>
      <p:pic>
        <p:nvPicPr>
          <p:cNvPr id="164" name="Google Shape;164;p17"/>
          <p:cNvPicPr preferRelativeResize="0"/>
          <p:nvPr/>
        </p:nvPicPr>
        <p:blipFill rotWithShape="1">
          <a:blip r:embed="rId4">
            <a:alphaModFix/>
          </a:blip>
          <a:srcRect b="0" l="0" r="0" t="0"/>
          <a:stretch/>
        </p:blipFill>
        <p:spPr>
          <a:xfrm>
            <a:off x="5356050" y="675350"/>
            <a:ext cx="3069200" cy="414207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8" name="Shape 168"/>
        <p:cNvGrpSpPr/>
        <p:nvPr/>
      </p:nvGrpSpPr>
      <p:grpSpPr>
        <a:xfrm>
          <a:off x="0" y="0"/>
          <a:ext cx="0" cy="0"/>
          <a:chOff x="0" y="0"/>
          <a:chExt cx="0" cy="0"/>
        </a:xfrm>
      </p:grpSpPr>
      <p:sp>
        <p:nvSpPr>
          <p:cNvPr id="169" name="Google Shape;169;p18"/>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t>Comparison</a:t>
            </a:r>
            <a:endParaRPr/>
          </a:p>
        </p:txBody>
      </p:sp>
      <p:sp>
        <p:nvSpPr>
          <p:cNvPr id="170" name="Google Shape;170;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best model for this case:</a:t>
            </a:r>
            <a:endParaRPr/>
          </a:p>
          <a:p>
            <a:pPr indent="0" lvl="0" marL="0" rtl="0" algn="ctr">
              <a:lnSpc>
                <a:spcPct val="115000"/>
              </a:lnSpc>
              <a:spcBef>
                <a:spcPts val="1200"/>
              </a:spcBef>
              <a:spcAft>
                <a:spcPts val="0"/>
              </a:spcAft>
              <a:buSzPts val="1800"/>
              <a:buNone/>
            </a:pPr>
            <a:r>
              <a:rPr b="1" lang="en"/>
              <a:t>Logistic Regression</a:t>
            </a:r>
            <a:endParaRPr b="1"/>
          </a:p>
          <a:p>
            <a:pPr indent="0" lvl="0" marL="0" rtl="0" algn="l">
              <a:lnSpc>
                <a:spcPct val="115000"/>
              </a:lnSpc>
              <a:spcBef>
                <a:spcPts val="1200"/>
              </a:spcBef>
              <a:spcAft>
                <a:spcPts val="0"/>
              </a:spcAft>
              <a:buSzPts val="1800"/>
              <a:buNone/>
            </a:pPr>
            <a:r>
              <a:rPr lang="en"/>
              <a:t>Input: Seasons, Holidays Weekends, and Streaming Services</a:t>
            </a:r>
            <a:endParaRPr/>
          </a:p>
          <a:p>
            <a:pPr indent="0" lvl="0" marL="0" rtl="0" algn="l">
              <a:lnSpc>
                <a:spcPct val="115000"/>
              </a:lnSpc>
              <a:spcBef>
                <a:spcPts val="1200"/>
              </a:spcBef>
              <a:spcAft>
                <a:spcPts val="1200"/>
              </a:spcAft>
              <a:buSzPts val="1800"/>
              <a:buNone/>
            </a:pPr>
            <a:r>
              <a:rPr lang="en"/>
              <a:t>Predictive Accuracy: 58.20%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4" name="Shape 174"/>
        <p:cNvGrpSpPr/>
        <p:nvPr/>
      </p:nvGrpSpPr>
      <p:grpSpPr>
        <a:xfrm>
          <a:off x="0" y="0"/>
          <a:ext cx="0" cy="0"/>
          <a:chOff x="0" y="0"/>
          <a:chExt cx="0" cy="0"/>
        </a:xfrm>
      </p:grpSpPr>
      <p:sp>
        <p:nvSpPr>
          <p:cNvPr id="175" name="Google Shape;175;p1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 &amp; Recommendations</a:t>
            </a:r>
            <a:endParaRPr/>
          </a:p>
        </p:txBody>
      </p:sp>
      <p:grpSp>
        <p:nvGrpSpPr>
          <p:cNvPr id="176" name="Google Shape;176;p19"/>
          <p:cNvGrpSpPr/>
          <p:nvPr/>
        </p:nvGrpSpPr>
        <p:grpSpPr>
          <a:xfrm>
            <a:off x="311700" y="1292925"/>
            <a:ext cx="8520600" cy="3135499"/>
            <a:chOff x="0" y="140450"/>
            <a:chExt cx="8520600" cy="3135499"/>
          </a:xfrm>
        </p:grpSpPr>
        <p:sp>
          <p:nvSpPr>
            <p:cNvPr id="177" name="Google Shape;177;p19"/>
            <p:cNvSpPr/>
            <p:nvPr/>
          </p:nvSpPr>
          <p:spPr>
            <a:xfrm>
              <a:off x="0" y="140450"/>
              <a:ext cx="8520600" cy="1008686"/>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nvSpPr>
          <p:spPr>
            <a:xfrm>
              <a:off x="49240" y="189690"/>
              <a:ext cx="842212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 sz="1900" u="none" cap="none" strike="noStrike">
                  <a:solidFill>
                    <a:schemeClr val="lt1"/>
                  </a:solidFill>
                  <a:latin typeface="Arial"/>
                  <a:ea typeface="Arial"/>
                  <a:cs typeface="Arial"/>
                  <a:sym typeface="Arial"/>
                </a:rPr>
                <a:t>Don't shut down movie theaters because of the impact of video streaming on profits.</a:t>
              </a:r>
              <a:endParaRPr/>
            </a:p>
          </p:txBody>
        </p:sp>
        <p:sp>
          <p:nvSpPr>
            <p:cNvPr id="179" name="Google Shape;179;p19"/>
            <p:cNvSpPr/>
            <p:nvPr/>
          </p:nvSpPr>
          <p:spPr>
            <a:xfrm>
              <a:off x="0" y="1203856"/>
              <a:ext cx="8520600" cy="1008686"/>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nvSpPr>
          <p:spPr>
            <a:xfrm>
              <a:off x="49240" y="1253096"/>
              <a:ext cx="842212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 sz="1900" u="none" cap="none" strike="noStrike">
                  <a:solidFill>
                    <a:schemeClr val="lt1"/>
                  </a:solidFill>
                  <a:latin typeface="Arial"/>
                  <a:ea typeface="Arial"/>
                  <a:cs typeface="Arial"/>
                  <a:sym typeface="Arial"/>
                </a:rPr>
                <a:t>Because of the  cyclical nature of earnings, movie theaters should consider hosting events on non-opening weekends.</a:t>
              </a:r>
              <a:endParaRPr/>
            </a:p>
          </p:txBody>
        </p:sp>
        <p:sp>
          <p:nvSpPr>
            <p:cNvPr id="181" name="Google Shape;181;p19"/>
            <p:cNvSpPr/>
            <p:nvPr/>
          </p:nvSpPr>
          <p:spPr>
            <a:xfrm>
              <a:off x="0" y="2267263"/>
              <a:ext cx="8520600" cy="1008686"/>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txBox="1"/>
            <p:nvPr/>
          </p:nvSpPr>
          <p:spPr>
            <a:xfrm>
              <a:off x="49240" y="2316503"/>
              <a:ext cx="842212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 sz="1900" u="none" cap="none" strike="noStrike">
                  <a:solidFill>
                    <a:schemeClr val="lt1"/>
                  </a:solidFill>
                  <a:latin typeface="Arial"/>
                  <a:ea typeface="Arial"/>
                  <a:cs typeface="Arial"/>
                  <a:sym typeface="Arial"/>
                </a:rPr>
                <a:t>Movie theaters should collaborate with streaming services to advertise their trailers for movies to the subscribers to boost movie theater attendance.</a:t>
              </a:r>
              <a:br>
                <a:rPr b="0" i="0" lang="en" sz="1900" u="none" cap="none" strike="noStrike">
                  <a:solidFill>
                    <a:schemeClr val="lt1"/>
                  </a:solidFill>
                  <a:latin typeface="Arial"/>
                  <a:ea typeface="Arial"/>
                  <a:cs typeface="Arial"/>
                  <a:sym typeface="Arial"/>
                </a:rPr>
              </a:br>
              <a:endParaRPr b="0" i="0" sz="1900" u="none" cap="none" strike="noStrik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4" name="Shape 64"/>
        <p:cNvGrpSpPr/>
        <p:nvPr/>
      </p:nvGrpSpPr>
      <p:grpSpPr>
        <a:xfrm>
          <a:off x="0" y="0"/>
          <a:ext cx="0" cy="0"/>
          <a:chOff x="0" y="0"/>
          <a:chExt cx="0" cy="0"/>
        </a:xfrm>
      </p:grpSpPr>
      <p:sp>
        <p:nvSpPr>
          <p:cNvPr id="65" name="Google Shape;65;p2"/>
          <p:cNvSpPr txBox="1"/>
          <p:nvPr>
            <p:ph type="title"/>
          </p:nvPr>
        </p:nvSpPr>
        <p:spPr>
          <a:xfrm>
            <a:off x="265500" y="1565150"/>
            <a:ext cx="4045200" cy="1683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t>Problem Statement</a:t>
            </a:r>
            <a:endParaRPr/>
          </a:p>
        </p:txBody>
      </p:sp>
      <p:pic>
        <p:nvPicPr>
          <p:cNvPr id="66" name="Google Shape;66;p2"/>
          <p:cNvPicPr preferRelativeResize="0"/>
          <p:nvPr/>
        </p:nvPicPr>
        <p:blipFill rotWithShape="1">
          <a:blip r:embed="rId3">
            <a:alphaModFix/>
          </a:blip>
          <a:srcRect b="0" l="0" r="0" t="0"/>
          <a:stretch/>
        </p:blipFill>
        <p:spPr>
          <a:xfrm>
            <a:off x="5566425" y="342900"/>
            <a:ext cx="2047149" cy="2047149"/>
          </a:xfrm>
          <a:prstGeom prst="rect">
            <a:avLst/>
          </a:prstGeom>
          <a:noFill/>
          <a:ln cap="flat" cmpd="sng" w="9525">
            <a:solidFill>
              <a:schemeClr val="dk2"/>
            </a:solidFill>
            <a:prstDash val="solid"/>
            <a:round/>
            <a:headEnd len="sm" w="sm" type="none"/>
            <a:tailEnd len="sm" w="sm" type="none"/>
          </a:ln>
        </p:spPr>
      </p:pic>
      <p:pic>
        <p:nvPicPr>
          <p:cNvPr id="67" name="Google Shape;67;p2"/>
          <p:cNvPicPr preferRelativeResize="0"/>
          <p:nvPr/>
        </p:nvPicPr>
        <p:blipFill rotWithShape="1">
          <a:blip r:embed="rId4">
            <a:alphaModFix/>
          </a:blip>
          <a:srcRect b="0" l="0" r="0" t="0"/>
          <a:stretch/>
        </p:blipFill>
        <p:spPr>
          <a:xfrm>
            <a:off x="5031888" y="2791550"/>
            <a:ext cx="3116217" cy="2047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sp>
        <p:nvSpPr>
          <p:cNvPr id="187" name="Google Shape;187;p20"/>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800"/>
              <a:buNone/>
            </a:pPr>
            <a:r>
              <a:rPr lang="en">
                <a:solidFill>
                  <a:schemeClr val="accent1"/>
                </a:solidFill>
                <a:latin typeface="Playfair Display"/>
                <a:ea typeface="Playfair Display"/>
                <a:cs typeface="Playfair Display"/>
                <a:sym typeface="Playfair Display"/>
              </a:rPr>
              <a:t>Thank you! Any Questions?</a:t>
            </a:r>
            <a:endParaRPr>
              <a:solidFill>
                <a:schemeClr val="accent1"/>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 name="Shape 71"/>
        <p:cNvGrpSpPr/>
        <p:nvPr/>
      </p:nvGrpSpPr>
      <p:grpSpPr>
        <a:xfrm>
          <a:off x="0" y="0"/>
          <a:ext cx="0" cy="0"/>
          <a:chOff x="0" y="0"/>
          <a:chExt cx="0" cy="0"/>
        </a:xfrm>
      </p:grpSpPr>
      <p:sp>
        <p:nvSpPr>
          <p:cNvPr id="72" name="Google Shape;72;p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Dataset</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SzPct val="250000"/>
              <a:buNone/>
            </a:pPr>
            <a:r>
              <a:t/>
            </a:r>
            <a:endParaRPr>
              <a:solidFill>
                <a:schemeClr val="lt1"/>
              </a:solidFill>
            </a:endParaRPr>
          </a:p>
          <a:p>
            <a:pPr indent="0" lvl="0" marL="0" rtl="0" algn="l">
              <a:lnSpc>
                <a:spcPct val="115000"/>
              </a:lnSpc>
              <a:spcBef>
                <a:spcPts val="1200"/>
              </a:spcBef>
              <a:spcAft>
                <a:spcPts val="0"/>
              </a:spcAft>
              <a:buSzPct val="97339"/>
              <a:buNone/>
            </a:pPr>
            <a:r>
              <a:rPr lang="en" sz="4623">
                <a:solidFill>
                  <a:schemeClr val="lt1"/>
                </a:solidFill>
              </a:rPr>
              <a:t>Box-office data - Kaggle.com</a:t>
            </a:r>
            <a:endParaRPr sz="4623">
              <a:solidFill>
                <a:schemeClr val="lt1"/>
              </a:solidFill>
            </a:endParaRPr>
          </a:p>
          <a:p>
            <a:pPr indent="0" lvl="0" marL="0" rtl="0" algn="l">
              <a:lnSpc>
                <a:spcPct val="115000"/>
              </a:lnSpc>
              <a:spcBef>
                <a:spcPts val="1200"/>
              </a:spcBef>
              <a:spcAft>
                <a:spcPts val="0"/>
              </a:spcAft>
              <a:buSzPct val="97339"/>
              <a:buNone/>
            </a:pPr>
            <a:r>
              <a:t/>
            </a:r>
            <a:endParaRPr sz="4623">
              <a:solidFill>
                <a:schemeClr val="lt1"/>
              </a:solidFill>
            </a:endParaRPr>
          </a:p>
          <a:p>
            <a:pPr indent="0" lvl="0" marL="0" rtl="0" algn="l">
              <a:lnSpc>
                <a:spcPct val="115000"/>
              </a:lnSpc>
              <a:spcBef>
                <a:spcPts val="1200"/>
              </a:spcBef>
              <a:spcAft>
                <a:spcPts val="0"/>
              </a:spcAft>
              <a:buSzPct val="97339"/>
              <a:buNone/>
            </a:pPr>
            <a:r>
              <a:rPr lang="en" sz="4623">
                <a:solidFill>
                  <a:schemeClr val="lt1"/>
                </a:solidFill>
              </a:rPr>
              <a:t>3000+ records </a:t>
            </a:r>
            <a:endParaRPr sz="4623">
              <a:solidFill>
                <a:schemeClr val="lt1"/>
              </a:solidFill>
            </a:endParaRPr>
          </a:p>
          <a:p>
            <a:pPr indent="0" lvl="0" marL="0" rtl="0" algn="l">
              <a:lnSpc>
                <a:spcPct val="115000"/>
              </a:lnSpc>
              <a:spcBef>
                <a:spcPts val="1200"/>
              </a:spcBef>
              <a:spcAft>
                <a:spcPts val="0"/>
              </a:spcAft>
              <a:buSzPct val="97339"/>
              <a:buNone/>
            </a:pPr>
            <a:r>
              <a:t/>
            </a:r>
            <a:endParaRPr sz="4623">
              <a:solidFill>
                <a:schemeClr val="lt1"/>
              </a:solidFill>
            </a:endParaRPr>
          </a:p>
          <a:p>
            <a:pPr indent="0" lvl="0" marL="0" rtl="0" algn="l">
              <a:lnSpc>
                <a:spcPct val="115000"/>
              </a:lnSpc>
              <a:spcBef>
                <a:spcPts val="1200"/>
              </a:spcBef>
              <a:spcAft>
                <a:spcPts val="0"/>
              </a:spcAft>
              <a:buSzPct val="97339"/>
              <a:buNone/>
            </a:pPr>
            <a:r>
              <a:rPr lang="en" sz="4623">
                <a:solidFill>
                  <a:schemeClr val="lt1"/>
                </a:solidFill>
              </a:rPr>
              <a:t>Film, Date, Year, Weekend, Gross</a:t>
            </a:r>
            <a:endParaRPr sz="4623">
              <a:solidFill>
                <a:schemeClr val="lt1"/>
              </a:solidFill>
            </a:endParaRPr>
          </a:p>
          <a:p>
            <a:pPr indent="0" lvl="0" marL="0" rtl="0" algn="l">
              <a:lnSpc>
                <a:spcPct val="115000"/>
              </a:lnSpc>
              <a:spcBef>
                <a:spcPts val="1200"/>
              </a:spcBef>
              <a:spcAft>
                <a:spcPts val="0"/>
              </a:spcAft>
              <a:buSzPct val="97339"/>
              <a:buNone/>
            </a:pPr>
            <a:r>
              <a:t/>
            </a:r>
            <a:endParaRPr sz="4623">
              <a:solidFill>
                <a:schemeClr val="lt1"/>
              </a:solidFill>
            </a:endParaRPr>
          </a:p>
          <a:p>
            <a:pPr indent="0" lvl="0" marL="0" rtl="0" algn="l">
              <a:lnSpc>
                <a:spcPct val="115000"/>
              </a:lnSpc>
              <a:spcBef>
                <a:spcPts val="1200"/>
              </a:spcBef>
              <a:spcAft>
                <a:spcPts val="0"/>
              </a:spcAft>
              <a:buSzPct val="97339"/>
              <a:buNone/>
            </a:pPr>
            <a:r>
              <a:rPr lang="en" sz="4623">
                <a:solidFill>
                  <a:schemeClr val="lt1"/>
                </a:solidFill>
              </a:rPr>
              <a:t>Year 1960 to 2021</a:t>
            </a:r>
            <a:endParaRPr sz="4623">
              <a:solidFill>
                <a:schemeClr val="lt1"/>
              </a:solidFill>
            </a:endParaRPr>
          </a:p>
          <a:p>
            <a:pPr indent="0" lvl="0" marL="0" rtl="0" algn="l">
              <a:lnSpc>
                <a:spcPct val="115000"/>
              </a:lnSpc>
              <a:spcBef>
                <a:spcPts val="1200"/>
              </a:spcBef>
              <a:spcAft>
                <a:spcPts val="0"/>
              </a:spcAft>
              <a:buSzPct val="250000"/>
              <a:buNone/>
            </a:pPr>
            <a:r>
              <a:t/>
            </a:r>
            <a:endParaRPr>
              <a:solidFill>
                <a:schemeClr val="lt1"/>
              </a:solidFill>
            </a:endParaRPr>
          </a:p>
          <a:p>
            <a:pPr indent="0" lvl="0" marL="0" rtl="0" algn="l">
              <a:lnSpc>
                <a:spcPct val="115000"/>
              </a:lnSpc>
              <a:spcBef>
                <a:spcPts val="1200"/>
              </a:spcBef>
              <a:spcAft>
                <a:spcPts val="1200"/>
              </a:spcAft>
              <a:buSzPct val="250000"/>
              <a:buNone/>
            </a:pPr>
            <a:r>
              <a:t/>
            </a:r>
            <a:endParaRPr>
              <a:solidFill>
                <a:schemeClr val="lt1"/>
              </a:solidFill>
            </a:endParaRPr>
          </a:p>
        </p:txBody>
      </p:sp>
      <p:pic>
        <p:nvPicPr>
          <p:cNvPr id="74" name="Google Shape;74;p3"/>
          <p:cNvPicPr preferRelativeResize="0"/>
          <p:nvPr/>
        </p:nvPicPr>
        <p:blipFill rotWithShape="1">
          <a:blip r:embed="rId3">
            <a:alphaModFix/>
          </a:blip>
          <a:srcRect b="0" l="0" r="0" t="0"/>
          <a:stretch/>
        </p:blipFill>
        <p:spPr>
          <a:xfrm>
            <a:off x="5151199" y="74588"/>
            <a:ext cx="3818500" cy="4841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8" name="Shape 78"/>
        <p:cNvGrpSpPr/>
        <p:nvPr/>
      </p:nvGrpSpPr>
      <p:grpSpPr>
        <a:xfrm>
          <a:off x="0" y="0"/>
          <a:ext cx="0" cy="0"/>
          <a:chOff x="0" y="0"/>
          <a:chExt cx="0" cy="0"/>
        </a:xfrm>
      </p:grpSpPr>
      <p:sp>
        <p:nvSpPr>
          <p:cNvPr id="79" name="Google Shape;79;p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Initial  Data</a:t>
            </a:r>
            <a:endParaRPr/>
          </a:p>
        </p:txBody>
      </p:sp>
      <p:graphicFrame>
        <p:nvGraphicFramePr>
          <p:cNvPr id="80" name="Google Shape;80;p4"/>
          <p:cNvGraphicFramePr/>
          <p:nvPr/>
        </p:nvGraphicFramePr>
        <p:xfrm>
          <a:off x="2014075" y="1298563"/>
          <a:ext cx="3000000" cy="3000000"/>
        </p:xfrm>
        <a:graphic>
          <a:graphicData uri="http://schemas.openxmlformats.org/drawingml/2006/table">
            <a:tbl>
              <a:tblPr>
                <a:noFill/>
                <a:tableStyleId>{CEAB90CD-889B-4E79-886C-A5C2AF8449B6}</a:tableStyleId>
              </a:tblPr>
              <a:tblGrid>
                <a:gridCol w="989625"/>
                <a:gridCol w="895375"/>
                <a:gridCol w="3230825"/>
              </a:tblGrid>
              <a:tr h="509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Variable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Type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Description</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Film</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Character</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Name of the top grossing weekend box office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Date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Date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Sunday of the weekend box office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Year</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Numeric</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Year of the weekend box office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Weekend</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Numeric</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Week number of the year (1:53)</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509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Gross</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Numeric</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Box office earnings of the top film for the weekend</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
                <a:solidFill>
                  <a:schemeClr val="accent1"/>
                </a:solidFill>
                <a:latin typeface="Playfair Display"/>
                <a:ea typeface="Playfair Display"/>
                <a:cs typeface="Playfair Display"/>
                <a:sym typeface="Playfair Display"/>
              </a:rPr>
              <a:t>The Variables/Data Preprocessing</a:t>
            </a:r>
            <a:endParaRPr>
              <a:solidFill>
                <a:schemeClr val="accent1"/>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9" name="Shape 89"/>
        <p:cNvGrpSpPr/>
        <p:nvPr/>
      </p:nvGrpSpPr>
      <p:grpSpPr>
        <a:xfrm>
          <a:off x="0" y="0"/>
          <a:ext cx="0" cy="0"/>
          <a:chOff x="0" y="0"/>
          <a:chExt cx="0" cy="0"/>
        </a:xfrm>
      </p:grpSpPr>
      <p:sp>
        <p:nvSpPr>
          <p:cNvPr id="90" name="Google Shape;90;p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Filtering-2K and Onwards</a:t>
            </a:r>
            <a:endParaRPr/>
          </a:p>
        </p:txBody>
      </p:sp>
      <p:pic>
        <p:nvPicPr>
          <p:cNvPr id="91" name="Google Shape;91;p6"/>
          <p:cNvPicPr preferRelativeResize="0"/>
          <p:nvPr/>
        </p:nvPicPr>
        <p:blipFill rotWithShape="1">
          <a:blip r:embed="rId3">
            <a:alphaModFix/>
          </a:blip>
          <a:srcRect b="0" l="0" r="0" t="0"/>
          <a:stretch/>
        </p:blipFill>
        <p:spPr>
          <a:xfrm>
            <a:off x="1515000" y="1017450"/>
            <a:ext cx="6114000" cy="382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5" name="Shape 95"/>
        <p:cNvGrpSpPr/>
        <p:nvPr/>
      </p:nvGrpSpPr>
      <p:grpSpPr>
        <a:xfrm>
          <a:off x="0" y="0"/>
          <a:ext cx="0" cy="0"/>
          <a:chOff x="0" y="0"/>
          <a:chExt cx="0" cy="0"/>
        </a:xfrm>
      </p:grpSpPr>
      <p:sp>
        <p:nvSpPr>
          <p:cNvPr id="96" name="Google Shape;96;p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Scatterplot-2K and onwards</a:t>
            </a:r>
            <a:endParaRPr/>
          </a:p>
        </p:txBody>
      </p:sp>
      <p:pic>
        <p:nvPicPr>
          <p:cNvPr id="97" name="Google Shape;97;p7"/>
          <p:cNvPicPr preferRelativeResize="0"/>
          <p:nvPr/>
        </p:nvPicPr>
        <p:blipFill rotWithShape="1">
          <a:blip r:embed="rId3">
            <a:alphaModFix/>
          </a:blip>
          <a:srcRect b="0" l="0" r="0" t="0"/>
          <a:stretch/>
        </p:blipFill>
        <p:spPr>
          <a:xfrm>
            <a:off x="1684463" y="1017450"/>
            <a:ext cx="5775072" cy="382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New Variables</a:t>
            </a:r>
            <a:endParaRPr/>
          </a:p>
        </p:txBody>
      </p:sp>
      <p:graphicFrame>
        <p:nvGraphicFramePr>
          <p:cNvPr id="103" name="Google Shape;103;p8"/>
          <p:cNvGraphicFramePr/>
          <p:nvPr/>
        </p:nvGraphicFramePr>
        <p:xfrm>
          <a:off x="3044350" y="244475"/>
          <a:ext cx="3000000" cy="3000000"/>
        </p:xfrm>
        <a:graphic>
          <a:graphicData uri="http://schemas.openxmlformats.org/drawingml/2006/table">
            <a:tbl>
              <a:tblPr>
                <a:noFill/>
                <a:tableStyleId>{CEAB90CD-889B-4E79-886C-A5C2AF8449B6}</a:tableStyleId>
              </a:tblPr>
              <a:tblGrid>
                <a:gridCol w="1533525"/>
                <a:gridCol w="695325"/>
                <a:gridCol w="3714750"/>
              </a:tblGrid>
              <a:tr h="139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Variable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Type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Description</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796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Month</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Numeric</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Month of the weekend box office (1:12)</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WinterSeason</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Logical</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 = box office in the winter</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 = box office did not occur during the winter</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SpringSeason</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Logical</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 = box office in the spring</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 = box office did not occur during the spring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SummerSeason</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Logical</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 = box office in the summer</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 = box office did not occur during the summer</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FallSeason</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Logical</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 = box office in the fall</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 = box office did not occur during the fall</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2796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MilleniumWeek</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Numeric</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Week number into the millenium</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HolidayWeekend</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Logical</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 = box office was during the holiday weekend</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 = box office did not occur during the holiday weekend</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Logical</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 = streaming services were available (2008)</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 = streaming services were not available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OriginalStreaming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Logical</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 = original streaming content was available (2013)</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 = original streaming content was not available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402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InternationalStreaming</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Logical</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1 = international streaming content was available (2018)</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0 = international streaming content was not available</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Preprocessing</a:t>
            </a:r>
            <a:endParaRPr/>
          </a:p>
        </p:txBody>
      </p:sp>
      <p:pic>
        <p:nvPicPr>
          <p:cNvPr id="109" name="Google Shape;109;p9"/>
          <p:cNvPicPr preferRelativeResize="0"/>
          <p:nvPr/>
        </p:nvPicPr>
        <p:blipFill rotWithShape="1">
          <a:blip r:embed="rId3">
            <a:alphaModFix/>
          </a:blip>
          <a:srcRect b="0" l="0" r="0" t="0"/>
          <a:stretch/>
        </p:blipFill>
        <p:spPr>
          <a:xfrm>
            <a:off x="1684463" y="1017450"/>
            <a:ext cx="5775072" cy="382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