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9" r:id="rId3"/>
    <p:sldId id="256" r:id="rId5"/>
    <p:sldId id="333" r:id="rId6"/>
    <p:sldId id="259" r:id="rId7"/>
    <p:sldId id="362" r:id="rId8"/>
    <p:sldId id="302" r:id="rId9"/>
    <p:sldId id="364" r:id="rId10"/>
    <p:sldId id="396" r:id="rId11"/>
    <p:sldId id="313" r:id="rId12"/>
    <p:sldId id="365" r:id="rId13"/>
    <p:sldId id="393" r:id="rId14"/>
    <p:sldId id="366" r:id="rId15"/>
    <p:sldId id="367" r:id="rId16"/>
    <p:sldId id="394" r:id="rId17"/>
    <p:sldId id="397" r:id="rId18"/>
    <p:sldId id="266" r:id="rId19"/>
    <p:sldId id="398" r:id="rId20"/>
    <p:sldId id="399" r:id="rId21"/>
    <p:sldId id="405" r:id="rId22"/>
    <p:sldId id="400" r:id="rId23"/>
    <p:sldId id="401" r:id="rId24"/>
    <p:sldId id="402" r:id="rId25"/>
    <p:sldId id="406" r:id="rId26"/>
    <p:sldId id="408" r:id="rId27"/>
    <p:sldId id="414" r:id="rId28"/>
    <p:sldId id="415" r:id="rId29"/>
    <p:sldId id="417" r:id="rId30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0" autoAdjust="0"/>
    <p:restoredTop sz="94660"/>
  </p:normalViewPr>
  <p:slideViewPr>
    <p:cSldViewPr showGuides="1">
      <p:cViewPr>
        <p:scale>
          <a:sx n="50" d="100"/>
          <a:sy n="50" d="100"/>
        </p:scale>
        <p:origin x="-468" y="-1434"/>
      </p:cViewPr>
      <p:guideLst>
        <p:guide orient="horz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D36-4E38-48AE-9B2C-3ABFEA0CB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99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7107" y="2732137"/>
            <a:ext cx="8181050" cy="4129385"/>
            <a:chOff x="1732961" y="3100255"/>
            <a:chExt cx="5935383" cy="2995885"/>
          </a:xfrm>
        </p:grpSpPr>
        <p:sp>
          <p:nvSpPr>
            <p:cNvPr id="223" name="TextBox 100"/>
            <p:cNvSpPr txBox="1"/>
            <p:nvPr/>
          </p:nvSpPr>
          <p:spPr>
            <a:xfrm>
              <a:off x="2901064" y="3777302"/>
              <a:ext cx="3891951" cy="334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</a:t>
              </a:r>
              <a:r>
                <a:rPr lang="en-US" altLang="zh-CN" sz="24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4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集合及输入输出流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>
              <a:off x="2012545" y="3147814"/>
              <a:ext cx="5655799" cy="504056"/>
            </a:xfrm>
            <a:prstGeom prst="roundRect">
              <a:avLst>
                <a:gd name="adj" fmla="val 422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TextBox 103"/>
            <p:cNvSpPr txBox="1"/>
            <p:nvPr/>
          </p:nvSpPr>
          <p:spPr>
            <a:xfrm>
              <a:off x="3351864" y="3204574"/>
              <a:ext cx="2870590" cy="4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 </a:t>
              </a:r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基础知识（一）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1852112" y="3100255"/>
              <a:ext cx="720079" cy="574619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圆角矩形 227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920241" y="2397813"/>
                <a:ext cx="681258" cy="533516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0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flipH="1">
              <a:off x="1732961" y="3219822"/>
              <a:ext cx="2959860" cy="2876318"/>
            </a:xfrm>
            <a:prstGeom prst="rect">
              <a:avLst/>
            </a:prstGeom>
            <a:noFill/>
          </p:spPr>
        </p:pic>
      </p:grpSp>
      <p:grpSp>
        <p:nvGrpSpPr>
          <p:cNvPr id="233" name="组合 232"/>
          <p:cNvGrpSpPr/>
          <p:nvPr/>
        </p:nvGrpSpPr>
        <p:grpSpPr>
          <a:xfrm>
            <a:off x="10837425" y="280006"/>
            <a:ext cx="343825" cy="309997"/>
            <a:chOff x="4634991" y="2138335"/>
            <a:chExt cx="428348" cy="386204"/>
          </a:xfrm>
        </p:grpSpPr>
        <p:sp>
          <p:nvSpPr>
            <p:cNvPr id="23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5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207752" y="279371"/>
            <a:ext cx="343825" cy="309997"/>
            <a:chOff x="6068610" y="2138335"/>
            <a:chExt cx="428348" cy="386204"/>
          </a:xfrm>
        </p:grpSpPr>
        <p:sp>
          <p:nvSpPr>
            <p:cNvPr id="24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4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566990" y="279371"/>
            <a:ext cx="343825" cy="309997"/>
            <a:chOff x="6623914" y="2138335"/>
            <a:chExt cx="428348" cy="386204"/>
          </a:xfrm>
        </p:grpSpPr>
        <p:sp>
          <p:nvSpPr>
            <p:cNvPr id="24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7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292252" y="1396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52500" y="231775"/>
            <a:ext cx="388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List</a:t>
            </a:r>
            <a:endParaRPr lang="en-US" altLang="zh-CN" sz="1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14367" y="1405428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066800" y="1396365"/>
            <a:ext cx="271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遍历（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种方法）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6800" y="1927225"/>
            <a:ext cx="448373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•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for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循环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循环依次获取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中的数值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List&lt;String&gt; list = new ArrayList&lt;String&gt;();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// add数据到List列表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list.add("1");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list.add(null);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list.add("2");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list.add("4");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list.add("2");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(int i = 0; i &lt; listSize; i++) 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String s1 = list.get(i);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System.out.println("pos:" + i + " value：" + s1);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	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21220" y="1910715"/>
            <a:ext cx="44837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•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foreach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循环</a:t>
            </a:r>
            <a:endParaRPr lang="zh-CN" altLang="zh-CN" dirty="0">
              <a:solidFill>
                <a:srgbClr val="C00000"/>
              </a:solidFill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循环依次获取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中的数值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List&lt;String&gt; list = new ArrayList&lt;String&gt;();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// add数据到List列表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list.add("1");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list.add(null);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list.add("2");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list.add("4");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list.add("2");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(String s2 : list) 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System.out.print(s2 + "  ");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	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19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19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19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52500" y="231775"/>
            <a:ext cx="388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List</a:t>
            </a:r>
            <a:endParaRPr lang="en-US" altLang="zh-CN" sz="1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14367" y="1405428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066800" y="1396365"/>
            <a:ext cx="271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遍历（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种方法）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6800" y="1927225"/>
            <a:ext cx="448373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•</a:t>
            </a:r>
            <a:r>
              <a:rPr lang="en-US" dirty="0">
                <a:solidFill>
                  <a:srgbClr val="C00000"/>
                </a:solidFill>
                <a:sym typeface="+mn-ea"/>
              </a:rPr>
              <a:t>Iterator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迭代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循环依次获取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中的数值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List&lt;String&gt; list = new ArrayList&lt;String&gt;();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// add数据到List列表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list.add("1");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list.add(null);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list.add("2");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list.add("4");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list.add("2");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Iterator it = list.iterator();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while (it.hasNext()) {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System.out.print(it.next() + "  ");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19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19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41070" y="231775"/>
            <a:ext cx="388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Map</a:t>
            </a:r>
            <a:endParaRPr lang="en-US" altLang="zh-CN" sz="1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14367" y="1405428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06975" y="2553508"/>
            <a:ext cx="333946" cy="333946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1040765" y="1853565"/>
            <a:ext cx="583057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也是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是集合的一种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，用于保存具有映射关系的数据，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以key-value的形式存在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，可以通过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来获取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66800" y="1396365"/>
            <a:ext cx="2263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定义及特点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124585" y="2960370"/>
            <a:ext cx="584771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•</a:t>
            </a:r>
            <a:r>
              <a:rPr lang="en-US" altLang="zh-CN" sz="1400" dirty="0">
                <a:solidFill>
                  <a:srgbClr val="00B050"/>
                </a:solidFill>
              </a:rPr>
              <a:t>HashMap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最常用的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，它根据键的HashCode值存储数据，查询速度快，取得数据的顺序是完全随机，允许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或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，非同步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•</a:t>
            </a:r>
            <a:r>
              <a:rPr lang="en-US" altLang="zh-CN" sz="1400" dirty="0">
                <a:solidFill>
                  <a:srgbClr val="00B050"/>
                </a:solidFill>
              </a:rPr>
              <a:t>HashTable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与HashMap类似，是HashMap的线程安全版，它支持线程的同步，但不允许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或者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，效率较低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B050"/>
                </a:solidFill>
                <a:sym typeface="+mn-ea"/>
              </a:rPr>
              <a:t>•Linked</a:t>
            </a:r>
            <a:r>
              <a:rPr lang="en-US" altLang="zh-CN" sz="1400" dirty="0">
                <a:solidFill>
                  <a:srgbClr val="00B050"/>
                </a:solidFill>
                <a:sym typeface="+mn-ea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保存了记录的插入顺序，在用Iteraor遍历，先插入的先得到，遍历效率会比HashMap慢，有HashMap的全部特性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B050"/>
                </a:solidFill>
                <a:sym typeface="+mn-ea"/>
              </a:rPr>
              <a:t>•</a:t>
            </a:r>
            <a:r>
              <a:rPr lang="en-US" sz="1400" dirty="0">
                <a:solidFill>
                  <a:srgbClr val="00B050"/>
                </a:solidFill>
                <a:sym typeface="+mn-ea"/>
              </a:rPr>
              <a:t>TreeMap</a:t>
            </a:r>
            <a:r>
              <a:rPr lang="en-US" sz="1400" dirty="0">
                <a:solidFill>
                  <a:srgbClr val="00B05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实现SortMap接口，它保存的记录根据键排序，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默认自然排序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可以指定排序的比较器，当用Iterator遍历时，得到的记录是排过序的。不允许key值为空，非同步的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118870" y="2575560"/>
            <a:ext cx="1237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常用实现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5002" y="5338441"/>
            <a:ext cx="333946" cy="333946"/>
            <a:chOff x="2771800" y="2974815"/>
            <a:chExt cx="265776" cy="265776"/>
          </a:xfrm>
        </p:grpSpPr>
        <p:sp>
          <p:nvSpPr>
            <p:cNvPr id="4" name="椭圆 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7" name="TextBox 193"/>
          <p:cNvSpPr txBox="1"/>
          <p:nvPr/>
        </p:nvSpPr>
        <p:spPr>
          <a:xfrm>
            <a:off x="1057910" y="5276215"/>
            <a:ext cx="1263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用法总结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6615" y="967740"/>
            <a:ext cx="4643120" cy="5875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8550" y="5685790"/>
            <a:ext cx="58737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solidFill>
                  <a:srgbClr val="0070C0"/>
                </a:solidFill>
                <a:sym typeface="+mn-ea"/>
              </a:rPr>
              <a:t>•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在Map 中插入、删除和定位元素，HashMap是最好的选择。但如果您要按自然顺序或自定义顺序遍历键，那么TreeMap会更好。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0070C0"/>
                </a:solidFill>
                <a:sym typeface="+mn-ea"/>
              </a:rPr>
              <a:t>•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就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同步性来说Hashtable是线程安全的，而HashMap是线程序不安全的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0070C0"/>
                </a:solidFill>
                <a:sym typeface="+mn-ea"/>
              </a:rPr>
              <a:t>•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HashMap允许存在一个为null的key，多个为null的value 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0070C0"/>
                </a:solidFill>
                <a:sym typeface="+mn-ea"/>
              </a:rPr>
              <a:t>•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ashtable的key和value都不允许为null。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8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8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8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8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8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98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8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8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98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98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1" grpId="0"/>
      <p:bldP spid="192" grpId="0"/>
      <p:bldP spid="195" grpId="0"/>
      <p:bldP spid="196" grpId="0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52500" y="231775"/>
            <a:ext cx="388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Map</a:t>
            </a:r>
            <a:endParaRPr lang="en-US" altLang="zh-CN" sz="1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14367" y="1405428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066800" y="1396365"/>
            <a:ext cx="2569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遍历（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种方法）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1085" y="1936750"/>
            <a:ext cx="448373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•</a:t>
            </a:r>
            <a:r>
              <a:rPr lang="zh-CN" altLang="en-US"/>
              <a:t>KeySet()</a:t>
            </a:r>
            <a:endParaRPr lang="zh-CN" altLang="en-US"/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将Map中所有的键存入到set集合中，set具备迭代器，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用迭代方式取出所有的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，再根据get方法对应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Map map = new HashMap();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map.put("key1","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value1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map.put("key2","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2");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map.put("key3","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3");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map.put("key4","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4"); 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//先获取map集合的所有键的set集合，keyset（）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Iterator it = map.keySet().iterator();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//获取迭代器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while(it.hasNext()){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Object key = it.next();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System.out.println(map.get(key));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84975" y="1920240"/>
            <a:ext cx="448373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entrySet（）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Set&lt;Map.Entry&lt;K,V&gt;&gt; entrySet() 获取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中包含的映射关系的 Set 视图（一个关系就是一个键-值对），就是把(key-value)作为一个整体一个一个存放到Set集合当中的。迭代后可以通过e.getKey()，e.getValue()两种方法来取key和value，返回的是Entry接口。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新建一个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.......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//将map集合中的映射关系取出，存入到set集合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Iterator it = map.entrySet().iterator();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while(it.hasNext()){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Entry e =(Entry) it.next();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System.out.println("键"+e.getKey () + "的值为" + e.getValue());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9135" y="6082665"/>
            <a:ext cx="113252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Tips</a:t>
            </a:r>
            <a:r>
              <a:rPr lang="zh-CN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推荐使用第二种方式，即entrySet()方法，效率较高。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对于keySet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其实是遍历了2次，一次是转为iterator，一次就是从HashMap中取出key所对于的value。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entryset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只是遍历了第一次，它把key和value都放到了entry中，所以快了。两种遍历的遍历时间相差还是很明显的。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8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8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41070" y="231775"/>
            <a:ext cx="388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Set</a:t>
            </a:r>
            <a:endParaRPr lang="en-US" altLang="zh-CN" sz="1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14367" y="1405428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06975" y="2553508"/>
            <a:ext cx="333946" cy="333946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1040765" y="1781810"/>
            <a:ext cx="58305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和List一样继承于Collection,和List不同的是Set内部实现基于Map，所以Set取值时不保证数据和存入的时候顺序一致，并且不允许空值，不允许重复值。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66800" y="1396365"/>
            <a:ext cx="2263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定义及特点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124585" y="2960370"/>
            <a:ext cx="584771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•</a:t>
            </a:r>
            <a:r>
              <a:rPr lang="en-US" altLang="zh-CN" sz="1400" dirty="0">
                <a:solidFill>
                  <a:srgbClr val="00B050"/>
                </a:solidFill>
              </a:rPr>
              <a:t>HashSet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按照哈希算法来存取集合中的对象，存取速度比较快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B050"/>
                </a:solidFill>
                <a:sym typeface="+mn-ea"/>
              </a:rPr>
              <a:t>•</a:t>
            </a:r>
            <a:r>
              <a:rPr lang="en-US" sz="1400" dirty="0">
                <a:solidFill>
                  <a:srgbClr val="00B050"/>
                </a:solidFill>
                <a:sym typeface="+mn-ea"/>
              </a:rPr>
              <a:t>TreeSet</a:t>
            </a:r>
            <a:r>
              <a:rPr lang="en-US" sz="1400" dirty="0">
                <a:solidFill>
                  <a:srgbClr val="00B050"/>
                </a:solidFill>
                <a:latin typeface="+mn-ea"/>
                <a:ea typeface="+mn-ea"/>
                <a:sym typeface="+mn-ea"/>
              </a:rPr>
              <a:t>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实现了SortedSet接口，能够对集合中的对象进行排序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118870" y="2575560"/>
            <a:ext cx="1237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常用实现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5002" y="4549136"/>
            <a:ext cx="333946" cy="333946"/>
            <a:chOff x="2771800" y="2974815"/>
            <a:chExt cx="265776" cy="265776"/>
          </a:xfrm>
        </p:grpSpPr>
        <p:sp>
          <p:nvSpPr>
            <p:cNvPr id="4" name="椭圆 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7" name="TextBox 193"/>
          <p:cNvSpPr txBox="1"/>
          <p:nvPr/>
        </p:nvSpPr>
        <p:spPr>
          <a:xfrm>
            <a:off x="1057910" y="4486910"/>
            <a:ext cx="1263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用法总结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8550" y="5039995"/>
            <a:ext cx="5873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日常使用中通常用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来替代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6615" y="967740"/>
            <a:ext cx="4908550" cy="5887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8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8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8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8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8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98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8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8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98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98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1" grpId="0"/>
      <p:bldP spid="192" grpId="0"/>
      <p:bldP spid="195" grpId="0"/>
      <p:bldP spid="196" grpId="0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52500" y="231775"/>
            <a:ext cx="388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3600" dirty="0"/>
              <a:t>集合排序</a:t>
            </a:r>
            <a:endParaRPr lang="en-US" altLang="zh-CN" sz="1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542612" y="2840528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995045" y="2831465"/>
            <a:ext cx="2569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ompara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9330" y="3371850"/>
            <a:ext cx="96589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Comparator需要重写compare()及equals()这两个方法用于比较功能；如果是null的话，就是使用元素的默认顺序，如a,b,c,d,e,f,g，就是a,b,c,d,e,f,g这样，当然数字也是这样的。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compare（a,b）方法:根据第一个参数小于、等于或大于第二个参数分别返回负整数、零或正整数。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equals（obj）方法：仅当指定的对象也是一个 Comparator，并且强行实施与此 Comparator 相同的排序时才返回 true。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Collections.sort(list, new PriceComparator());的第二个参数返回一个int型的值，就相当于一个标志，告诉sort方法按什么顺序来对list进行排序。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524827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685" y="524827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06755" y="1431925"/>
            <a:ext cx="9083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日常工具开发中经常会遇到这类需求：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、把某组数据按升序或者降序排列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、把某组数据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按自定义顺序排列显示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其实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中对于集合的排序可以通过实现comparator接口来达到排序的目的。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9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1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19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19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19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2" grpId="0"/>
      <p:bldP spid="3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08413" y="4406540"/>
            <a:ext cx="1436675" cy="215265"/>
            <a:chOff x="4369395" y="3284984"/>
            <a:chExt cx="1436675" cy="215265"/>
          </a:xfrm>
        </p:grpSpPr>
        <p:sp>
          <p:nvSpPr>
            <p:cNvPr id="4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输入流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61112" y="4406540"/>
            <a:ext cx="1436675" cy="215265"/>
            <a:chOff x="4369395" y="3284984"/>
            <a:chExt cx="1436675" cy="215265"/>
          </a:xfrm>
        </p:grpSpPr>
        <p:sp>
          <p:nvSpPr>
            <p:cNvPr id="9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输出流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4808413" y="4797732"/>
            <a:ext cx="1436675" cy="215265"/>
            <a:chOff x="4369395" y="3284984"/>
            <a:chExt cx="1436675" cy="215265"/>
          </a:xfrm>
        </p:grpSpPr>
        <p:sp>
          <p:nvSpPr>
            <p:cNvPr id="14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对象序列化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/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流及序列化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/>
          <p:nvPr/>
        </p:nvSpPr>
        <p:spPr>
          <a:xfrm>
            <a:off x="4945459" y="191986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59541"/>
            <a:ext cx="5214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I/O</a:t>
            </a:r>
            <a:r>
              <a:rPr lang="zh-CN" altLang="en-US" sz="3600" dirty="0"/>
              <a:t>流的含义</a:t>
            </a:r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0125" y="1189990"/>
            <a:ext cx="604901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600" b="1">
                <a:solidFill>
                  <a:srgbClr val="C00000"/>
                </a:solidFill>
                <a:latin typeface="+mn-ea"/>
                <a:sym typeface="+mn-ea"/>
              </a:rPr>
              <a:t>什么是</a:t>
            </a:r>
            <a:r>
              <a:rPr lang="en-US" altLang="zh-CN" sz="1600" b="1">
                <a:solidFill>
                  <a:srgbClr val="C00000"/>
                </a:solidFill>
                <a:latin typeface="+mn-ea"/>
                <a:sym typeface="+mn-ea"/>
              </a:rPr>
              <a:t>I/O</a:t>
            </a:r>
            <a:r>
              <a:rPr lang="zh-CN" altLang="en-US" sz="1600" b="1">
                <a:solidFill>
                  <a:srgbClr val="C00000"/>
                </a:solidFill>
                <a:latin typeface="+mn-ea"/>
                <a:sym typeface="+mn-ea"/>
              </a:rPr>
              <a:t>流</a:t>
            </a:r>
            <a:r>
              <a:rPr lang="zh-CN" sz="1600" b="1">
                <a:solidFill>
                  <a:srgbClr val="C00000"/>
                </a:solidFill>
                <a:latin typeface="+mn-ea"/>
                <a:sym typeface="+mn-ea"/>
              </a:rPr>
              <a:t>？</a:t>
            </a:r>
            <a:endParaRPr lang="zh-CN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流：一组有序的数据序列。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流的本质是数据传输，根据数据传输特性将流抽象为各种类，方便更直观的进行数据操作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542612" y="1190163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35220" y="2625263"/>
            <a:ext cx="333946" cy="333946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0125" y="2698115"/>
            <a:ext cx="1021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600" b="1">
                <a:solidFill>
                  <a:srgbClr val="00B050"/>
                </a:solidFill>
                <a:latin typeface="+mn-ea"/>
                <a:sym typeface="+mn-ea"/>
              </a:rPr>
              <a:t>流的分类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111885" y="3510915"/>
          <a:ext cx="640207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235"/>
                <a:gridCol w="2134235"/>
                <a:gridCol w="2133600"/>
              </a:tblGrid>
              <a:tr h="3378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400" b="0"/>
                        <a:t>       </a:t>
                      </a:r>
                      <a:endParaRPr lang="zh-CN" altLang="zh-CN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       </a:t>
                      </a:r>
                      <a:r>
                        <a:rPr lang="zh-CN" altLang="en-US" sz="1400" b="0"/>
                        <a:t>读写单位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       </a:t>
                      </a:r>
                      <a:r>
                        <a:rPr lang="zh-CN" altLang="en-US" sz="1400" b="0"/>
                        <a:t>处理对象</a:t>
                      </a:r>
                      <a:endParaRPr lang="zh-CN" altLang="en-US" sz="1400" b="0"/>
                    </a:p>
                  </a:txBody>
                  <a:tcPr/>
                </a:tc>
              </a:tr>
              <a:tr h="342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zh-CN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字节流 </a:t>
                      </a:r>
                      <a:endParaRPr lang="zh-CN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zh-CN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字节（8bit）</a:t>
                      </a:r>
                      <a:endParaRPr lang="en-US" altLang="zh-CN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</a:t>
                      </a:r>
                      <a:r>
                        <a:rPr 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图片、视频等复杂数据</a:t>
                      </a:r>
                      <a:r>
                        <a:rPr lang="en-US" altLang="zh-CN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</a:t>
                      </a:r>
                      <a:r>
                        <a:rPr lang="zh-CN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字符流</a:t>
                      </a:r>
                      <a:endParaRPr lang="zh-CN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zh-CN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纯文本数据</a:t>
                      </a:r>
                      <a:endParaRPr lang="zh-CN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06780" y="3134360"/>
            <a:ext cx="246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</a:t>
            </a:r>
            <a:r>
              <a:rPr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处理数据类型的不同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167130" y="5288280"/>
          <a:ext cx="6347460" cy="111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820"/>
                <a:gridCol w="2115820"/>
                <a:gridCol w="21158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400" b="0"/>
                        <a:t>       </a:t>
                      </a:r>
                      <a:endParaRPr lang="zh-CN" altLang="zh-CN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       </a:t>
                      </a:r>
                      <a:r>
                        <a:rPr lang="zh-CN" altLang="en-US" sz="1400" b="0"/>
                        <a:t>操作限定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     </a:t>
                      </a:r>
                      <a:r>
                        <a:rPr lang="zh-CN" altLang="en-US" sz="1400" b="0"/>
                        <a:t>数据流向</a:t>
                      </a:r>
                      <a:endParaRPr lang="zh-CN" altLang="en-US" sz="1400" b="0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               </a:t>
                      </a:r>
                      <a:r>
                        <a:rPr lang="zh-CN" altLang="en-US" sz="1400" b="0"/>
                        <a:t>输入流 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     </a:t>
                      </a:r>
                      <a:r>
                        <a:rPr lang="zh-CN" altLang="en-US" sz="1400" b="0"/>
                        <a:t>只能进行读操作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从文件中读到程序中</a:t>
                      </a:r>
                      <a:endParaRPr lang="en-US" altLang="zh-CN" sz="14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               </a:t>
                      </a:r>
                      <a:r>
                        <a:rPr lang="zh-CN" altLang="en-US" sz="1400" b="0"/>
                        <a:t>输出流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      </a:t>
                      </a:r>
                      <a:r>
                        <a:rPr lang="zh-CN" altLang="en-US" sz="1400" b="0"/>
                        <a:t>只能进行写操作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/>
                        <a:t>    从程序中输出到文件</a:t>
                      </a:r>
                      <a:endParaRPr lang="en-US" altLang="zh-CN" sz="14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62025" y="4911725"/>
            <a:ext cx="1579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按数据流向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7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7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7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" grpId="0"/>
      <p:bldP spid="18" grpId="1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59541"/>
            <a:ext cx="5214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I/O</a:t>
            </a:r>
            <a:r>
              <a:rPr lang="zh-CN" altLang="en-US" sz="3600" dirty="0"/>
              <a:t>流</a:t>
            </a:r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214235" y="1189355"/>
            <a:ext cx="45567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/>
              <a:t>Java I/O</a:t>
            </a:r>
            <a:r>
              <a:rPr lang="zh-CN" altLang="zh-CN" sz="1600" b="1"/>
              <a:t>操作流类图结构    </a:t>
            </a:r>
            <a:endParaRPr lang="zh-CN" altLang="en-US" sz="1400"/>
          </a:p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InputStream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所有的输入字节流的父类，它是一个抽象类。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ByteArrayInputStream：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Byte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StringBufferInputStream：StringBuffer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FileInputStream ：本地文件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PipedInputStream ：从与其它线程共用的管道中读取数据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ObjectInputStream 和所有FilterInputStream 的子类都是装饰流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OutputStream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所有的输出字节流的父类，它是一个抽象类。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ByteArrayOutputStream：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Byte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FileOutputStream ：本地文件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PipedOutputStream ：向与其它线程共用的管道中写入数据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ObjectOutputStream 和所有FilterOutputStream 的子类都是装饰流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zh-CN" sz="1400"/>
          </a:p>
          <a:p>
            <a:pPr algn="l"/>
            <a:endParaRPr lang="zh-CN" altLang="zh-CN" sz="1400"/>
          </a:p>
        </p:txBody>
      </p:sp>
      <p:pic>
        <p:nvPicPr>
          <p:cNvPr id="3" name="图片 2" descr="java流类图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967740"/>
            <a:ext cx="7202805" cy="5875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9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99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59541"/>
            <a:ext cx="5214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I/O</a:t>
            </a:r>
            <a:r>
              <a:rPr lang="zh-CN" altLang="en-US" sz="3600" dirty="0"/>
              <a:t>流</a:t>
            </a:r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214235" y="1189355"/>
            <a:ext cx="4556760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/>
              <a:t>Java I/O</a:t>
            </a:r>
            <a:r>
              <a:rPr lang="zh-CN" altLang="zh-CN" sz="1600" b="1"/>
              <a:t>操作流类图结构</a:t>
            </a:r>
            <a:endParaRPr lang="zh-CN" altLang="zh-CN" sz="1600" b="1"/>
          </a:p>
          <a:p>
            <a:pPr algn="l"/>
            <a:r>
              <a:rPr 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Reader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所有的输入字符流的父类，它是一个抽象类。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Array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Reader：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StringReader 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PipedReader ：从与其它线程共用的管道中读取数据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BufferedReader ：装饰器，它和其子类负责装饰其它Reader对象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FilterReader ：所有自定义具体装饰流的父类，其子类PushbackReader 对Reader对象进行装饰，会增加一个行号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InputStreamReader ：是一个连接字节流和字符流的桥梁，它将字节流转变为字符流，而其子类FileReader 可以说是一个达到此功能、常用的工具类，在其源代码中使用了将FileInputStream 转变为Reader 的方法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Writer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所有的输出字符流的父类，它是一个抽象类。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ArrayWriter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Piped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：向与其它线程共用的管道中写入数据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BufferedWriter ：装饰器，为Writer 提供缓冲功能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OutputStreamWriter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是字节流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OutputStream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转换的桥梁，它的子类FileWriter 就是一个实现此功能的具体类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java流类图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967740"/>
            <a:ext cx="7202805" cy="5875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9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99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5" y="1628800"/>
            <a:ext cx="8408402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前言"/>
          <p:cNvSpPr>
            <a:spLocks noChangeArrowheads="1"/>
          </p:cNvSpPr>
          <p:nvPr/>
        </p:nvSpPr>
        <p:spPr bwMode="auto">
          <a:xfrm>
            <a:off x="1270" y="908685"/>
            <a:ext cx="3406775" cy="7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4000" b="1" dirty="0" smtClean="0"/>
              <a:t>前言</a:t>
            </a:r>
            <a:r>
              <a:rPr lang="zh-CN" altLang="en-US" sz="3600" b="1" dirty="0" smtClean="0"/>
              <a:t> </a:t>
            </a:r>
            <a:endParaRPr lang="zh-CN" altLang="en-US" sz="3600" dirty="0">
              <a:latin typeface="Impact MT Std" pitchFamily="34" charset="0"/>
              <a:sym typeface="Impact" panose="020B0806030902050204" pitchFamily="34" charset="0"/>
            </a:endParaRPr>
          </a:p>
        </p:txBody>
      </p:sp>
      <p:sp>
        <p:nvSpPr>
          <p:cNvPr id="7" name="TextBox 504"/>
          <p:cNvSpPr txBox="1"/>
          <p:nvPr/>
        </p:nvSpPr>
        <p:spPr>
          <a:xfrm>
            <a:off x="461157" y="1814418"/>
            <a:ext cx="7488832" cy="232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这节课主要讲述的是</a:t>
            </a:r>
            <a:r>
              <a:rPr lang="en-US" alt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基础知识：集合、</a:t>
            </a:r>
            <a:r>
              <a:rPr lang="en-US" alt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I/O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流及序列化相关知识</a:t>
            </a:r>
            <a:endParaRPr lang="zh-CN" altLang="en-US" dirty="0">
              <a:solidFill>
                <a:schemeClr val="tx1"/>
              </a:solidFill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课前小热身：</a:t>
            </a:r>
            <a:endParaRPr lang="zh-CN" altLang="en-US" dirty="0">
              <a:solidFill>
                <a:schemeClr val="tx1"/>
              </a:solidFill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、自己日常工作中使用过的集合有哪些？对于一组数据怎么实现排序？</a:t>
            </a:r>
            <a:endParaRPr lang="zh-CN" altLang="en-US" dirty="0">
              <a:solidFill>
                <a:schemeClr val="tx1"/>
              </a:solidFill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、输入输出流有哪些用途？如何使用？</a:t>
            </a:r>
            <a:endParaRPr lang="zh-CN" altLang="en-US" dirty="0">
              <a:solidFill>
                <a:schemeClr val="tx1"/>
              </a:solidFill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、什么叫序列化？序列化在什么情况下会用到？</a:t>
            </a:r>
            <a:endParaRPr lang="zh-CN" altLang="en-US" dirty="0">
              <a:solidFill>
                <a:schemeClr val="tx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43985" y="2132856"/>
            <a:ext cx="715716" cy="719823"/>
            <a:chOff x="1721162" y="4373847"/>
            <a:chExt cx="715716" cy="719823"/>
          </a:xfrm>
        </p:grpSpPr>
        <p:sp>
          <p:nvSpPr>
            <p:cNvPr id="17" name="Oval 28"/>
            <p:cNvSpPr/>
            <p:nvPr/>
          </p:nvSpPr>
          <p:spPr>
            <a:xfrm>
              <a:off x="1721162" y="4373847"/>
              <a:ext cx="715716" cy="71982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5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1892225" y="4715743"/>
              <a:ext cx="388938" cy="225425"/>
            </a:xfrm>
            <a:custGeom>
              <a:avLst/>
              <a:gdLst>
                <a:gd name="T0" fmla="*/ 103 w 103"/>
                <a:gd name="T1" fmla="*/ 33 h 60"/>
                <a:gd name="T2" fmla="*/ 94 w 103"/>
                <a:gd name="T3" fmla="*/ 10 h 60"/>
                <a:gd name="T4" fmla="*/ 68 w 103"/>
                <a:gd name="T5" fmla="*/ 0 h 60"/>
                <a:gd name="T6" fmla="*/ 68 w 103"/>
                <a:gd name="T7" fmla="*/ 0 h 60"/>
                <a:gd name="T8" fmla="*/ 67 w 103"/>
                <a:gd name="T9" fmla="*/ 0 h 60"/>
                <a:gd name="T10" fmla="*/ 59 w 103"/>
                <a:gd name="T11" fmla="*/ 38 h 60"/>
                <a:gd name="T12" fmla="*/ 55 w 103"/>
                <a:gd name="T13" fmla="*/ 12 h 60"/>
                <a:gd name="T14" fmla="*/ 58 w 103"/>
                <a:gd name="T15" fmla="*/ 6 h 60"/>
                <a:gd name="T16" fmla="*/ 53 w 103"/>
                <a:gd name="T17" fmla="*/ 2 h 60"/>
                <a:gd name="T18" fmla="*/ 52 w 103"/>
                <a:gd name="T19" fmla="*/ 2 h 60"/>
                <a:gd name="T20" fmla="*/ 52 w 103"/>
                <a:gd name="T21" fmla="*/ 2 h 60"/>
                <a:gd name="T22" fmla="*/ 50 w 103"/>
                <a:gd name="T23" fmla="*/ 2 h 60"/>
                <a:gd name="T24" fmla="*/ 46 w 103"/>
                <a:gd name="T25" fmla="*/ 6 h 60"/>
                <a:gd name="T26" fmla="*/ 49 w 103"/>
                <a:gd name="T27" fmla="*/ 12 h 60"/>
                <a:gd name="T28" fmla="*/ 44 w 103"/>
                <a:gd name="T29" fmla="*/ 38 h 60"/>
                <a:gd name="T30" fmla="*/ 36 w 103"/>
                <a:gd name="T31" fmla="*/ 0 h 60"/>
                <a:gd name="T32" fmla="*/ 36 w 103"/>
                <a:gd name="T33" fmla="*/ 0 h 60"/>
                <a:gd name="T34" fmla="*/ 35 w 103"/>
                <a:gd name="T35" fmla="*/ 0 h 60"/>
                <a:gd name="T36" fmla="*/ 9 w 103"/>
                <a:gd name="T37" fmla="*/ 10 h 60"/>
                <a:gd name="T38" fmla="*/ 1 w 103"/>
                <a:gd name="T39" fmla="*/ 33 h 60"/>
                <a:gd name="T40" fmla="*/ 0 w 103"/>
                <a:gd name="T41" fmla="*/ 57 h 60"/>
                <a:gd name="T42" fmla="*/ 19 w 103"/>
                <a:gd name="T43" fmla="*/ 59 h 60"/>
                <a:gd name="T44" fmla="*/ 19 w 103"/>
                <a:gd name="T45" fmla="*/ 38 h 60"/>
                <a:gd name="T46" fmla="*/ 21 w 103"/>
                <a:gd name="T47" fmla="*/ 30 h 60"/>
                <a:gd name="T48" fmla="*/ 21 w 103"/>
                <a:gd name="T49" fmla="*/ 59 h 60"/>
                <a:gd name="T50" fmla="*/ 52 w 103"/>
                <a:gd name="T51" fmla="*/ 60 h 60"/>
                <a:gd name="T52" fmla="*/ 82 w 103"/>
                <a:gd name="T53" fmla="*/ 59 h 60"/>
                <a:gd name="T54" fmla="*/ 82 w 103"/>
                <a:gd name="T55" fmla="*/ 30 h 60"/>
                <a:gd name="T56" fmla="*/ 84 w 103"/>
                <a:gd name="T57" fmla="*/ 38 h 60"/>
                <a:gd name="T58" fmla="*/ 84 w 103"/>
                <a:gd name="T59" fmla="*/ 59 h 60"/>
                <a:gd name="T60" fmla="*/ 103 w 103"/>
                <a:gd name="T61" fmla="*/ 57 h 60"/>
                <a:gd name="T62" fmla="*/ 103 w 103"/>
                <a:gd name="T63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60">
                  <a:moveTo>
                    <a:pt x="103" y="33"/>
                  </a:moveTo>
                  <a:cubicBezTo>
                    <a:pt x="101" y="17"/>
                    <a:pt x="97" y="12"/>
                    <a:pt x="94" y="10"/>
                  </a:cubicBezTo>
                  <a:cubicBezTo>
                    <a:pt x="87" y="6"/>
                    <a:pt x="73" y="2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7" y="0"/>
                  </a:cubicBezTo>
                  <a:cubicBezTo>
                    <a:pt x="67" y="5"/>
                    <a:pt x="59" y="38"/>
                    <a:pt x="59" y="38"/>
                  </a:cubicBezTo>
                  <a:cubicBezTo>
                    <a:pt x="59" y="38"/>
                    <a:pt x="55" y="12"/>
                    <a:pt x="55" y="12"/>
                  </a:cubicBezTo>
                  <a:cubicBezTo>
                    <a:pt x="55" y="12"/>
                    <a:pt x="58" y="6"/>
                    <a:pt x="5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37" y="5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0" y="2"/>
                    <a:pt x="16" y="6"/>
                    <a:pt x="9" y="10"/>
                  </a:cubicBezTo>
                  <a:cubicBezTo>
                    <a:pt x="7" y="12"/>
                    <a:pt x="2" y="17"/>
                    <a:pt x="1" y="33"/>
                  </a:cubicBezTo>
                  <a:cubicBezTo>
                    <a:pt x="1" y="34"/>
                    <a:pt x="1" y="47"/>
                    <a:pt x="0" y="57"/>
                  </a:cubicBezTo>
                  <a:cubicBezTo>
                    <a:pt x="7" y="58"/>
                    <a:pt x="12" y="59"/>
                    <a:pt x="19" y="59"/>
                  </a:cubicBezTo>
                  <a:cubicBezTo>
                    <a:pt x="19" y="52"/>
                    <a:pt x="19" y="41"/>
                    <a:pt x="19" y="38"/>
                  </a:cubicBezTo>
                  <a:cubicBezTo>
                    <a:pt x="19" y="35"/>
                    <a:pt x="20" y="32"/>
                    <a:pt x="21" y="3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30" y="60"/>
                    <a:pt x="42" y="60"/>
                    <a:pt x="52" y="60"/>
                  </a:cubicBezTo>
                  <a:cubicBezTo>
                    <a:pt x="62" y="60"/>
                    <a:pt x="73" y="60"/>
                    <a:pt x="82" y="59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3" y="32"/>
                    <a:pt x="84" y="35"/>
                    <a:pt x="84" y="38"/>
                  </a:cubicBezTo>
                  <a:cubicBezTo>
                    <a:pt x="84" y="41"/>
                    <a:pt x="84" y="52"/>
                    <a:pt x="84" y="59"/>
                  </a:cubicBezTo>
                  <a:cubicBezTo>
                    <a:pt x="91" y="58"/>
                    <a:pt x="97" y="58"/>
                    <a:pt x="103" y="57"/>
                  </a:cubicBezTo>
                  <a:cubicBezTo>
                    <a:pt x="103" y="47"/>
                    <a:pt x="103" y="34"/>
                    <a:pt x="103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990650" y="4469681"/>
              <a:ext cx="196850" cy="230188"/>
            </a:xfrm>
            <a:custGeom>
              <a:avLst/>
              <a:gdLst>
                <a:gd name="T0" fmla="*/ 4 w 52"/>
                <a:gd name="T1" fmla="*/ 25 h 61"/>
                <a:gd name="T2" fmla="*/ 0 w 52"/>
                <a:gd name="T3" fmla="*/ 29 h 61"/>
                <a:gd name="T4" fmla="*/ 5 w 52"/>
                <a:gd name="T5" fmla="*/ 39 h 61"/>
                <a:gd name="T6" fmla="*/ 26 w 52"/>
                <a:gd name="T7" fmla="*/ 61 h 61"/>
                <a:gd name="T8" fmla="*/ 47 w 52"/>
                <a:gd name="T9" fmla="*/ 39 h 61"/>
                <a:gd name="T10" fmla="*/ 52 w 52"/>
                <a:gd name="T11" fmla="*/ 29 h 61"/>
                <a:gd name="T12" fmla="*/ 48 w 52"/>
                <a:gd name="T13" fmla="*/ 25 h 61"/>
                <a:gd name="T14" fmla="*/ 26 w 52"/>
                <a:gd name="T15" fmla="*/ 0 h 61"/>
                <a:gd name="T16" fmla="*/ 4 w 52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1">
                  <a:moveTo>
                    <a:pt x="4" y="25"/>
                  </a:moveTo>
                  <a:cubicBezTo>
                    <a:pt x="2" y="25"/>
                    <a:pt x="0" y="27"/>
                    <a:pt x="0" y="29"/>
                  </a:cubicBezTo>
                  <a:cubicBezTo>
                    <a:pt x="0" y="33"/>
                    <a:pt x="2" y="39"/>
                    <a:pt x="5" y="39"/>
                  </a:cubicBezTo>
                  <a:cubicBezTo>
                    <a:pt x="8" y="51"/>
                    <a:pt x="15" y="61"/>
                    <a:pt x="26" y="61"/>
                  </a:cubicBezTo>
                  <a:cubicBezTo>
                    <a:pt x="37" y="61"/>
                    <a:pt x="44" y="51"/>
                    <a:pt x="47" y="39"/>
                  </a:cubicBezTo>
                  <a:cubicBezTo>
                    <a:pt x="50" y="38"/>
                    <a:pt x="52" y="33"/>
                    <a:pt x="52" y="29"/>
                  </a:cubicBezTo>
                  <a:cubicBezTo>
                    <a:pt x="51" y="27"/>
                    <a:pt x="50" y="26"/>
                    <a:pt x="48" y="25"/>
                  </a:cubicBezTo>
                  <a:cubicBezTo>
                    <a:pt x="48" y="11"/>
                    <a:pt x="39" y="0"/>
                    <a:pt x="26" y="0"/>
                  </a:cubicBezTo>
                  <a:cubicBezTo>
                    <a:pt x="13" y="0"/>
                    <a:pt x="4" y="11"/>
                    <a:pt x="4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矩形 3"/>
          <p:cNvSpPr>
            <a:spLocks noChangeArrowheads="1"/>
          </p:cNvSpPr>
          <p:nvPr/>
        </p:nvSpPr>
        <p:spPr bwMode="auto">
          <a:xfrm>
            <a:off x="8622286" y="2924944"/>
            <a:ext cx="26225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充电与升级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------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黄爱秀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27204" y="3672915"/>
            <a:ext cx="599800" cy="40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42054" y="3672915"/>
            <a:ext cx="1215000" cy="4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8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8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8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8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21" grpId="0"/>
      <p:bldP spid="22" grpId="0" bldLvl="0" animBg="1"/>
      <p:bldP spid="2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59541"/>
            <a:ext cx="5214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I/O</a:t>
            </a:r>
            <a:r>
              <a:rPr lang="zh-CN" altLang="en-US" sz="3600" dirty="0"/>
              <a:t>操作</a:t>
            </a:r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0125" y="1189990"/>
            <a:ext cx="41097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sym typeface="+mn-ea"/>
              </a:rPr>
              <a:t>字符流和字节流之间的转换</a:t>
            </a:r>
            <a:endParaRPr lang="zh-CN" altLang="en-US" sz="1600" b="1">
              <a:solidFill>
                <a:srgbClr val="C00000"/>
              </a:solidFill>
              <a:latin typeface="+mn-ea"/>
              <a:sym typeface="+mn-ea"/>
            </a:endParaRPr>
          </a:p>
          <a:p>
            <a:pPr algn="l"/>
            <a:endParaRPr lang="zh-CN" sz="1600" b="1">
              <a:latin typeface="+mn-ea"/>
              <a:sym typeface="+mn-ea"/>
            </a:endParaRPr>
          </a:p>
          <a:p>
            <a:pPr algn="l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转换流的特点：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1.它是字符流和字节流之间的桥梁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2.可对读取到的字节数据经过指定编码转换成字符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3.可对读取到的字符数据经过指定编码转换成字节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542612" y="1190163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35220" y="2984038"/>
            <a:ext cx="333946" cy="333946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0125" y="2983865"/>
            <a:ext cx="58801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>
                <a:solidFill>
                  <a:srgbClr val="00B050"/>
                </a:solidFill>
                <a:latin typeface="+mn-ea"/>
                <a:sym typeface="+mn-ea"/>
              </a:rPr>
              <a:t>Java流操作有关的类或接口</a:t>
            </a:r>
            <a:endParaRPr lang="zh-CN" sz="1600" b="1">
              <a:solidFill>
                <a:srgbClr val="00B050"/>
              </a:solidFill>
              <a:latin typeface="+mn-ea"/>
              <a:sym typeface="+mn-ea"/>
            </a:endParaRPr>
          </a:p>
          <a:p>
            <a:pPr algn="l"/>
            <a:endParaRPr sz="1600">
              <a:latin typeface="+mn-ea"/>
            </a:endParaRPr>
          </a:p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流操作相关的类或接口如图所示：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00B050"/>
                </a:solidFill>
                <a:sym typeface="+mn-ea"/>
              </a:rPr>
              <a:t>•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File类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File类是对文件系统中文件以及文件夹进行封装的对象，通过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对象来操作文件和文件夹。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File类保存文件或目录的各种元数据信息，包括文件名、文件长度、最后修改时间、是否可读、获取当前文件的路径名，判断指定文件是否存在、获得当前目录中的文件列表，创建、删除文件和目录等方法。  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6370" y="1734185"/>
            <a:ext cx="29965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何时使用转换流？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1.当字节和字符之间有转换动作时；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2.流操作的数据需要编码或解码时。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8458835" y="1717675"/>
            <a:ext cx="35356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具体的对象体现：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1.InputStreamReader:字节到字符的桥梁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2.OutputStreamWriter:字符到字节的桥梁</a:t>
            </a:r>
            <a:endParaRPr lang="zh-CN" altLang="en-US" sz="1400"/>
          </a:p>
        </p:txBody>
      </p:sp>
      <p:pic>
        <p:nvPicPr>
          <p:cNvPr id="6" name="图片 5" descr="Java流操作有关的类或接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6615" y="3074670"/>
            <a:ext cx="4124960" cy="1790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6625" y="5233670"/>
            <a:ext cx="112541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RandomAccessFile类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该对象并不是流体系中的一员，它封装了字节流，同时还封装了一个缓冲区（字符数组），通过内部的指针来操作字符数组中的数据。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1.该对象只能操作文件，所以构造函数接收两种类型的参数：a.字符串文件路径；b.File对象。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2.该对象既可以对文件进行读操作，也能进行写操作，在进行对象实例化时可指定操作模式(r,rw)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Tips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：该对象在实例化时，如果要操作的文件不存在，会自动创建；如果文件存在，写数据未指定位置，会从头开始写，即覆盖原有的内容。 可以用于多线程下载或多个线程同时写数据到文件。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9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99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99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99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99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99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299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99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  <p:bldP spid="3" grpId="0"/>
      <p:bldP spid="4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59541"/>
            <a:ext cx="52147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sym typeface="+mn-ea"/>
              </a:rPr>
              <a:t>I/O</a:t>
            </a:r>
            <a:r>
              <a:rPr lang="zh-CN" altLang="zh-CN" sz="3600" dirty="0">
                <a:sym typeface="+mn-ea"/>
              </a:rPr>
              <a:t>流操作</a:t>
            </a:r>
            <a:endParaRPr lang="zh-CN" altLang="en-US" sz="3600" dirty="0"/>
          </a:p>
          <a:p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0125" y="1189990"/>
            <a:ext cx="91287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sym typeface="+mn-ea"/>
              </a:rPr>
              <a:t>节点流和处理流</a:t>
            </a:r>
            <a:endParaRPr lang="zh-CN" altLang="en-US" sz="1600" b="1">
              <a:solidFill>
                <a:srgbClr val="C00000"/>
              </a:solidFill>
              <a:latin typeface="+mn-ea"/>
              <a:sym typeface="+mn-ea"/>
            </a:endParaRPr>
          </a:p>
          <a:p>
            <a:pPr algn="l"/>
            <a:endParaRPr lang="zh-CN" sz="1600" b="1">
              <a:latin typeface="+mn-ea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节点流：直接与数据源相连，读入或读出。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处理流：直接使用节点流，读写不方便，为了更快的读写文件，才有了处理流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-------&gt;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常用的处理流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缓冲流：BufferedInputStrean 、BufferedOutputStream、 BufferedReader、 BufferedWriter 增加缓冲功能，避免频繁读写硬盘。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数据流： DataInputStream 、DataOutputStream 等-提供将基础数据类型写入到文件中，或者读取出来。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转换流：InputStreamReader 、OutputStreamWriter 要InputStream或OutputStream作为参数，实现从字节流到字符流的转换。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InputStreamReader(InputStream);        //通过构造函数初始化，使用的是本系统默认的编码表GBK。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InputStreamWriter(InputStream,String charSet);   //通过该构造函数初始化，可以指定编码表。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OutputStreamWriter(OutputStream);      //通过该构造函数初始化，使用的是本系统默认的编码表GBK。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OutputStreamwriter(OutputStream,String charSet);   //通过该构造函数初始化，可以指定编码表。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542612" y="1190163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52500" y="231775"/>
            <a:ext cx="4646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I/O</a:t>
            </a:r>
            <a:r>
              <a:rPr lang="zh-CN" altLang="en-US" sz="3600" dirty="0"/>
              <a:t>流代码演示</a:t>
            </a:r>
            <a:endParaRPr lang="zh-CN" altLang="en-US" sz="3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14367" y="1405428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628650" y="1872615"/>
            <a:ext cx="4971415" cy="291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ts val="2000"/>
              </a:lnSpc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部分关键代码：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根据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文件路径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path路径实例化一个输入流的对象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FileInputStream </a:t>
            </a:r>
            <a:r>
              <a:rPr sz="1400" dirty="0">
                <a:solidFill>
                  <a:schemeClr val="tx1"/>
                </a:solidFill>
              </a:rPr>
              <a:t>fis  = new FileInputStream( filePath );</a:t>
            </a:r>
            <a:endParaRPr sz="1400" dirty="0">
              <a:solidFill>
                <a:schemeClr val="tx1"/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//2. 返回这个输入流中可以被读的剩下的bytes字节的估计值；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sz="1400" dirty="0">
                <a:solidFill>
                  <a:schemeClr val="tx1"/>
                </a:solidFill>
              </a:rPr>
              <a:t> int size =  fis.available() ;</a:t>
            </a:r>
            <a:endParaRPr sz="1400" dirty="0">
              <a:solidFill>
                <a:schemeClr val="tx1"/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//3. 根据输入流中的字节数创建byte数组；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sz="1400" dirty="0">
                <a:solidFill>
                  <a:schemeClr val="tx1"/>
                </a:solidFill>
              </a:rPr>
              <a:t>  byte[] array = new byte[size];</a:t>
            </a:r>
            <a:endParaRPr sz="1400" dirty="0">
              <a:solidFill>
                <a:schemeClr val="tx1"/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//4.把数据读取到数组中；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sz="1400" dirty="0">
                <a:solidFill>
                  <a:schemeClr val="tx1"/>
                </a:solidFill>
              </a:rPr>
              <a:t>fis.read( array ) ; </a:t>
            </a:r>
            <a:endParaRPr sz="1400" dirty="0">
              <a:solidFill>
                <a:schemeClr val="tx1"/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//5.根据获取到的Byte数组新建一个字符串，然后输出；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tring </a:t>
            </a:r>
            <a:r>
              <a:rPr sz="1400" dirty="0">
                <a:solidFill>
                  <a:schemeClr val="tx1"/>
                </a:solidFill>
              </a:rPr>
              <a:t>result = new String(array); 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66800" y="1396365"/>
            <a:ext cx="2263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读取文件内容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1750" y="1406525"/>
            <a:ext cx="2602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向文件中写入内容</a:t>
            </a:r>
            <a:endParaRPr lang="zh-CN" altLang="zh-CN" sz="20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TextBox 190"/>
          <p:cNvSpPr txBox="1"/>
          <p:nvPr/>
        </p:nvSpPr>
        <p:spPr>
          <a:xfrm>
            <a:off x="5916930" y="1900555"/>
            <a:ext cx="6178550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ts val="2000"/>
              </a:lnSpc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部分关键代码：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根据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文件路径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path路径实例化一个输入流的对象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FileOutputStream </a:t>
            </a:r>
            <a:r>
              <a:rPr sz="1400" dirty="0">
                <a:solidFill>
                  <a:schemeClr val="tx1"/>
                </a:solidFill>
              </a:rPr>
              <a:t>f</a:t>
            </a:r>
            <a:r>
              <a:rPr lang="en-US" altLang="zh-CN" sz="1400" dirty="0">
                <a:solidFill>
                  <a:schemeClr val="tx1"/>
                </a:solidFill>
              </a:rPr>
              <a:t>o</a:t>
            </a:r>
            <a:r>
              <a:rPr sz="1400" dirty="0">
                <a:solidFill>
                  <a:schemeClr val="tx1"/>
                </a:solidFill>
              </a:rPr>
              <a:t>s  = new File</a:t>
            </a:r>
            <a:r>
              <a:rPr lang="en-US" sz="1400" dirty="0">
                <a:solidFill>
                  <a:schemeClr val="tx1"/>
                </a:solidFill>
              </a:rPr>
              <a:t>Output</a:t>
            </a:r>
            <a:r>
              <a:rPr sz="1400" dirty="0">
                <a:solidFill>
                  <a:schemeClr val="tx1"/>
                </a:solidFill>
              </a:rPr>
              <a:t>Stream( filePath );</a:t>
            </a:r>
            <a:endParaRPr sz="1400" dirty="0">
              <a:solidFill>
                <a:schemeClr val="tx1"/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//2、把string转换为byte数组；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sz="1400" dirty="0">
                <a:solidFill>
                  <a:schemeClr val="tx1"/>
                </a:solidFill>
              </a:rPr>
              <a:t> byte[] array = content.getBytes() ;</a:t>
            </a:r>
            <a:endParaRPr sz="1400" dirty="0">
              <a:solidFill>
                <a:schemeClr val="tx1"/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//3、把byte数组输出；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sz="1400" dirty="0">
                <a:solidFill>
                  <a:schemeClr val="tx1"/>
                </a:solidFill>
              </a:rPr>
              <a:t> fos.write( array );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740" y="5127625"/>
            <a:ext cx="108184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Tips: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在实际的项目中，所有的IO操作都应该放到子线程中操作，避免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堵塞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主线程。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FileInputStream在读取文件内容的时候，我们传入文件的路径, 如果这个路径下的文件不存在，那么在执行readFile()方法时会报FileNotFoundException异常。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FileOutputStream在写入文件的时候，我们传入文件的路径（"D:/abc.txt"）, 如果这个路径下的文件不存在，那么在执行writeFile()方法时, 会默认给我们创建一个新的文件。还有重要的一点，不会报异常。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60355" y="1405428"/>
            <a:ext cx="333946" cy="333946"/>
            <a:chOff x="2771800" y="2974815"/>
            <a:chExt cx="265776" cy="265776"/>
          </a:xfrm>
        </p:grpSpPr>
        <p:sp>
          <p:nvSpPr>
            <p:cNvPr id="17" name="椭圆 16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8315" y="137350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315" y="137350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83980" y="130175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showAsIcon="1" r:id="rId3" imgW="971550" imgH="666750" progId="Package">
                  <p:embed/>
                </p:oleObj>
              </mc:Choice>
              <mc:Fallback>
                <p:oleObj name="" showAsIcon="1" r:id="rId3" imgW="971550" imgH="666750" progId="Package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3980" y="130175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8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8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8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18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18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18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18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18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1" grpId="0"/>
      <p:bldP spid="19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52500" y="231775"/>
            <a:ext cx="4646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I/O</a:t>
            </a:r>
            <a:r>
              <a:rPr lang="zh-CN" altLang="en-US" sz="3600" dirty="0"/>
              <a:t>流代码演示</a:t>
            </a:r>
            <a:endParaRPr lang="zh-CN" altLang="en-US" sz="3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14367" y="1405428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066800" y="1396365"/>
            <a:ext cx="1275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操作文件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0400" y="194754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0" y="194754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8845" y="194754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3" imgW="971550" imgH="666750" progId="Package">
                  <p:embed/>
                </p:oleObj>
              </mc:Choice>
              <mc:Fallback>
                <p:oleObj name="" showAsIcon="1" r:id="rId3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8845" y="194754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3745" y="194754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5" imgW="971550" imgH="666750" progId="Package">
                  <p:embed/>
                </p:oleObj>
              </mc:Choice>
              <mc:Fallback>
                <p:oleObj name="" showAsIcon="1" r:id="rId5" imgW="971550" imgH="66675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3745" y="194754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8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8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390" y="159385"/>
            <a:ext cx="7202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sym typeface="+mn-ea"/>
              </a:rPr>
              <a:t>Java</a:t>
            </a:r>
            <a:r>
              <a:rPr lang="zh-CN" altLang="en-US" sz="3600" dirty="0">
                <a:sym typeface="+mn-ea"/>
              </a:rPr>
              <a:t>对象序列化与反序列化</a:t>
            </a:r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0125" y="1189990"/>
            <a:ext cx="596328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rgbClr val="C00000"/>
                </a:solidFill>
                <a:latin typeface="+mn-ea"/>
                <a:sym typeface="+mn-ea"/>
              </a:rPr>
              <a:t>序列化和反序列化的定义</a:t>
            </a:r>
            <a:endParaRPr lang="zh-CN" altLang="en-US" sz="2000" b="1">
              <a:solidFill>
                <a:srgbClr val="C00000"/>
              </a:solidFill>
              <a:latin typeface="+mn-ea"/>
              <a:sym typeface="+mn-ea"/>
            </a:endParaRPr>
          </a:p>
          <a:p>
            <a:pPr algn="l"/>
            <a:endParaRPr lang="zh-CN" altLang="en-US" sz="2000" b="1">
              <a:solidFill>
                <a:srgbClr val="C00000"/>
              </a:solidFill>
              <a:latin typeface="+mn-ea"/>
              <a:sym typeface="+mn-ea"/>
            </a:endParaRPr>
          </a:p>
          <a:p>
            <a:pPr algn="l"/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序列化是指把Java对象转换为字节序列的过程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反序列化是指把字节序列恢复为Java对象的过程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542612" y="1190163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35220" y="2984038"/>
            <a:ext cx="333946" cy="333946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0125" y="2983865"/>
            <a:ext cx="1072705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rgbClr val="00B050"/>
                </a:solidFill>
                <a:latin typeface="+mn-ea"/>
                <a:sym typeface="+mn-ea"/>
              </a:rPr>
              <a:t>序列化和反序列化的作用</a:t>
            </a:r>
            <a:endParaRPr lang="zh-CN" altLang="en-US" sz="2000" b="1">
              <a:solidFill>
                <a:srgbClr val="00B050"/>
              </a:solidFill>
              <a:latin typeface="+mn-ea"/>
              <a:sym typeface="+mn-ea"/>
            </a:endParaRPr>
          </a:p>
          <a:p>
            <a:pPr algn="l"/>
            <a:endParaRPr lang="zh-CN" sz="1600" b="1">
              <a:solidFill>
                <a:srgbClr val="00B050"/>
              </a:solidFill>
              <a:latin typeface="+mn-ea"/>
              <a:sym typeface="+mn-ea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当两个进程进行远程通信时，可以相互发送各种类型的数据，包括文本、图片、音频、视频等， 而这些数据都会以二进制序列的形式在网络上传送。那么当两个Java进程进行通信时，能否实现进程间的对象传送呢？答案是可以的。如何做到呢？这就需要Java序列化与反序列化了。换句话说，一方面，发送方需要把这个Java对象转换为字节序列，然后在网络上传送；另一方面，接收方需要从字节序列中恢复出Java对象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意义：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00B050"/>
                </a:solidFill>
                <a:sym typeface="+mn-ea"/>
              </a:rPr>
              <a:t>•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实现了数据的持久化，通过序列化可以把数据永久地保存到硬盘上（通常存放在文件里）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00B050"/>
                </a:solidFill>
                <a:sym typeface="+mn-ea"/>
              </a:rPr>
              <a:t>•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利用序列化实现远程通信，即在网络上传送对象的字节序列。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9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99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99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99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390" y="159385"/>
            <a:ext cx="7202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sym typeface="+mn-ea"/>
              </a:rPr>
              <a:t>Java</a:t>
            </a:r>
            <a:r>
              <a:rPr lang="zh-CN" altLang="en-US" sz="3600" dirty="0">
                <a:sym typeface="+mn-ea"/>
              </a:rPr>
              <a:t>对象序列化与反序列化</a:t>
            </a:r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0125" y="1189990"/>
            <a:ext cx="1067498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如何实现Java序列化与反序列化</a:t>
            </a:r>
            <a:endParaRPr lang="zh-CN" altLang="en-US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sz="1600" b="1">
              <a:latin typeface="+mn-ea"/>
              <a:sym typeface="+mn-ea"/>
            </a:endParaRPr>
          </a:p>
          <a:p>
            <a:pPr algn="l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JDK类库中序列化API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java.io.ObjectOutputStream：表示对象输出流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它的writeObject(Object obj)方法可以对参数指定的obj对象进行序列化，把得到的字节序列写到一个目标输出流中。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java.io.ObjectInputStream：表示对象输入流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它的readObject()方法源输入流中读取字节序列，再把它们反序列化成为一个对象，并将其返回。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实现序列化的要求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只有实现了Serializable或Externalizable接口的类的对象才能被序列化，否则抛出异常。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542612" y="1190163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84860" y="3846195"/>
            <a:ext cx="2602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</a:t>
            </a:r>
            <a:endParaRPr lang="zh-CN" altLang="en-US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5220" y="3845098"/>
            <a:ext cx="333946" cy="333946"/>
            <a:chOff x="2771800" y="2974815"/>
            <a:chExt cx="265776" cy="265776"/>
          </a:xfrm>
        </p:grpSpPr>
        <p:sp>
          <p:nvSpPr>
            <p:cNvPr id="17" name="椭圆 16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9175" y="431546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9175" y="431546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9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99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99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99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99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390" y="15938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ym typeface="+mn-ea"/>
              </a:rPr>
              <a:t>课后作业</a:t>
            </a:r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0125" y="1189990"/>
            <a:ext cx="1057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作业内容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542612" y="1190163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8280" y="1868805"/>
            <a:ext cx="57981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、自定义一个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Student{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studentId //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不可重复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name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age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score1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score2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、从本地文件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student.txt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（见附件）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中读取学员信息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装载到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集合中并遍历显示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、对步骤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进行排序：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studentId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升序排序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长度排序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、把排序之后的对象组写入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student_copy.txt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文件保存 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87820" y="410019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87820" y="410019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9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99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99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99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5" y="1628800"/>
            <a:ext cx="8408402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前言"/>
          <p:cNvSpPr>
            <a:spLocks noChangeArrowheads="1"/>
          </p:cNvSpPr>
          <p:nvPr/>
        </p:nvSpPr>
        <p:spPr bwMode="auto">
          <a:xfrm>
            <a:off x="1270" y="908685"/>
            <a:ext cx="340677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600" b="1" dirty="0" smtClean="0"/>
              <a:t>结束 </a:t>
            </a:r>
            <a:endParaRPr lang="zh-CN" altLang="en-US" sz="3600" dirty="0">
              <a:latin typeface="Impact MT Std" pitchFamily="34" charset="0"/>
              <a:sym typeface="Impact" panose="020B0806030902050204" pitchFamily="34" charset="0"/>
            </a:endParaRPr>
          </a:p>
        </p:txBody>
      </p:sp>
      <p:sp>
        <p:nvSpPr>
          <p:cNvPr id="7" name="TextBox 504"/>
          <p:cNvSpPr txBox="1"/>
          <p:nvPr/>
        </p:nvSpPr>
        <p:spPr>
          <a:xfrm>
            <a:off x="461157" y="2101438"/>
            <a:ext cx="7488832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zh-CN" altLang="en-US" dirty="0">
              <a:solidFill>
                <a:schemeClr val="tx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43985" y="2132856"/>
            <a:ext cx="715716" cy="719823"/>
            <a:chOff x="1721162" y="4373847"/>
            <a:chExt cx="715716" cy="719823"/>
          </a:xfrm>
        </p:grpSpPr>
        <p:sp>
          <p:nvSpPr>
            <p:cNvPr id="17" name="Oval 28"/>
            <p:cNvSpPr/>
            <p:nvPr/>
          </p:nvSpPr>
          <p:spPr>
            <a:xfrm>
              <a:off x="1721162" y="4373847"/>
              <a:ext cx="715716" cy="71982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5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1892225" y="4715743"/>
              <a:ext cx="388938" cy="225425"/>
            </a:xfrm>
            <a:custGeom>
              <a:avLst/>
              <a:gdLst>
                <a:gd name="T0" fmla="*/ 103 w 103"/>
                <a:gd name="T1" fmla="*/ 33 h 60"/>
                <a:gd name="T2" fmla="*/ 94 w 103"/>
                <a:gd name="T3" fmla="*/ 10 h 60"/>
                <a:gd name="T4" fmla="*/ 68 w 103"/>
                <a:gd name="T5" fmla="*/ 0 h 60"/>
                <a:gd name="T6" fmla="*/ 68 w 103"/>
                <a:gd name="T7" fmla="*/ 0 h 60"/>
                <a:gd name="T8" fmla="*/ 67 w 103"/>
                <a:gd name="T9" fmla="*/ 0 h 60"/>
                <a:gd name="T10" fmla="*/ 59 w 103"/>
                <a:gd name="T11" fmla="*/ 38 h 60"/>
                <a:gd name="T12" fmla="*/ 55 w 103"/>
                <a:gd name="T13" fmla="*/ 12 h 60"/>
                <a:gd name="T14" fmla="*/ 58 w 103"/>
                <a:gd name="T15" fmla="*/ 6 h 60"/>
                <a:gd name="T16" fmla="*/ 53 w 103"/>
                <a:gd name="T17" fmla="*/ 2 h 60"/>
                <a:gd name="T18" fmla="*/ 52 w 103"/>
                <a:gd name="T19" fmla="*/ 2 h 60"/>
                <a:gd name="T20" fmla="*/ 52 w 103"/>
                <a:gd name="T21" fmla="*/ 2 h 60"/>
                <a:gd name="T22" fmla="*/ 50 w 103"/>
                <a:gd name="T23" fmla="*/ 2 h 60"/>
                <a:gd name="T24" fmla="*/ 46 w 103"/>
                <a:gd name="T25" fmla="*/ 6 h 60"/>
                <a:gd name="T26" fmla="*/ 49 w 103"/>
                <a:gd name="T27" fmla="*/ 12 h 60"/>
                <a:gd name="T28" fmla="*/ 44 w 103"/>
                <a:gd name="T29" fmla="*/ 38 h 60"/>
                <a:gd name="T30" fmla="*/ 36 w 103"/>
                <a:gd name="T31" fmla="*/ 0 h 60"/>
                <a:gd name="T32" fmla="*/ 36 w 103"/>
                <a:gd name="T33" fmla="*/ 0 h 60"/>
                <a:gd name="T34" fmla="*/ 35 w 103"/>
                <a:gd name="T35" fmla="*/ 0 h 60"/>
                <a:gd name="T36" fmla="*/ 9 w 103"/>
                <a:gd name="T37" fmla="*/ 10 h 60"/>
                <a:gd name="T38" fmla="*/ 1 w 103"/>
                <a:gd name="T39" fmla="*/ 33 h 60"/>
                <a:gd name="T40" fmla="*/ 0 w 103"/>
                <a:gd name="T41" fmla="*/ 57 h 60"/>
                <a:gd name="T42" fmla="*/ 19 w 103"/>
                <a:gd name="T43" fmla="*/ 59 h 60"/>
                <a:gd name="T44" fmla="*/ 19 w 103"/>
                <a:gd name="T45" fmla="*/ 38 h 60"/>
                <a:gd name="T46" fmla="*/ 21 w 103"/>
                <a:gd name="T47" fmla="*/ 30 h 60"/>
                <a:gd name="T48" fmla="*/ 21 w 103"/>
                <a:gd name="T49" fmla="*/ 59 h 60"/>
                <a:gd name="T50" fmla="*/ 52 w 103"/>
                <a:gd name="T51" fmla="*/ 60 h 60"/>
                <a:gd name="T52" fmla="*/ 82 w 103"/>
                <a:gd name="T53" fmla="*/ 59 h 60"/>
                <a:gd name="T54" fmla="*/ 82 w 103"/>
                <a:gd name="T55" fmla="*/ 30 h 60"/>
                <a:gd name="T56" fmla="*/ 84 w 103"/>
                <a:gd name="T57" fmla="*/ 38 h 60"/>
                <a:gd name="T58" fmla="*/ 84 w 103"/>
                <a:gd name="T59" fmla="*/ 59 h 60"/>
                <a:gd name="T60" fmla="*/ 103 w 103"/>
                <a:gd name="T61" fmla="*/ 57 h 60"/>
                <a:gd name="T62" fmla="*/ 103 w 103"/>
                <a:gd name="T63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60">
                  <a:moveTo>
                    <a:pt x="103" y="33"/>
                  </a:moveTo>
                  <a:cubicBezTo>
                    <a:pt x="101" y="17"/>
                    <a:pt x="97" y="12"/>
                    <a:pt x="94" y="10"/>
                  </a:cubicBezTo>
                  <a:cubicBezTo>
                    <a:pt x="87" y="6"/>
                    <a:pt x="73" y="2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7" y="0"/>
                  </a:cubicBezTo>
                  <a:cubicBezTo>
                    <a:pt x="67" y="5"/>
                    <a:pt x="59" y="38"/>
                    <a:pt x="59" y="38"/>
                  </a:cubicBezTo>
                  <a:cubicBezTo>
                    <a:pt x="59" y="38"/>
                    <a:pt x="55" y="12"/>
                    <a:pt x="55" y="12"/>
                  </a:cubicBezTo>
                  <a:cubicBezTo>
                    <a:pt x="55" y="12"/>
                    <a:pt x="58" y="6"/>
                    <a:pt x="5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37" y="5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0" y="2"/>
                    <a:pt x="16" y="6"/>
                    <a:pt x="9" y="10"/>
                  </a:cubicBezTo>
                  <a:cubicBezTo>
                    <a:pt x="7" y="12"/>
                    <a:pt x="2" y="17"/>
                    <a:pt x="1" y="33"/>
                  </a:cubicBezTo>
                  <a:cubicBezTo>
                    <a:pt x="1" y="34"/>
                    <a:pt x="1" y="47"/>
                    <a:pt x="0" y="57"/>
                  </a:cubicBezTo>
                  <a:cubicBezTo>
                    <a:pt x="7" y="58"/>
                    <a:pt x="12" y="59"/>
                    <a:pt x="19" y="59"/>
                  </a:cubicBezTo>
                  <a:cubicBezTo>
                    <a:pt x="19" y="52"/>
                    <a:pt x="19" y="41"/>
                    <a:pt x="19" y="38"/>
                  </a:cubicBezTo>
                  <a:cubicBezTo>
                    <a:pt x="19" y="35"/>
                    <a:pt x="20" y="32"/>
                    <a:pt x="21" y="3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30" y="60"/>
                    <a:pt x="42" y="60"/>
                    <a:pt x="52" y="60"/>
                  </a:cubicBezTo>
                  <a:cubicBezTo>
                    <a:pt x="62" y="60"/>
                    <a:pt x="73" y="60"/>
                    <a:pt x="82" y="59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3" y="32"/>
                    <a:pt x="84" y="35"/>
                    <a:pt x="84" y="38"/>
                  </a:cubicBezTo>
                  <a:cubicBezTo>
                    <a:pt x="84" y="41"/>
                    <a:pt x="84" y="52"/>
                    <a:pt x="84" y="59"/>
                  </a:cubicBezTo>
                  <a:cubicBezTo>
                    <a:pt x="91" y="58"/>
                    <a:pt x="97" y="58"/>
                    <a:pt x="103" y="57"/>
                  </a:cubicBezTo>
                  <a:cubicBezTo>
                    <a:pt x="103" y="47"/>
                    <a:pt x="103" y="34"/>
                    <a:pt x="103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990650" y="4469681"/>
              <a:ext cx="196850" cy="230188"/>
            </a:xfrm>
            <a:custGeom>
              <a:avLst/>
              <a:gdLst>
                <a:gd name="T0" fmla="*/ 4 w 52"/>
                <a:gd name="T1" fmla="*/ 25 h 61"/>
                <a:gd name="T2" fmla="*/ 0 w 52"/>
                <a:gd name="T3" fmla="*/ 29 h 61"/>
                <a:gd name="T4" fmla="*/ 5 w 52"/>
                <a:gd name="T5" fmla="*/ 39 h 61"/>
                <a:gd name="T6" fmla="*/ 26 w 52"/>
                <a:gd name="T7" fmla="*/ 61 h 61"/>
                <a:gd name="T8" fmla="*/ 47 w 52"/>
                <a:gd name="T9" fmla="*/ 39 h 61"/>
                <a:gd name="T10" fmla="*/ 52 w 52"/>
                <a:gd name="T11" fmla="*/ 29 h 61"/>
                <a:gd name="T12" fmla="*/ 48 w 52"/>
                <a:gd name="T13" fmla="*/ 25 h 61"/>
                <a:gd name="T14" fmla="*/ 26 w 52"/>
                <a:gd name="T15" fmla="*/ 0 h 61"/>
                <a:gd name="T16" fmla="*/ 4 w 52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1">
                  <a:moveTo>
                    <a:pt x="4" y="25"/>
                  </a:moveTo>
                  <a:cubicBezTo>
                    <a:pt x="2" y="25"/>
                    <a:pt x="0" y="27"/>
                    <a:pt x="0" y="29"/>
                  </a:cubicBezTo>
                  <a:cubicBezTo>
                    <a:pt x="0" y="33"/>
                    <a:pt x="2" y="39"/>
                    <a:pt x="5" y="39"/>
                  </a:cubicBezTo>
                  <a:cubicBezTo>
                    <a:pt x="8" y="51"/>
                    <a:pt x="15" y="61"/>
                    <a:pt x="26" y="61"/>
                  </a:cubicBezTo>
                  <a:cubicBezTo>
                    <a:pt x="37" y="61"/>
                    <a:pt x="44" y="51"/>
                    <a:pt x="47" y="39"/>
                  </a:cubicBezTo>
                  <a:cubicBezTo>
                    <a:pt x="50" y="38"/>
                    <a:pt x="52" y="33"/>
                    <a:pt x="52" y="29"/>
                  </a:cubicBezTo>
                  <a:cubicBezTo>
                    <a:pt x="51" y="27"/>
                    <a:pt x="50" y="26"/>
                    <a:pt x="48" y="25"/>
                  </a:cubicBezTo>
                  <a:cubicBezTo>
                    <a:pt x="48" y="11"/>
                    <a:pt x="39" y="0"/>
                    <a:pt x="26" y="0"/>
                  </a:cubicBezTo>
                  <a:cubicBezTo>
                    <a:pt x="13" y="0"/>
                    <a:pt x="4" y="11"/>
                    <a:pt x="4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矩形 3"/>
          <p:cNvSpPr>
            <a:spLocks noChangeArrowheads="1"/>
          </p:cNvSpPr>
          <p:nvPr/>
        </p:nvSpPr>
        <p:spPr bwMode="auto">
          <a:xfrm>
            <a:off x="8622286" y="2924944"/>
            <a:ext cx="26225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充电与升级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------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黄爱秀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27204" y="3672915"/>
            <a:ext cx="599800" cy="40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42054" y="3672915"/>
            <a:ext cx="1215000" cy="4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820" y="3389630"/>
            <a:ext cx="7521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谢谢，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我们将竭尽全力做的更好！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  <p:bldP spid="21" grpId="0"/>
      <p:bldP spid="22" grpId="0" bldLvl="0" animBg="1"/>
      <p:bldP spid="23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47" y="5437177"/>
            <a:ext cx="11298288" cy="142082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rot="10800000" flipH="1">
            <a:off x="-106457" y="0"/>
            <a:ext cx="3737333" cy="68580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5"/>
          </a:p>
        </p:txBody>
      </p:sp>
      <p:sp>
        <p:nvSpPr>
          <p:cNvPr id="10" name="椭圆 9"/>
          <p:cNvSpPr/>
          <p:nvPr/>
        </p:nvSpPr>
        <p:spPr>
          <a:xfrm>
            <a:off x="2292758" y="1982085"/>
            <a:ext cx="2844722" cy="284472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5"/>
          </a:p>
        </p:txBody>
      </p:sp>
      <p:grpSp>
        <p:nvGrpSpPr>
          <p:cNvPr id="38" name="组合 37"/>
          <p:cNvGrpSpPr/>
          <p:nvPr/>
        </p:nvGrpSpPr>
        <p:grpSpPr>
          <a:xfrm>
            <a:off x="2540802" y="2230129"/>
            <a:ext cx="2357960" cy="2357960"/>
            <a:chOff x="8964761" y="1889143"/>
            <a:chExt cx="2475858" cy="2475858"/>
          </a:xfrm>
        </p:grpSpPr>
        <p:sp>
          <p:nvSpPr>
            <p:cNvPr id="3" name="椭圆 2"/>
            <p:cNvSpPr/>
            <p:nvPr/>
          </p:nvSpPr>
          <p:spPr>
            <a:xfrm>
              <a:off x="8964761" y="1889143"/>
              <a:ext cx="2475858" cy="2475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5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03496" y="2571894"/>
              <a:ext cx="1528976" cy="1115401"/>
              <a:chOff x="1345281" y="1550493"/>
              <a:chExt cx="1618090" cy="11804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345281" y="1550493"/>
                <a:ext cx="1618090" cy="93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55" b="1" spc="9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zh-CN" altLang="en-US" sz="4855" b="1" spc="95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30692" y="2335180"/>
                <a:ext cx="1207618" cy="39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715" spc="95" dirty="0"/>
                  <a:t>CATALOG</a:t>
                </a:r>
                <a:endParaRPr lang="zh-CN" altLang="en-US" sz="1715" spc="95" dirty="0"/>
              </a:p>
            </p:txBody>
          </p:sp>
        </p:grpSp>
      </p:grpSp>
      <p:cxnSp>
        <p:nvCxnSpPr>
          <p:cNvPr id="40" name="直接连接符 39"/>
          <p:cNvCxnSpPr>
            <a:stCxn id="3" idx="6"/>
          </p:cNvCxnSpPr>
          <p:nvPr/>
        </p:nvCxnSpPr>
        <p:spPr>
          <a:xfrm flipV="1">
            <a:off x="4898762" y="3408691"/>
            <a:ext cx="685790" cy="4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584553" y="1899951"/>
            <a:ext cx="0" cy="30174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82030" y="1732915"/>
            <a:ext cx="38087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altLang="zh-CN" sz="1715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1.Collection</a:t>
            </a:r>
            <a:r>
              <a:rPr lang="zh-CN" altLang="zh-CN" sz="1715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715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1715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715" b="1" spc="1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584553" y="1916331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82030" y="2454910"/>
            <a:ext cx="37211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altLang="zh-CN" sz="1715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1710" b="1" spc="19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</a:t>
            </a:r>
            <a:r>
              <a:rPr lang="zh-CN" altLang="en-US" sz="1710" b="1" spc="19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710" b="1" spc="19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</a:t>
            </a:r>
            <a:r>
              <a:rPr lang="zh-CN" altLang="en-US" sz="1710" b="1" spc="19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710" b="1" spc="19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1710" b="1" spc="19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及集合排序</a:t>
            </a:r>
            <a:endParaRPr lang="zh-CN" altLang="en-US" sz="1710" b="1" spc="19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82030" y="3220085"/>
            <a:ext cx="346075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altLang="zh-CN" sz="1715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715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InputStream与Reader</a:t>
            </a:r>
            <a:endParaRPr lang="zh-CN" altLang="en-US" sz="1715" b="1" spc="1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2030" y="3985260"/>
            <a:ext cx="36055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altLang="zh-CN" sz="1715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715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OutputStream与Writer</a:t>
            </a:r>
            <a:endParaRPr lang="zh-CN" altLang="en-US" sz="1715" b="1" spc="1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82262" y="4750206"/>
            <a:ext cx="2273381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zh-CN" altLang="en-US" sz="1715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5.序列化</a:t>
            </a:r>
            <a:endParaRPr lang="zh-CN" altLang="en-US" sz="1715" b="1" spc="1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584553" y="265141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84553" y="340869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584553" y="4181697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584553" y="4922048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" grpId="0" animBg="1"/>
      <p:bldP spid="45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08413" y="4406540"/>
            <a:ext cx="1436675" cy="215265"/>
            <a:chOff x="4369395" y="3284984"/>
            <a:chExt cx="1436675" cy="215265"/>
          </a:xfrm>
        </p:grpSpPr>
        <p:sp>
          <p:nvSpPr>
            <p:cNvPr id="4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Collection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61112" y="4406540"/>
            <a:ext cx="1436675" cy="215265"/>
            <a:chOff x="4369395" y="3284984"/>
            <a:chExt cx="1436675" cy="215265"/>
          </a:xfrm>
        </p:grpSpPr>
        <p:sp>
          <p:nvSpPr>
            <p:cNvPr id="9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spc="19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Iterator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4808413" y="4797732"/>
            <a:ext cx="1436675" cy="215265"/>
            <a:chOff x="4369395" y="3284984"/>
            <a:chExt cx="1436675" cy="215265"/>
          </a:xfrm>
        </p:grpSpPr>
        <p:sp>
          <p:nvSpPr>
            <p:cNvPr id="14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461112" y="4797152"/>
            <a:ext cx="1436675" cy="215265"/>
            <a:chOff x="4369395" y="3284984"/>
            <a:chExt cx="1436675" cy="215265"/>
          </a:xfrm>
        </p:grpSpPr>
        <p:sp>
          <p:nvSpPr>
            <p:cNvPr id="19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/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/>
          <p:nvPr/>
        </p:nvSpPr>
        <p:spPr>
          <a:xfrm>
            <a:off x="4945459" y="1991623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808428" y="5174282"/>
            <a:ext cx="1436675" cy="215265"/>
            <a:chOff x="4369395" y="3284984"/>
            <a:chExt cx="1436675" cy="215265"/>
          </a:xfrm>
        </p:grpSpPr>
        <p:sp>
          <p:nvSpPr>
            <p:cNvPr id="40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444602" y="5211172"/>
            <a:ext cx="1436675" cy="215265"/>
            <a:chOff x="4369395" y="3284984"/>
            <a:chExt cx="1436675" cy="215265"/>
          </a:xfrm>
        </p:grpSpPr>
        <p:sp>
          <p:nvSpPr>
            <p:cNvPr id="46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lvl="1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集合排序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59541"/>
            <a:ext cx="5214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/>
              <a:t>集合的含义</a:t>
            </a:r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0125" y="1189990"/>
            <a:ext cx="923417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600" b="1">
                <a:solidFill>
                  <a:srgbClr val="C00000"/>
                </a:solidFill>
                <a:latin typeface="+mn-ea"/>
                <a:sym typeface="+mn-ea"/>
              </a:rPr>
              <a:t>什么是集合？</a:t>
            </a:r>
            <a:endParaRPr lang="zh-CN" sz="1600" b="1">
              <a:solidFill>
                <a:srgbClr val="C00000"/>
              </a:solidFill>
              <a:latin typeface="+mn-ea"/>
              <a:sym typeface="+mn-ea"/>
            </a:endParaRPr>
          </a:p>
          <a:p>
            <a:pPr algn="l"/>
            <a:endParaRPr lang="zh-CN" sz="1600" b="1">
              <a:solidFill>
                <a:srgbClr val="C00000"/>
              </a:solidFill>
              <a:latin typeface="+mn-ea"/>
              <a:sym typeface="+mn-ea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通俗的说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集合就是一个放数据的容器，准确的说是放数据对象引用的容器。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•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集合类存放于java.util包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•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集合类存放的都是对象的引用，而非对象本身，出于表达上的便利，我们称集合中的对象就是指集合中对象的引用（reference)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•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集合类型主要有3种：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et(集）、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ist(列表）和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ap(映射)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542612" y="1190163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35220" y="3773343"/>
            <a:ext cx="333946" cy="333946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26160" y="3827780"/>
            <a:ext cx="52762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600" b="1">
                <a:solidFill>
                  <a:srgbClr val="00B050"/>
                </a:solidFill>
                <a:latin typeface="+mn-ea"/>
                <a:sym typeface="+mn-ea"/>
              </a:rPr>
              <a:t>有哪些常用集合？</a:t>
            </a:r>
            <a:endParaRPr lang="zh-CN" sz="1600" b="1">
              <a:solidFill>
                <a:srgbClr val="00B050"/>
              </a:solidFill>
              <a:latin typeface="+mn-ea"/>
              <a:sym typeface="+mn-ea"/>
            </a:endParaRPr>
          </a:p>
          <a:p>
            <a:pPr algn="l"/>
            <a:endParaRPr lang="zh-CN" sz="1600">
              <a:latin typeface="+mn-ea"/>
              <a:sym typeface="+mn-ea"/>
            </a:endParaRPr>
          </a:p>
          <a:p>
            <a:pPr algn="l"/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集合类型主要有3种：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et(集）、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ist(列表）和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ap(映射)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9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99"/>
                            </p:stCondLst>
                            <p:childTnLst>
                              <p:par>
                                <p:cTn id="21" presetID="3" presetClass="entr" presetSubtype="10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99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99"/>
                            </p:stCondLst>
                            <p:childTnLst>
                              <p:par>
                                <p:cTn id="2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2"/>
      <p:bldP spid="18" grpId="3"/>
      <p:bldP spid="18" grpId="4"/>
      <p:bldP spid="18" grpId="5"/>
      <p:bldP spid="18" grpId="6"/>
      <p:bldP spid="18" grpId="7"/>
      <p:bldP spid="18" grpId="8"/>
      <p:bldP spid="18" grpId="10"/>
      <p:bldP spid="18" grpId="11"/>
      <p:bldP spid="18" grpId="12"/>
      <p:bldP spid="18" grpId="13"/>
      <p:bldP spid="18" grpId="14"/>
      <p:bldP spid="18" grpId="15"/>
      <p:bldP spid="18" grpId="16"/>
      <p:bldP spid="18" grpId="17"/>
      <p:bldP spid="18" grpId="18"/>
      <p:bldP spid="18" grpId="19"/>
      <p:bldP spid="18" grpId="20"/>
      <p:bldP spid="18" grpId="21"/>
      <p:bldP spid="18" grpId="22"/>
      <p:bldP spid="18" grpId="23"/>
      <p:bldP spid="18" grpId="24"/>
      <p:bldP spid="18" grpId="25"/>
      <p:bldP spid="18" grpId="26"/>
      <p:bldP spid="18" grpId="27"/>
      <p:bldP spid="18" grpId="28"/>
      <p:bldP spid="18" grpId="29"/>
      <p:bldP spid="18" grpId="3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59541"/>
            <a:ext cx="5214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Java</a:t>
            </a:r>
            <a:r>
              <a:rPr lang="zh-CN" altLang="en-US" sz="3600" dirty="0"/>
              <a:t>集合</a:t>
            </a:r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Java集合框架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967740"/>
            <a:ext cx="7033260" cy="5869305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>
            <a:off x="341630" y="1772920"/>
            <a:ext cx="75565" cy="755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2836545" y="1756410"/>
            <a:ext cx="75565" cy="755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4111625" y="3533775"/>
            <a:ext cx="75565" cy="755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1224915" y="5669915"/>
            <a:ext cx="75565" cy="755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5960745" y="1795145"/>
            <a:ext cx="75565" cy="755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2428240" y="2639695"/>
            <a:ext cx="75565" cy="755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3041015" y="2678430"/>
            <a:ext cx="75565" cy="755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14235" y="1189355"/>
            <a:ext cx="455676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/>
              <a:t>Java</a:t>
            </a:r>
            <a:r>
              <a:rPr lang="zh-CN" altLang="en-US" sz="1600" b="1"/>
              <a:t>集合框架图</a:t>
            </a:r>
            <a:r>
              <a:rPr lang="zh-CN" altLang="en-US" sz="1400"/>
              <a:t>如图所示：</a:t>
            </a:r>
            <a:endParaRPr lang="zh-CN" altLang="en-US" sz="1400"/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集合主要分为Collection和Map两个接口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Collection被List和Set继承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List被AbstractList实现，然后分为3个子类，ArrayList，LinkList和Vector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Set被AbstractSet实现，分为HashSet和TreeSet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Map衍生出的集合分为HashMap,HashTable和TreeMap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sym typeface="+mn-ea"/>
              </a:rPr>
              <a:t>Iterator 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所有的集合类都实现了Iterator接口，这是一个用于遍历集合中元素的接口，主要包含以下三种方法：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hasNext()：是否还有下一个元素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2.next()：返回下一个元素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3.remove()：删除当前元素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Collection：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集合类的根接口，Java中没有提供这个接口的直接的实现类。但是却让其被继承产生了两个接口，就是Set和List。Set中不能包含重复的元素。List是一个有序的集合，可以包含重复的元素，提供了按索引访问的方式。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Map：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是Java.util包中的另一个接口，属于集合类的一部分。Map包含了key-value对。Map不能包含重复的key，但是可以包含相同的value。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81915" y="1176655"/>
            <a:ext cx="335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sym typeface="+mn-ea"/>
              </a:rPr>
              <a:t>实线边框是实现类，折线边框是抽象类，点线边框是接口</a:t>
            </a:r>
            <a:endParaRPr lang="zh-CN" altLang="en-US" sz="100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59541"/>
            <a:ext cx="52147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3600" dirty="0">
                <a:sym typeface="+mn-ea"/>
              </a:rPr>
              <a:t>Collection</a:t>
            </a:r>
            <a:r>
              <a:rPr lang="zh-CN" altLang="en-US" sz="3600" dirty="0">
                <a:sym typeface="+mn-ea"/>
              </a:rPr>
              <a:t>接口</a:t>
            </a:r>
            <a:endParaRPr lang="zh-CN" altLang="en-US" sz="3600" dirty="0"/>
          </a:p>
          <a:p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0125" y="1189990"/>
            <a:ext cx="596328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>
                <a:solidFill>
                  <a:srgbClr val="C00000"/>
                </a:solidFill>
                <a:latin typeface="+mn-ea"/>
                <a:sym typeface="+mn-ea"/>
              </a:rPr>
              <a:t>Collection</a:t>
            </a:r>
            <a:r>
              <a:rPr lang="zh-CN" altLang="en-US" sz="1600" b="1">
                <a:solidFill>
                  <a:srgbClr val="C00000"/>
                </a:solidFill>
                <a:latin typeface="+mn-ea"/>
                <a:sym typeface="+mn-ea"/>
              </a:rPr>
              <a:t>接口的定义</a:t>
            </a:r>
            <a:endParaRPr lang="zh-CN" altLang="en-US" sz="1600" b="1">
              <a:solidFill>
                <a:srgbClr val="C00000"/>
              </a:solidFill>
              <a:latin typeface="+mn-ea"/>
              <a:sym typeface="+mn-ea"/>
            </a:endParaRPr>
          </a:p>
          <a:p>
            <a:pPr algn="l"/>
            <a:endParaRPr lang="zh-CN" sz="1600" b="1">
              <a:latin typeface="+mn-ea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集合类的根接口，但Java中没有提供这个接口的直接实现类，但让其被继承产生了两个接口：Set和List。Set中不能包含重复的元素，List是一个有序的集合，可以包含重复的元素</a:t>
            </a:r>
            <a:r>
              <a:rPr lang="zh-CN" altLang="en-US" sz="1600">
                <a:sym typeface="+mn-ea"/>
              </a:rPr>
              <a:t>。</a:t>
            </a:r>
            <a:endParaRPr sz="1600">
              <a:latin typeface="+mn-ea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542612" y="1190163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35220" y="2984038"/>
            <a:ext cx="333946" cy="333946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0125" y="2983865"/>
            <a:ext cx="58801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>
                <a:solidFill>
                  <a:srgbClr val="00B050"/>
                </a:solidFill>
                <a:latin typeface="+mn-ea"/>
                <a:sym typeface="+mn-ea"/>
              </a:rPr>
              <a:t>Collection</a:t>
            </a:r>
            <a:r>
              <a:rPr lang="zh-CN" altLang="en-US" sz="1600" b="1">
                <a:solidFill>
                  <a:srgbClr val="00B050"/>
                </a:solidFill>
                <a:latin typeface="+mn-ea"/>
                <a:sym typeface="+mn-ea"/>
              </a:rPr>
              <a:t>接口的作用</a:t>
            </a:r>
            <a:endParaRPr lang="zh-CN" sz="1600" b="1">
              <a:solidFill>
                <a:srgbClr val="00B050"/>
              </a:solidFill>
              <a:latin typeface="+mn-ea"/>
              <a:sym typeface="+mn-ea"/>
            </a:endParaRPr>
          </a:p>
          <a:p>
            <a:pPr algn="l"/>
            <a:endParaRPr sz="1600">
              <a:latin typeface="+mn-ea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作用就是规定了一个集合有哪些基本的操作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，如图所示：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主要包含了插入数据，清空数据，是否包含，是否相等，是否为空，移除数据，集合里的数据个数和转化成数组这几种操作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collection集合接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055" y="1263015"/>
            <a:ext cx="4685665" cy="457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69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1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59541"/>
            <a:ext cx="52147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sym typeface="+mn-ea"/>
              </a:rPr>
              <a:t>Iterator</a:t>
            </a:r>
            <a:r>
              <a:rPr lang="zh-CN" altLang="en-US" sz="3600" dirty="0">
                <a:sym typeface="+mn-ea"/>
              </a:rPr>
              <a:t>接口</a:t>
            </a:r>
            <a:endParaRPr lang="zh-CN" altLang="en-US" sz="3600" dirty="0"/>
          </a:p>
          <a:p>
            <a:endParaRPr lang="zh-CN" altLang="en-US" sz="36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0125" y="1189990"/>
            <a:ext cx="596328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>
                <a:solidFill>
                  <a:srgbClr val="C00000"/>
                </a:solidFill>
                <a:latin typeface="+mn-ea"/>
                <a:sym typeface="+mn-ea"/>
              </a:rPr>
              <a:t>Iterator</a:t>
            </a:r>
            <a:r>
              <a:rPr lang="zh-CN" altLang="en-US" sz="1600" b="1">
                <a:solidFill>
                  <a:srgbClr val="C00000"/>
                </a:solidFill>
                <a:latin typeface="+mn-ea"/>
                <a:sym typeface="+mn-ea"/>
              </a:rPr>
              <a:t>接口的定义</a:t>
            </a:r>
            <a:endParaRPr lang="zh-CN" altLang="en-US" sz="1600" b="1">
              <a:solidFill>
                <a:srgbClr val="C00000"/>
              </a:solidFill>
              <a:latin typeface="+mn-ea"/>
              <a:sym typeface="+mn-ea"/>
            </a:endParaRPr>
          </a:p>
          <a:p>
            <a:pPr algn="l"/>
            <a:endParaRPr lang="zh-CN" sz="1600" b="1">
              <a:latin typeface="+mn-ea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集合类的遍历接口</a:t>
            </a:r>
            <a:endParaRPr sz="1600">
              <a:latin typeface="+mn-ea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542612" y="1190163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35220" y="2984038"/>
            <a:ext cx="333946" cy="333946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0125" y="2983865"/>
            <a:ext cx="588010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>
                <a:solidFill>
                  <a:srgbClr val="00B050"/>
                </a:solidFill>
                <a:latin typeface="+mn-ea"/>
                <a:sym typeface="+mn-ea"/>
              </a:rPr>
              <a:t>Iterator</a:t>
            </a:r>
            <a:r>
              <a:rPr lang="zh-CN" altLang="en-US" sz="1600" b="1">
                <a:solidFill>
                  <a:srgbClr val="00B050"/>
                </a:solidFill>
                <a:latin typeface="+mn-ea"/>
                <a:sym typeface="+mn-ea"/>
              </a:rPr>
              <a:t>接口的作用</a:t>
            </a:r>
            <a:endParaRPr lang="zh-CN" sz="1600" b="1">
              <a:solidFill>
                <a:srgbClr val="00B050"/>
              </a:solidFill>
              <a:latin typeface="+mn-ea"/>
              <a:sym typeface="+mn-ea"/>
            </a:endParaRPr>
          </a:p>
          <a:p>
            <a:pPr algn="l"/>
            <a:endParaRPr sz="1600">
              <a:latin typeface="+mn-ea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作用就是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定义了集合的遍历方法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6145" y="1060450"/>
            <a:ext cx="3788410" cy="360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3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3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3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3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52500" y="231775"/>
            <a:ext cx="388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/>
              <a:t>List</a:t>
            </a:r>
            <a:endParaRPr lang="en-US" altLang="zh-CN" sz="1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14367" y="1405428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06975" y="2553508"/>
            <a:ext cx="333946" cy="333946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1059180" y="1872615"/>
            <a:ext cx="583057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List是一个有序集合，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中的集合有序且可以重复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•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是按顺序查找    </a:t>
            </a:r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•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允许存储项为空   </a:t>
            </a:r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•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允许多个存储项的值相等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66800" y="1396365"/>
            <a:ext cx="2263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定义及特点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124585" y="2960370"/>
            <a:ext cx="5847715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•ArrayList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最常用的List集合实现，是一个数组实现的列表，由于数据是存入数组中的，所以它的特点也和数组一样，查询很快，但是中间部分的插入和删除很慢。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•LinkedList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顾名思义就是链表，和数据结构里学的链表相同，LinkedList还是一个双向链表，内部维护了3个成员变量，一个是链表的头节点，一个是尾部节点，还有是链表长度。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•Vector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一个带有线程同步方法的ArrayList。它的方法前都加了synchronized锁，其他实现逻辑都相同。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118870" y="2575560"/>
            <a:ext cx="1237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常用实现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List集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1695" y="968375"/>
            <a:ext cx="4657090" cy="587438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15002" y="5338441"/>
            <a:ext cx="333946" cy="333946"/>
            <a:chOff x="2771800" y="2974815"/>
            <a:chExt cx="265776" cy="265776"/>
          </a:xfrm>
        </p:grpSpPr>
        <p:sp>
          <p:nvSpPr>
            <p:cNvPr id="4" name="椭圆 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p>
              <a:endParaRPr lang="zh-CN" altLang="en-US"/>
            </a:p>
          </p:txBody>
        </p:sp>
      </p:grpSp>
      <p:sp>
        <p:nvSpPr>
          <p:cNvPr id="7" name="TextBox 193"/>
          <p:cNvSpPr txBox="1"/>
          <p:nvPr/>
        </p:nvSpPr>
        <p:spPr>
          <a:xfrm>
            <a:off x="1057910" y="5276215"/>
            <a:ext cx="1263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用法总结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92"/>
          <p:cNvSpPr txBox="1"/>
          <p:nvPr/>
        </p:nvSpPr>
        <p:spPr>
          <a:xfrm>
            <a:off x="1040765" y="5645785"/>
            <a:ext cx="5848350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0070C0"/>
                </a:solidFill>
                <a:sym typeface="+mn-ea"/>
              </a:rPr>
              <a:t>•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ArrayList是由数组实现的，方便查找，返回数组下标对应的值即可，适用于多查找的场景 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0070C0"/>
                </a:solidFill>
                <a:sym typeface="+mn-ea"/>
              </a:rPr>
              <a:t>•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LinkedList由链表实现，插入和删除方便，适用于多次数据替换的场景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0070C0"/>
                </a:solidFill>
                <a:sym typeface="+mn-ea"/>
              </a:rPr>
              <a:t>•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如果对线程安全要求高就选择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Vecor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，否则就使用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ArrayList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9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19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19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19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19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19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19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19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19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19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1" grpId="0"/>
      <p:bldP spid="192" grpId="0"/>
      <p:bldP spid="195" grpId="0"/>
      <p:bldP spid="19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9631</Words>
  <Application>WPS 演示</Application>
  <PresentationFormat>自定义</PresentationFormat>
  <Paragraphs>522</Paragraphs>
  <Slides>27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Impact MT Std</vt:lpstr>
      <vt:lpstr>Impact</vt:lpstr>
      <vt:lpstr>Arial Unicode MS</vt:lpstr>
      <vt:lpstr>第一PPT，www.1ppt.com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动态手势</dc:title>
  <dc:creator>第一PPT模板网：www.1ppt.com</dc:creator>
  <cp:keywords>第一PPT模板网：www.1ppt.com</cp:keywords>
  <cp:lastModifiedBy>huangaixiu</cp:lastModifiedBy>
  <cp:revision>331</cp:revision>
  <dcterms:created xsi:type="dcterms:W3CDTF">2015-10-14T02:42:00Z</dcterms:created>
  <dcterms:modified xsi:type="dcterms:W3CDTF">2017-10-19T02:48:04Z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