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5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71" r:id="rId1"/>
    <p:sldMasterId id="2147483772" r:id="rId2"/>
    <p:sldMasterId id="2147483773" r:id="rId3"/>
    <p:sldMasterId id="2147483774" r:id="rId4"/>
    <p:sldMasterId id="2147483775" r:id="rId5"/>
    <p:sldMasterId id="2147483776" r:id="rId6"/>
  </p:sldMasterIdLst>
  <p:notesMasterIdLst>
    <p:notesMasterId r:id="rId1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16x9"/>
  <p:notesSz cx="6858000" cy="9144000"/>
  <p:embeddedFontLst>
    <p:embeddedFont>
      <p:font typeface="Hanken Grotesk" pitchFamily="2" charset="77"/>
      <p:regular r:id="rId18"/>
      <p:bold r:id="rId19"/>
      <p:italic r:id="rId20"/>
      <p:boldItalic r:id="rId21"/>
    </p:embeddedFont>
    <p:embeddedFont>
      <p:font typeface="Hanken Grotesk ExtraBold" pitchFamily="2" charset="77"/>
      <p:bold r:id="rId22"/>
      <p:italic r:id="rId23"/>
      <p:boldItalic r:id="rId24"/>
    </p:embeddedFont>
    <p:embeddedFont>
      <p:font typeface="Hanken Grotesk SemiBold" pitchFamily="2" charset="77"/>
      <p:regular r:id="rId25"/>
      <p:bold r:id="rId26"/>
      <p:italic r:id="rId27"/>
      <p:boldItalic r:id="rId28"/>
    </p:embeddedFont>
    <p:embeddedFont>
      <p:font typeface="Inter" panose="02000503000000020004" pitchFamily="2" charset="0"/>
      <p:regular r:id="rId29"/>
      <p:bold r:id="rId30"/>
      <p:italic r:id="rId31"/>
      <p:boldItalic r:id="rId32"/>
    </p:embeddedFont>
    <p:embeddedFont>
      <p:font typeface="Inter Black" panose="02000503000000020004" pitchFamily="2" charset="0"/>
      <p:bold r:id="rId33"/>
      <p:italic r:id="rId34"/>
      <p:boldItalic r:id="rId35"/>
    </p:embeddedFont>
    <p:embeddedFont>
      <p:font typeface="Libre Franklin Medium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458096-2B1C-4E07-8C45-87766E437564}">
  <a:tblStyle styleId="{CA458096-2B1C-4E07-8C45-87766E4375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43"/>
    <p:restoredTop sz="83229"/>
  </p:normalViewPr>
  <p:slideViewPr>
    <p:cSldViewPr snapToGrid="0">
      <p:cViewPr varScale="1">
        <p:scale>
          <a:sx n="116" d="100"/>
          <a:sy n="116" d="100"/>
        </p:scale>
        <p:origin x="192" y="264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4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01af5e4a3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5" name="Google Shape;745;g301af5e4a3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01aa77a22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01aa77a22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SLIDES_API2777956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endParaRPr dirty="0"/>
          </a:p>
        </p:txBody>
      </p:sp>
      <p:sp>
        <p:nvSpPr>
          <p:cNvPr id="753" name="Google Shape;753;SLIDES_API2777956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SLIDES_API17454312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SLIDES_API17454312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SLIDES_API1705779298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SLIDES_API1705779298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SLIDES_API107305667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SLIDES_API107305667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SLIDES_API22105168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SLIDES_API22105168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0f32be15f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30f32be15f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0f32be15ff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30f32be15ff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30f32be15ff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30f32be15ff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05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4" name="Google Shape;584;p105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0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87" name="Google Shape;587;p106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106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106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90" name="Google Shape;590;p106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_2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3" name="Google Shape;593;p107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 1">
  <p:cSld name="CUSTOM_3_2_1_1_1_1_1_2">
    <p:bg>
      <p:bgPr>
        <a:solidFill>
          <a:schemeClr val="lt1"/>
        </a:solidFill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8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108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10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98" name="Google Shape;598;p108"/>
          <p:cNvSpPr txBox="1">
            <a:spLocks noGrp="1"/>
          </p:cNvSpPr>
          <p:nvPr>
            <p:ph type="body" idx="3"/>
          </p:nvPr>
        </p:nvSpPr>
        <p:spPr>
          <a:xfrm>
            <a:off x="255293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108"/>
          <p:cNvSpPr txBox="1">
            <a:spLocks noGrp="1"/>
          </p:cNvSpPr>
          <p:nvPr>
            <p:ph type="subTitle" idx="4"/>
          </p:nvPr>
        </p:nvSpPr>
        <p:spPr>
          <a:xfrm>
            <a:off x="255293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108"/>
          <p:cNvSpPr txBox="1">
            <a:spLocks noGrp="1"/>
          </p:cNvSpPr>
          <p:nvPr>
            <p:ph type="body" idx="5"/>
          </p:nvPr>
        </p:nvSpPr>
        <p:spPr>
          <a:xfrm>
            <a:off x="464866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1" name="Google Shape;601;p108"/>
          <p:cNvSpPr txBox="1">
            <a:spLocks noGrp="1"/>
          </p:cNvSpPr>
          <p:nvPr>
            <p:ph type="subTitle" idx="6"/>
          </p:nvPr>
        </p:nvSpPr>
        <p:spPr>
          <a:xfrm>
            <a:off x="464866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08"/>
          <p:cNvSpPr txBox="1">
            <a:spLocks noGrp="1"/>
          </p:cNvSpPr>
          <p:nvPr>
            <p:ph type="body" idx="7"/>
          </p:nvPr>
        </p:nvSpPr>
        <p:spPr>
          <a:xfrm>
            <a:off x="6744392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3" name="Google Shape;603;p108"/>
          <p:cNvSpPr txBox="1">
            <a:spLocks noGrp="1"/>
          </p:cNvSpPr>
          <p:nvPr>
            <p:ph type="subTitle" idx="8"/>
          </p:nvPr>
        </p:nvSpPr>
        <p:spPr>
          <a:xfrm>
            <a:off x="6744392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 1">
  <p:cSld name="CUSTOM_3_2_1_1_2_1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9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109"/>
          <p:cNvSpPr txBox="1">
            <a:spLocks noGrp="1"/>
          </p:cNvSpPr>
          <p:nvPr>
            <p:ph type="body" idx="2"/>
          </p:nvPr>
        </p:nvSpPr>
        <p:spPr>
          <a:xfrm>
            <a:off x="257105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109"/>
          <p:cNvSpPr txBox="1">
            <a:spLocks noGrp="1"/>
          </p:cNvSpPr>
          <p:nvPr>
            <p:ph type="body" idx="3"/>
          </p:nvPr>
        </p:nvSpPr>
        <p:spPr>
          <a:xfrm>
            <a:off x="4652957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10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09" name="Google Shape;609;p109"/>
          <p:cNvSpPr txBox="1">
            <a:spLocks noGrp="1"/>
          </p:cNvSpPr>
          <p:nvPr>
            <p:ph type="body" idx="4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2">
  <p:cSld name="CUSTOM_3_2_1_1_1_1_1_1_2">
    <p:bg>
      <p:bgPr>
        <a:solidFill>
          <a:schemeClr val="lt1"/>
        </a:solidFill>
        <a:effectLst/>
      </p:bgPr>
    </p:bg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10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110"/>
          <p:cNvSpPr txBox="1">
            <a:spLocks noGrp="1"/>
          </p:cNvSpPr>
          <p:nvPr>
            <p:ph type="body" idx="2"/>
          </p:nvPr>
        </p:nvSpPr>
        <p:spPr>
          <a:xfrm>
            <a:off x="2064350" y="207693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110"/>
          <p:cNvSpPr txBox="1">
            <a:spLocks noGrp="1"/>
          </p:cNvSpPr>
          <p:nvPr>
            <p:ph type="subTitle" idx="3"/>
          </p:nvPr>
        </p:nvSpPr>
        <p:spPr>
          <a:xfrm>
            <a:off x="457200" y="1140077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10"/>
          <p:cNvSpPr txBox="1">
            <a:spLocks noGrp="1"/>
          </p:cNvSpPr>
          <p:nvPr>
            <p:ph type="subTitle" idx="4"/>
          </p:nvPr>
        </p:nvSpPr>
        <p:spPr>
          <a:xfrm>
            <a:off x="457200" y="2076966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10"/>
          <p:cNvSpPr txBox="1">
            <a:spLocks noGrp="1"/>
          </p:cNvSpPr>
          <p:nvPr>
            <p:ph type="subTitle" idx="5"/>
          </p:nvPr>
        </p:nvSpPr>
        <p:spPr>
          <a:xfrm>
            <a:off x="457200" y="3013875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1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17" name="Google Shape;617;p110"/>
          <p:cNvSpPr txBox="1">
            <a:spLocks noGrp="1"/>
          </p:cNvSpPr>
          <p:nvPr>
            <p:ph type="body" idx="6"/>
          </p:nvPr>
        </p:nvSpPr>
        <p:spPr>
          <a:xfrm>
            <a:off x="2064350" y="301387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110"/>
          <p:cNvSpPr txBox="1">
            <a:spLocks noGrp="1"/>
          </p:cNvSpPr>
          <p:nvPr>
            <p:ph type="subTitle" idx="7"/>
          </p:nvPr>
        </p:nvSpPr>
        <p:spPr>
          <a:xfrm>
            <a:off x="457200" y="3950775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110"/>
          <p:cNvSpPr txBox="1">
            <a:spLocks noGrp="1"/>
          </p:cNvSpPr>
          <p:nvPr>
            <p:ph type="body" idx="8"/>
          </p:nvPr>
        </p:nvSpPr>
        <p:spPr>
          <a:xfrm>
            <a:off x="2064350" y="3950773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 1">
  <p:cSld name="CUSTOM_3_2_1_1_1_1_2">
    <p:bg>
      <p:bgPr>
        <a:solidFill>
          <a:schemeClr val="lt2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1"/>
          <p:cNvSpPr txBox="1">
            <a:spLocks noGrp="1"/>
          </p:cNvSpPr>
          <p:nvPr>
            <p:ph type="body" idx="1"/>
          </p:nvPr>
        </p:nvSpPr>
        <p:spPr>
          <a:xfrm>
            <a:off x="457200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2" name="Google Shape;622;p111"/>
          <p:cNvSpPr txBox="1">
            <a:spLocks noGrp="1"/>
          </p:cNvSpPr>
          <p:nvPr>
            <p:ph type="body" idx="2"/>
          </p:nvPr>
        </p:nvSpPr>
        <p:spPr>
          <a:xfrm>
            <a:off x="2547247" y="1801725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3" name="Google Shape;623;p111"/>
          <p:cNvSpPr txBox="1">
            <a:spLocks noGrp="1"/>
          </p:cNvSpPr>
          <p:nvPr>
            <p:ph type="body" idx="3"/>
          </p:nvPr>
        </p:nvSpPr>
        <p:spPr>
          <a:xfrm>
            <a:off x="4637182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4" name="Google Shape;624;p111"/>
          <p:cNvSpPr txBox="1">
            <a:spLocks noGrp="1"/>
          </p:cNvSpPr>
          <p:nvPr>
            <p:ph type="subTitle" idx="4"/>
          </p:nvPr>
        </p:nvSpPr>
        <p:spPr>
          <a:xfrm>
            <a:off x="457200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11"/>
          <p:cNvSpPr txBox="1">
            <a:spLocks noGrp="1"/>
          </p:cNvSpPr>
          <p:nvPr>
            <p:ph type="subTitle" idx="5"/>
          </p:nvPr>
        </p:nvSpPr>
        <p:spPr>
          <a:xfrm>
            <a:off x="2547191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11"/>
          <p:cNvSpPr txBox="1">
            <a:spLocks noGrp="1"/>
          </p:cNvSpPr>
          <p:nvPr>
            <p:ph type="subTitle" idx="6"/>
          </p:nvPr>
        </p:nvSpPr>
        <p:spPr>
          <a:xfrm>
            <a:off x="4637182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11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28" name="Google Shape;628;p111"/>
          <p:cNvSpPr txBox="1">
            <a:spLocks noGrp="1"/>
          </p:cNvSpPr>
          <p:nvPr>
            <p:ph type="body" idx="7"/>
          </p:nvPr>
        </p:nvSpPr>
        <p:spPr>
          <a:xfrm>
            <a:off x="6727126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111"/>
          <p:cNvSpPr txBox="1">
            <a:spLocks noGrp="1"/>
          </p:cNvSpPr>
          <p:nvPr>
            <p:ph type="subTitle" idx="8"/>
          </p:nvPr>
        </p:nvSpPr>
        <p:spPr>
          <a:xfrm>
            <a:off x="6727126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3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36" name="Google Shape;636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15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44" name="Google Shape;644;p1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47" name="Google Shape;647;p1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0" name="Google Shape;650;p1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1" name="Google Shape;651;p1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2" name="Google Shape;652;p1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1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1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57" name="Google Shape;657;p1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0" name="Google Shape;660;p1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1" name="Google Shape;661;p1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62" name="Google Shape;662;p1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21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p121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6" name="Google Shape;666;p121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7" name="Google Shape;667;p121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668" name="Google Shape;668;p121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Sections">
  <p:cSld name="4-Sections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2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22"/>
          <p:cNvSpPr txBox="1">
            <a:spLocks noGrp="1"/>
          </p:cNvSpPr>
          <p:nvPr>
            <p:ph type="body" idx="1"/>
          </p:nvPr>
        </p:nvSpPr>
        <p:spPr>
          <a:xfrm>
            <a:off x="457200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2" name="Google Shape;672;p122"/>
          <p:cNvSpPr txBox="1">
            <a:spLocks noGrp="1"/>
          </p:cNvSpPr>
          <p:nvPr>
            <p:ph type="body" idx="2"/>
          </p:nvPr>
        </p:nvSpPr>
        <p:spPr>
          <a:xfrm>
            <a:off x="2539746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3" name="Google Shape;673;p122"/>
          <p:cNvSpPr txBox="1">
            <a:spLocks noGrp="1"/>
          </p:cNvSpPr>
          <p:nvPr>
            <p:ph type="dt" idx="10"/>
          </p:nvPr>
        </p:nvSpPr>
        <p:spPr>
          <a:xfrm>
            <a:off x="457200" y="4800600"/>
            <a:ext cx="222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22"/>
          <p:cNvSpPr txBox="1">
            <a:spLocks noGrp="1"/>
          </p:cNvSpPr>
          <p:nvPr>
            <p:ph type="ftr" idx="11"/>
          </p:nvPr>
        </p:nvSpPr>
        <p:spPr>
          <a:xfrm>
            <a:off x="2775585" y="4800600"/>
            <a:ext cx="35928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22"/>
          <p:cNvSpPr txBox="1">
            <a:spLocks noGrp="1"/>
          </p:cNvSpPr>
          <p:nvPr>
            <p:ph type="sldNum" idx="12"/>
          </p:nvPr>
        </p:nvSpPr>
        <p:spPr>
          <a:xfrm>
            <a:off x="6865620" y="4800600"/>
            <a:ext cx="18213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122"/>
          <p:cNvSpPr txBox="1">
            <a:spLocks noGrp="1"/>
          </p:cNvSpPr>
          <p:nvPr>
            <p:ph type="body" idx="3"/>
          </p:nvPr>
        </p:nvSpPr>
        <p:spPr>
          <a:xfrm>
            <a:off x="457200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7" name="Google Shape;677;p122"/>
          <p:cNvSpPr txBox="1">
            <a:spLocks noGrp="1"/>
          </p:cNvSpPr>
          <p:nvPr>
            <p:ph type="body" idx="4"/>
          </p:nvPr>
        </p:nvSpPr>
        <p:spPr>
          <a:xfrm>
            <a:off x="2539746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8" name="Google Shape;678;p122"/>
          <p:cNvSpPr txBox="1">
            <a:spLocks noGrp="1"/>
          </p:cNvSpPr>
          <p:nvPr>
            <p:ph type="body" idx="5"/>
          </p:nvPr>
        </p:nvSpPr>
        <p:spPr>
          <a:xfrm>
            <a:off x="4622292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9" name="Google Shape;679;p122"/>
          <p:cNvSpPr txBox="1">
            <a:spLocks noGrp="1"/>
          </p:cNvSpPr>
          <p:nvPr>
            <p:ph type="body" idx="6"/>
          </p:nvPr>
        </p:nvSpPr>
        <p:spPr>
          <a:xfrm>
            <a:off x="6704838" y="1877673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0" name="Google Shape;680;p122"/>
          <p:cNvSpPr txBox="1">
            <a:spLocks noGrp="1"/>
          </p:cNvSpPr>
          <p:nvPr>
            <p:ph type="body" idx="7"/>
          </p:nvPr>
        </p:nvSpPr>
        <p:spPr>
          <a:xfrm>
            <a:off x="4622292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81" name="Google Shape;681;p122"/>
          <p:cNvSpPr txBox="1">
            <a:spLocks noGrp="1"/>
          </p:cNvSpPr>
          <p:nvPr>
            <p:ph type="body" idx="8"/>
          </p:nvPr>
        </p:nvSpPr>
        <p:spPr>
          <a:xfrm>
            <a:off x="6704838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1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1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1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24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9" name="Google Shape;689;p124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91" name="Google Shape;691;p124"/>
          <p:cNvSpPr txBox="1">
            <a:spLocks noGrp="1"/>
          </p:cNvSpPr>
          <p:nvPr>
            <p:ph type="body" idx="3"/>
          </p:nvPr>
        </p:nvSpPr>
        <p:spPr>
          <a:xfrm>
            <a:off x="255293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2" name="Google Shape;692;p124"/>
          <p:cNvSpPr txBox="1">
            <a:spLocks noGrp="1"/>
          </p:cNvSpPr>
          <p:nvPr>
            <p:ph type="subTitle" idx="4"/>
          </p:nvPr>
        </p:nvSpPr>
        <p:spPr>
          <a:xfrm>
            <a:off x="255293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24"/>
          <p:cNvSpPr txBox="1">
            <a:spLocks noGrp="1"/>
          </p:cNvSpPr>
          <p:nvPr>
            <p:ph type="body" idx="5"/>
          </p:nvPr>
        </p:nvSpPr>
        <p:spPr>
          <a:xfrm>
            <a:off x="464866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4" name="Google Shape;694;p124"/>
          <p:cNvSpPr txBox="1">
            <a:spLocks noGrp="1"/>
          </p:cNvSpPr>
          <p:nvPr>
            <p:ph type="subTitle" idx="6"/>
          </p:nvPr>
        </p:nvSpPr>
        <p:spPr>
          <a:xfrm>
            <a:off x="464866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24"/>
          <p:cNvSpPr txBox="1">
            <a:spLocks noGrp="1"/>
          </p:cNvSpPr>
          <p:nvPr>
            <p:ph type="body" idx="7"/>
          </p:nvPr>
        </p:nvSpPr>
        <p:spPr>
          <a:xfrm>
            <a:off x="6744392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6" name="Google Shape;696;p124"/>
          <p:cNvSpPr txBox="1">
            <a:spLocks noGrp="1"/>
          </p:cNvSpPr>
          <p:nvPr>
            <p:ph type="subTitle" idx="8"/>
          </p:nvPr>
        </p:nvSpPr>
        <p:spPr>
          <a:xfrm>
            <a:off x="6744392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5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125"/>
          <p:cNvSpPr txBox="1">
            <a:spLocks noGrp="1"/>
          </p:cNvSpPr>
          <p:nvPr>
            <p:ph type="body" idx="2"/>
          </p:nvPr>
        </p:nvSpPr>
        <p:spPr>
          <a:xfrm>
            <a:off x="2064350" y="207693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0" name="Google Shape;700;p125"/>
          <p:cNvSpPr txBox="1">
            <a:spLocks noGrp="1"/>
          </p:cNvSpPr>
          <p:nvPr>
            <p:ph type="subTitle" idx="3"/>
          </p:nvPr>
        </p:nvSpPr>
        <p:spPr>
          <a:xfrm>
            <a:off x="457200" y="1140077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125"/>
          <p:cNvSpPr txBox="1">
            <a:spLocks noGrp="1"/>
          </p:cNvSpPr>
          <p:nvPr>
            <p:ph type="subTitle" idx="4"/>
          </p:nvPr>
        </p:nvSpPr>
        <p:spPr>
          <a:xfrm>
            <a:off x="457200" y="2076966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25"/>
          <p:cNvSpPr txBox="1">
            <a:spLocks noGrp="1"/>
          </p:cNvSpPr>
          <p:nvPr>
            <p:ph type="subTitle" idx="5"/>
          </p:nvPr>
        </p:nvSpPr>
        <p:spPr>
          <a:xfrm>
            <a:off x="457200" y="3013875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4" name="Google Shape;704;p125"/>
          <p:cNvSpPr txBox="1">
            <a:spLocks noGrp="1"/>
          </p:cNvSpPr>
          <p:nvPr>
            <p:ph type="body" idx="6"/>
          </p:nvPr>
        </p:nvSpPr>
        <p:spPr>
          <a:xfrm>
            <a:off x="2064350" y="301387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125"/>
          <p:cNvSpPr txBox="1">
            <a:spLocks noGrp="1"/>
          </p:cNvSpPr>
          <p:nvPr>
            <p:ph type="subTitle" idx="7"/>
          </p:nvPr>
        </p:nvSpPr>
        <p:spPr>
          <a:xfrm>
            <a:off x="457200" y="3950775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25"/>
          <p:cNvSpPr txBox="1">
            <a:spLocks noGrp="1"/>
          </p:cNvSpPr>
          <p:nvPr>
            <p:ph type="body" idx="8"/>
          </p:nvPr>
        </p:nvSpPr>
        <p:spPr>
          <a:xfrm>
            <a:off x="2064350" y="3950773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 1">
  <p:cSld name="CUSTOM_3_2_1_1_1_1_1_2">
    <p:bg>
      <p:bgPr>
        <a:solidFill>
          <a:schemeClr val="lt1"/>
        </a:soli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6"/>
          <p:cNvSpPr txBox="1">
            <a:spLocks noGrp="1"/>
          </p:cNvSpPr>
          <p:nvPr>
            <p:ph type="body" idx="1"/>
          </p:nvPr>
        </p:nvSpPr>
        <p:spPr>
          <a:xfrm>
            <a:off x="49117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126"/>
          <p:cNvSpPr txBox="1">
            <a:spLocks noGrp="1"/>
          </p:cNvSpPr>
          <p:nvPr>
            <p:ph type="subTitle" idx="2"/>
          </p:nvPr>
        </p:nvSpPr>
        <p:spPr>
          <a:xfrm>
            <a:off x="491175" y="1253075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1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11" name="Google Shape;711;p126"/>
          <p:cNvSpPr txBox="1">
            <a:spLocks noGrp="1"/>
          </p:cNvSpPr>
          <p:nvPr>
            <p:ph type="body" idx="3"/>
          </p:nvPr>
        </p:nvSpPr>
        <p:spPr>
          <a:xfrm>
            <a:off x="476210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126"/>
          <p:cNvSpPr txBox="1">
            <a:spLocks noGrp="1"/>
          </p:cNvSpPr>
          <p:nvPr>
            <p:ph type="subTitle" idx="4"/>
          </p:nvPr>
        </p:nvSpPr>
        <p:spPr>
          <a:xfrm>
            <a:off x="4762102" y="1253075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26"/>
          <p:cNvSpPr txBox="1">
            <a:spLocks noGrp="1"/>
          </p:cNvSpPr>
          <p:nvPr>
            <p:ph type="body" idx="5"/>
          </p:nvPr>
        </p:nvSpPr>
        <p:spPr>
          <a:xfrm>
            <a:off x="491113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126"/>
          <p:cNvSpPr txBox="1">
            <a:spLocks noGrp="1"/>
          </p:cNvSpPr>
          <p:nvPr>
            <p:ph type="subTitle" idx="6"/>
          </p:nvPr>
        </p:nvSpPr>
        <p:spPr>
          <a:xfrm>
            <a:off x="491113" y="3053350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5" name="Google Shape;715;p126"/>
          <p:cNvSpPr txBox="1">
            <a:spLocks noGrp="1"/>
          </p:cNvSpPr>
          <p:nvPr>
            <p:ph type="body" idx="7"/>
          </p:nvPr>
        </p:nvSpPr>
        <p:spPr>
          <a:xfrm>
            <a:off x="4762042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126"/>
          <p:cNvSpPr txBox="1">
            <a:spLocks noGrp="1"/>
          </p:cNvSpPr>
          <p:nvPr>
            <p:ph type="subTitle" idx="8"/>
          </p:nvPr>
        </p:nvSpPr>
        <p:spPr>
          <a:xfrm>
            <a:off x="4762040" y="3053350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_2">
    <p:bg>
      <p:bgPr>
        <a:solidFill>
          <a:schemeClr val="lt2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27"/>
          <p:cNvSpPr txBox="1">
            <a:spLocks noGrp="1"/>
          </p:cNvSpPr>
          <p:nvPr>
            <p:ph type="body" idx="1"/>
          </p:nvPr>
        </p:nvSpPr>
        <p:spPr>
          <a:xfrm>
            <a:off x="457200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9" name="Google Shape;719;p127"/>
          <p:cNvSpPr txBox="1">
            <a:spLocks noGrp="1"/>
          </p:cNvSpPr>
          <p:nvPr>
            <p:ph type="body" idx="2"/>
          </p:nvPr>
        </p:nvSpPr>
        <p:spPr>
          <a:xfrm>
            <a:off x="2547247" y="1801725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127"/>
          <p:cNvSpPr txBox="1">
            <a:spLocks noGrp="1"/>
          </p:cNvSpPr>
          <p:nvPr>
            <p:ph type="body" idx="3"/>
          </p:nvPr>
        </p:nvSpPr>
        <p:spPr>
          <a:xfrm>
            <a:off x="4637182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1" name="Google Shape;721;p127"/>
          <p:cNvSpPr txBox="1">
            <a:spLocks noGrp="1"/>
          </p:cNvSpPr>
          <p:nvPr>
            <p:ph type="subTitle" idx="4"/>
          </p:nvPr>
        </p:nvSpPr>
        <p:spPr>
          <a:xfrm>
            <a:off x="457200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2" name="Google Shape;722;p127"/>
          <p:cNvSpPr txBox="1">
            <a:spLocks noGrp="1"/>
          </p:cNvSpPr>
          <p:nvPr>
            <p:ph type="subTitle" idx="5"/>
          </p:nvPr>
        </p:nvSpPr>
        <p:spPr>
          <a:xfrm>
            <a:off x="2547191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27"/>
          <p:cNvSpPr txBox="1">
            <a:spLocks noGrp="1"/>
          </p:cNvSpPr>
          <p:nvPr>
            <p:ph type="subTitle" idx="6"/>
          </p:nvPr>
        </p:nvSpPr>
        <p:spPr>
          <a:xfrm>
            <a:off x="4637182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1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25" name="Google Shape;725;p127"/>
          <p:cNvSpPr txBox="1">
            <a:spLocks noGrp="1"/>
          </p:cNvSpPr>
          <p:nvPr>
            <p:ph type="body" idx="7"/>
          </p:nvPr>
        </p:nvSpPr>
        <p:spPr>
          <a:xfrm>
            <a:off x="6727126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6" name="Google Shape;726;p127"/>
          <p:cNvSpPr txBox="1">
            <a:spLocks noGrp="1"/>
          </p:cNvSpPr>
          <p:nvPr>
            <p:ph type="subTitle" idx="8"/>
          </p:nvPr>
        </p:nvSpPr>
        <p:spPr>
          <a:xfrm>
            <a:off x="6727126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 1">
  <p:cSld name="CUSTOM_3_2_1_1_1_1_2_1">
    <p:bg>
      <p:bgPr>
        <a:solidFill>
          <a:schemeClr val="lt2"/>
        </a:solidFill>
        <a:effectLst/>
      </p:bgPr>
    </p:bg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28"/>
          <p:cNvSpPr txBox="1">
            <a:spLocks noGrp="1"/>
          </p:cNvSpPr>
          <p:nvPr>
            <p:ph type="body" idx="1"/>
          </p:nvPr>
        </p:nvSpPr>
        <p:spPr>
          <a:xfrm>
            <a:off x="457225" y="1589847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128"/>
          <p:cNvSpPr txBox="1">
            <a:spLocks noGrp="1"/>
          </p:cNvSpPr>
          <p:nvPr>
            <p:ph type="body" idx="2"/>
          </p:nvPr>
        </p:nvSpPr>
        <p:spPr>
          <a:xfrm>
            <a:off x="4704575" y="1589800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0" name="Google Shape;730;p128"/>
          <p:cNvSpPr txBox="1">
            <a:spLocks noGrp="1"/>
          </p:cNvSpPr>
          <p:nvPr>
            <p:ph type="subTitle" idx="3"/>
          </p:nvPr>
        </p:nvSpPr>
        <p:spPr>
          <a:xfrm>
            <a:off x="457225" y="1141300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128"/>
          <p:cNvSpPr txBox="1">
            <a:spLocks noGrp="1"/>
          </p:cNvSpPr>
          <p:nvPr>
            <p:ph type="subTitle" idx="4"/>
          </p:nvPr>
        </p:nvSpPr>
        <p:spPr>
          <a:xfrm>
            <a:off x="4704451" y="1141300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1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33" name="Google Shape;733;p128"/>
          <p:cNvSpPr txBox="1">
            <a:spLocks noGrp="1"/>
          </p:cNvSpPr>
          <p:nvPr>
            <p:ph type="body" idx="5"/>
          </p:nvPr>
        </p:nvSpPr>
        <p:spPr>
          <a:xfrm>
            <a:off x="457225" y="3418672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4" name="Google Shape;734;p128"/>
          <p:cNvSpPr txBox="1">
            <a:spLocks noGrp="1"/>
          </p:cNvSpPr>
          <p:nvPr>
            <p:ph type="body" idx="6"/>
          </p:nvPr>
        </p:nvSpPr>
        <p:spPr>
          <a:xfrm>
            <a:off x="4704575" y="3418625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5" name="Google Shape;735;p128"/>
          <p:cNvSpPr txBox="1">
            <a:spLocks noGrp="1"/>
          </p:cNvSpPr>
          <p:nvPr>
            <p:ph type="subTitle" idx="7"/>
          </p:nvPr>
        </p:nvSpPr>
        <p:spPr>
          <a:xfrm>
            <a:off x="457225" y="2970125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128"/>
          <p:cNvSpPr txBox="1">
            <a:spLocks noGrp="1"/>
          </p:cNvSpPr>
          <p:nvPr>
            <p:ph type="subTitle" idx="8"/>
          </p:nvPr>
        </p:nvSpPr>
        <p:spPr>
          <a:xfrm>
            <a:off x="4704451" y="2970125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 1">
  <p:cSld name="CUSTOM_3_2_1_1_2_1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29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129"/>
          <p:cNvSpPr txBox="1">
            <a:spLocks noGrp="1"/>
          </p:cNvSpPr>
          <p:nvPr>
            <p:ph type="body" idx="2"/>
          </p:nvPr>
        </p:nvSpPr>
        <p:spPr>
          <a:xfrm>
            <a:off x="257105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0" name="Google Shape;740;p129"/>
          <p:cNvSpPr txBox="1">
            <a:spLocks noGrp="1"/>
          </p:cNvSpPr>
          <p:nvPr>
            <p:ph type="body" idx="3"/>
          </p:nvPr>
        </p:nvSpPr>
        <p:spPr>
          <a:xfrm>
            <a:off x="4652957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1" name="Google Shape;741;p1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42" name="Google Shape;742;p129"/>
          <p:cNvSpPr txBox="1">
            <a:spLocks noGrp="1"/>
          </p:cNvSpPr>
          <p:nvPr>
            <p:ph type="body" idx="4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3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body" idx="1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3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ubTitle" idx="2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3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464866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464866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ubTitle" idx="3"/>
          </p:nvPr>
        </p:nvSpPr>
        <p:spPr>
          <a:xfrm>
            <a:off x="6744392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4"/>
          </p:nvPr>
        </p:nvSpPr>
        <p:spPr>
          <a:xfrm>
            <a:off x="6744392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5"/>
          </p:nvPr>
        </p:nvSpPr>
        <p:spPr>
          <a:xfrm>
            <a:off x="255293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6"/>
          </p:nvPr>
        </p:nvSpPr>
        <p:spPr>
          <a:xfrm>
            <a:off x="255293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ubTitle" idx="7"/>
          </p:nvPr>
        </p:nvSpPr>
        <p:spPr>
          <a:xfrm>
            <a:off x="457200" y="1477250"/>
            <a:ext cx="1942500" cy="53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8"/>
          </p:nvPr>
        </p:nvSpPr>
        <p:spPr>
          <a:xfrm>
            <a:off x="457200" y="2132925"/>
            <a:ext cx="19425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 1">
  <p:cSld name="CUSTOM_3_2_1_1_2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673486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489150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3"/>
          </p:nvPr>
        </p:nvSpPr>
        <p:spPr>
          <a:xfrm>
            <a:off x="4652957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4"/>
          </p:nvPr>
        </p:nvSpPr>
        <p:spPr>
          <a:xfrm>
            <a:off x="2571054" y="2727525"/>
            <a:ext cx="19518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2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_2">
    <p:bg>
      <p:bgPr>
        <a:solidFill>
          <a:schemeClr val="lt2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6727126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ubTitle" idx="2"/>
          </p:nvPr>
        </p:nvSpPr>
        <p:spPr>
          <a:xfrm>
            <a:off x="6727126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subTitle" idx="3"/>
          </p:nvPr>
        </p:nvSpPr>
        <p:spPr>
          <a:xfrm>
            <a:off x="457200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body" idx="4"/>
          </p:nvPr>
        </p:nvSpPr>
        <p:spPr>
          <a:xfrm>
            <a:off x="4637182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5"/>
          </p:nvPr>
        </p:nvSpPr>
        <p:spPr>
          <a:xfrm>
            <a:off x="4637182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6"/>
          <p:cNvSpPr txBox="1">
            <a:spLocks noGrp="1"/>
          </p:cNvSpPr>
          <p:nvPr>
            <p:ph type="subTitle" idx="6"/>
          </p:nvPr>
        </p:nvSpPr>
        <p:spPr>
          <a:xfrm>
            <a:off x="2547191" y="1250000"/>
            <a:ext cx="1959600" cy="594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6"/>
          <p:cNvSpPr txBox="1">
            <a:spLocks noGrp="1"/>
          </p:cNvSpPr>
          <p:nvPr>
            <p:ph type="body" idx="7"/>
          </p:nvPr>
        </p:nvSpPr>
        <p:spPr>
          <a:xfrm>
            <a:off x="457200" y="1801829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6"/>
          <p:cNvSpPr txBox="1">
            <a:spLocks noGrp="1"/>
          </p:cNvSpPr>
          <p:nvPr>
            <p:ph type="body" idx="8"/>
          </p:nvPr>
        </p:nvSpPr>
        <p:spPr>
          <a:xfrm>
            <a:off x="2547247" y="1801725"/>
            <a:ext cx="1959600" cy="27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 1">
  <p:cSld name="CUSTOM_3_2_1_1_1_1_1_2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476210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7"/>
          <p:cNvSpPr txBox="1">
            <a:spLocks noGrp="1"/>
          </p:cNvSpPr>
          <p:nvPr>
            <p:ph type="subTitle" idx="2"/>
          </p:nvPr>
        </p:nvSpPr>
        <p:spPr>
          <a:xfrm>
            <a:off x="4762102" y="1253075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3"/>
          </p:nvPr>
        </p:nvSpPr>
        <p:spPr>
          <a:xfrm>
            <a:off x="491113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7"/>
          <p:cNvSpPr txBox="1">
            <a:spLocks noGrp="1"/>
          </p:cNvSpPr>
          <p:nvPr>
            <p:ph type="subTitle" idx="4"/>
          </p:nvPr>
        </p:nvSpPr>
        <p:spPr>
          <a:xfrm>
            <a:off x="491175" y="1253075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subTitle" idx="5"/>
          </p:nvPr>
        </p:nvSpPr>
        <p:spPr>
          <a:xfrm>
            <a:off x="491113" y="3053350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6"/>
          </p:nvPr>
        </p:nvSpPr>
        <p:spPr>
          <a:xfrm>
            <a:off x="491175" y="1593548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7"/>
          </p:nvPr>
        </p:nvSpPr>
        <p:spPr>
          <a:xfrm>
            <a:off x="4762042" y="3393823"/>
            <a:ext cx="3958800" cy="12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8"/>
          </p:nvPr>
        </p:nvSpPr>
        <p:spPr>
          <a:xfrm>
            <a:off x="4762040" y="3053350"/>
            <a:ext cx="3958800" cy="34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 1">
  <p:cSld name="CUSTOM_3_2_1_1_1_1_2_1">
    <p:bg>
      <p:bgPr>
        <a:solidFill>
          <a:schemeClr val="lt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>
            <a:spLocks noGrp="1"/>
          </p:cNvSpPr>
          <p:nvPr>
            <p:ph type="body" idx="1"/>
          </p:nvPr>
        </p:nvSpPr>
        <p:spPr>
          <a:xfrm>
            <a:off x="457225" y="1589847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8"/>
          <p:cNvSpPr txBox="1">
            <a:spLocks noGrp="1"/>
          </p:cNvSpPr>
          <p:nvPr>
            <p:ph type="body" idx="2"/>
          </p:nvPr>
        </p:nvSpPr>
        <p:spPr>
          <a:xfrm>
            <a:off x="4704575" y="1589800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ubTitle" idx="3"/>
          </p:nvPr>
        </p:nvSpPr>
        <p:spPr>
          <a:xfrm>
            <a:off x="457225" y="1141300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subTitle" idx="4"/>
          </p:nvPr>
        </p:nvSpPr>
        <p:spPr>
          <a:xfrm>
            <a:off x="4704451" y="1141300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5"/>
          </p:nvPr>
        </p:nvSpPr>
        <p:spPr>
          <a:xfrm>
            <a:off x="457225" y="3418672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6"/>
          </p:nvPr>
        </p:nvSpPr>
        <p:spPr>
          <a:xfrm>
            <a:off x="4704575" y="3418625"/>
            <a:ext cx="3982200" cy="12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7"/>
          </p:nvPr>
        </p:nvSpPr>
        <p:spPr>
          <a:xfrm>
            <a:off x="457225" y="2970125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8"/>
          </p:nvPr>
        </p:nvSpPr>
        <p:spPr>
          <a:xfrm>
            <a:off x="4704451" y="2970125"/>
            <a:ext cx="3982200" cy="448500"/>
          </a:xfrm>
          <a:prstGeom prst="rect">
            <a:avLst/>
          </a:prstGeom>
        </p:spPr>
        <p:txBody>
          <a:bodyPr spcFirstLastPara="1" wrap="square" lIns="137150" tIns="91425" rIns="137150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2064350" y="207693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2"/>
          </p:nvPr>
        </p:nvSpPr>
        <p:spPr>
          <a:xfrm>
            <a:off x="457200" y="1140077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subTitle" idx="3"/>
          </p:nvPr>
        </p:nvSpPr>
        <p:spPr>
          <a:xfrm>
            <a:off x="457200" y="2076966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subTitle" idx="4"/>
          </p:nvPr>
        </p:nvSpPr>
        <p:spPr>
          <a:xfrm>
            <a:off x="457200" y="3013875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body" idx="5"/>
          </p:nvPr>
        </p:nvSpPr>
        <p:spPr>
          <a:xfrm>
            <a:off x="2064350" y="301387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6"/>
          </p:nvPr>
        </p:nvSpPr>
        <p:spPr>
          <a:xfrm>
            <a:off x="457200" y="3950775"/>
            <a:ext cx="1404000" cy="7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7"/>
          </p:nvPr>
        </p:nvSpPr>
        <p:spPr>
          <a:xfrm>
            <a:off x="2064350" y="3950773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8"/>
          </p:nvPr>
        </p:nvSpPr>
        <p:spPr>
          <a:xfrm>
            <a:off x="2064350" y="1140000"/>
            <a:ext cx="6176100" cy="7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 1">
  <p:cSld name="CUSTOM_3_2_1_1_1_2"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body" idx="1"/>
          </p:nvPr>
        </p:nvSpPr>
        <p:spPr>
          <a:xfrm>
            <a:off x="4637390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2"/>
          </p:nvPr>
        </p:nvSpPr>
        <p:spPr>
          <a:xfrm>
            <a:off x="457263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3"/>
          </p:nvPr>
        </p:nvSpPr>
        <p:spPr>
          <a:xfrm>
            <a:off x="6727439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4"/>
          </p:nvPr>
        </p:nvSpPr>
        <p:spPr>
          <a:xfrm>
            <a:off x="2547326" y="1724175"/>
            <a:ext cx="1959300" cy="2735100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spcFirstLastPara="1" wrap="square" lIns="137150" tIns="137150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 1">
  <p:cSld name="CUSTOM_3_2_1_2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subTitle" idx="1"/>
          </p:nvPr>
        </p:nvSpPr>
        <p:spPr>
          <a:xfrm>
            <a:off x="6727263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2"/>
          </p:nvPr>
        </p:nvSpPr>
        <p:spPr>
          <a:xfrm>
            <a:off x="6727276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3"/>
          </p:nvPr>
        </p:nvSpPr>
        <p:spPr>
          <a:xfrm>
            <a:off x="2547182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ubTitle" idx="4"/>
          </p:nvPr>
        </p:nvSpPr>
        <p:spPr>
          <a:xfrm>
            <a:off x="4637230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5"/>
          </p:nvPr>
        </p:nvSpPr>
        <p:spPr>
          <a:xfrm>
            <a:off x="457125" y="1371750"/>
            <a:ext cx="17742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 sz="4500">
                <a:solidFill>
                  <a:schemeClr val="accent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6"/>
          </p:nvPr>
        </p:nvSpPr>
        <p:spPr>
          <a:xfrm>
            <a:off x="457150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7"/>
          </p:nvPr>
        </p:nvSpPr>
        <p:spPr>
          <a:xfrm>
            <a:off x="2547197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8"/>
          </p:nvPr>
        </p:nvSpPr>
        <p:spPr>
          <a:xfrm>
            <a:off x="4637244" y="1846350"/>
            <a:ext cx="1959600" cy="23541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4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6727365" y="1457698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2"/>
          </p:nvPr>
        </p:nvSpPr>
        <p:spPr>
          <a:xfrm>
            <a:off x="457200" y="1453859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3"/>
          </p:nvPr>
        </p:nvSpPr>
        <p:spPr>
          <a:xfrm>
            <a:off x="4637311" y="1466248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body" idx="4"/>
          </p:nvPr>
        </p:nvSpPr>
        <p:spPr>
          <a:xfrm>
            <a:off x="2547256" y="1453859"/>
            <a:ext cx="1959300" cy="28680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8" name="Google Shape;17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6" name="Google Shape;186;p37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9" name="Google Shape;189;p38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4" name="Google Shape;194;p39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0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40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41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4" name="Google Shape;204;p41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42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42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210" name="Google Shape;210;p42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42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42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43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43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43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43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43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43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43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43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43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45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45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45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6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46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46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45" name="Google Shape;245;p47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6" name="Google Shape;246;p47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7" name="Google Shape;247;p47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8" name="Google Shape;248;p47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47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8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48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48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8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48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48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4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9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9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62" name="Google Shape;262;p49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49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9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49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50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50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50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50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5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73" name="Google Shape;273;p50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1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6" name="Google Shape;276;p51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51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51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51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51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2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52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52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52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87" name="Google Shape;287;p52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3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53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54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54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5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55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2" name="Google Shape;302;p56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56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56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05" name="Google Shape;305;p56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2">
  <p:cSld name="CUSTOM_3_1_2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8" name="Google Shape;308;p57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57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57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11" name="Google Shape;311;p57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Sections">
  <p:cSld name="4-Sections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8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58"/>
          <p:cNvSpPr txBox="1">
            <a:spLocks noGrp="1"/>
          </p:cNvSpPr>
          <p:nvPr>
            <p:ph type="body" idx="1"/>
          </p:nvPr>
        </p:nvSpPr>
        <p:spPr>
          <a:xfrm>
            <a:off x="457200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58"/>
          <p:cNvSpPr txBox="1">
            <a:spLocks noGrp="1"/>
          </p:cNvSpPr>
          <p:nvPr>
            <p:ph type="body" idx="2"/>
          </p:nvPr>
        </p:nvSpPr>
        <p:spPr>
          <a:xfrm>
            <a:off x="2539746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6" name="Google Shape;316;p58"/>
          <p:cNvSpPr txBox="1">
            <a:spLocks noGrp="1"/>
          </p:cNvSpPr>
          <p:nvPr>
            <p:ph type="dt" idx="10"/>
          </p:nvPr>
        </p:nvSpPr>
        <p:spPr>
          <a:xfrm>
            <a:off x="457200" y="4800600"/>
            <a:ext cx="22290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8"/>
          <p:cNvSpPr txBox="1">
            <a:spLocks noGrp="1"/>
          </p:cNvSpPr>
          <p:nvPr>
            <p:ph type="ftr" idx="11"/>
          </p:nvPr>
        </p:nvSpPr>
        <p:spPr>
          <a:xfrm>
            <a:off x="2775585" y="4800600"/>
            <a:ext cx="35928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8"/>
          <p:cNvSpPr txBox="1">
            <a:spLocks noGrp="1"/>
          </p:cNvSpPr>
          <p:nvPr>
            <p:ph type="sldNum" idx="12"/>
          </p:nvPr>
        </p:nvSpPr>
        <p:spPr>
          <a:xfrm>
            <a:off x="6865620" y="4800600"/>
            <a:ext cx="1821300" cy="2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58"/>
          <p:cNvSpPr txBox="1">
            <a:spLocks noGrp="1"/>
          </p:cNvSpPr>
          <p:nvPr>
            <p:ph type="body" idx="3"/>
          </p:nvPr>
        </p:nvSpPr>
        <p:spPr>
          <a:xfrm>
            <a:off x="457200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0" name="Google Shape;320;p58"/>
          <p:cNvSpPr txBox="1">
            <a:spLocks noGrp="1"/>
          </p:cNvSpPr>
          <p:nvPr>
            <p:ph type="body" idx="4"/>
          </p:nvPr>
        </p:nvSpPr>
        <p:spPr>
          <a:xfrm>
            <a:off x="2539746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1" name="Google Shape;321;p58"/>
          <p:cNvSpPr txBox="1">
            <a:spLocks noGrp="1"/>
          </p:cNvSpPr>
          <p:nvPr>
            <p:ph type="body" idx="5"/>
          </p:nvPr>
        </p:nvSpPr>
        <p:spPr>
          <a:xfrm>
            <a:off x="4622292" y="1876096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2" name="Google Shape;322;p58"/>
          <p:cNvSpPr txBox="1">
            <a:spLocks noGrp="1"/>
          </p:cNvSpPr>
          <p:nvPr>
            <p:ph type="body" idx="6"/>
          </p:nvPr>
        </p:nvSpPr>
        <p:spPr>
          <a:xfrm>
            <a:off x="6704838" y="1877673"/>
            <a:ext cx="19821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58"/>
          <p:cNvSpPr txBox="1">
            <a:spLocks noGrp="1"/>
          </p:cNvSpPr>
          <p:nvPr>
            <p:ph type="body" idx="7"/>
          </p:nvPr>
        </p:nvSpPr>
        <p:spPr>
          <a:xfrm>
            <a:off x="4622292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24" name="Google Shape;324;p58"/>
          <p:cNvSpPr txBox="1">
            <a:spLocks noGrp="1"/>
          </p:cNvSpPr>
          <p:nvPr>
            <p:ph type="body" idx="8"/>
          </p:nvPr>
        </p:nvSpPr>
        <p:spPr>
          <a:xfrm>
            <a:off x="6704838" y="1059180"/>
            <a:ext cx="19821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_2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27" name="Google Shape;327;p59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34" name="Google Shape;33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37" name="Google Shape;337;p62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40" name="Google Shape;340;p63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43" name="Google Shape;343;p64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5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65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6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48" name="Google Shape;348;p65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66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6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53" name="Google Shape;353;p66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7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67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6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58" name="Google Shape;358;p67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8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68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68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6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364" name="Google Shape;364;p68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68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68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9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69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69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69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69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3" name="Google Shape;373;p69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Google Shape;374;p69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69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69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69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0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70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70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2" name="Google Shape;382;p7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1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71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71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71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8" name="Google Shape;388;p71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71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7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2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72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72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7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73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8" name="Google Shape;398;p7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99" name="Google Shape;399;p73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00" name="Google Shape;400;p73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01" name="Google Shape;401;p73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02" name="Google Shape;402;p73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73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74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74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74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74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74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7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4" name="Google Shape;414;p75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7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16" name="Google Shape;416;p75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7" name="Google Shape;417;p75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75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75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6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76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76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76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76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7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27" name="Google Shape;427;p76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7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30" name="Google Shape;430;p77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1" name="Google Shape;431;p77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77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77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77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77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8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78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9" name="Google Shape;439;p78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78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441" name="Google Shape;441;p78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79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79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80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9" name="Google Shape;449;p80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81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81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56" name="Google Shape;456;p82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7" name="Google Shape;457;p82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8" name="Google Shape;458;p82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459" name="Google Shape;459;p82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66" name="Google Shape;466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8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69" name="Google Shape;469;p8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_1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6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74" name="Google Shape;474;p87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77" name="Google Shape;477;p88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9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0" name="Google Shape;480;p89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1" name="Google Shape;481;p8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82" name="Google Shape;482;p89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0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5" name="Google Shape;485;p90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6" name="Google Shape;486;p9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87" name="Google Shape;487;p90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91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91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9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92" name="Google Shape;492;p91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2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92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92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9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93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93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93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93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3" name="Google Shape;503;p93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93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93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93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7" name="Google Shape;507;p93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93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94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1" name="Google Shape;511;p94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94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3" name="Google Shape;513;p9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5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95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7" name="Google Shape;517;p95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95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95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95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1" name="Google Shape;521;p9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6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96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5" name="Google Shape;525;p96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9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97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9" name="Google Shape;529;p9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0" name="Google Shape;530;p97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1" name="Google Shape;531;p97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2" name="Google Shape;532;p97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33" name="Google Shape;533;p97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p97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98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98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8" name="Google Shape;538;p98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9" name="Google Shape;539;p98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98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98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9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9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99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6" name="Google Shape;546;p9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47" name="Google Shape;547;p99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99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99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p99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0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3" name="Google Shape;553;p100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4" name="Google Shape;554;p100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00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00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7" name="Google Shape;557;p10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58" name="Google Shape;558;p100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1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61" name="Google Shape;561;p101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101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3" name="Google Shape;563;p101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101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5" name="Google Shape;565;p101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101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2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102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102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102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72" name="Google Shape;572;p102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103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103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0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104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104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56.xml"/><Relationship Id="rId3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51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slideLayout" Target="../slideLayouts/slideLayout55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52.xml"/><Relationship Id="rId27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77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58.xml"/><Relationship Id="rId16" Type="http://schemas.openxmlformats.org/officeDocument/2006/relationships/slideLayout" Target="../slideLayouts/slideLayout72.xml"/><Relationship Id="rId2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66.xml"/><Relationship Id="rId19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slideLayout" Target="../slideLayouts/slideLayout96.xml"/><Relationship Id="rId26" Type="http://schemas.openxmlformats.org/officeDocument/2006/relationships/slideLayout" Target="../slideLayouts/slideLayout104.xml"/><Relationship Id="rId3" Type="http://schemas.openxmlformats.org/officeDocument/2006/relationships/slideLayout" Target="../slideLayouts/slideLayout81.xml"/><Relationship Id="rId21" Type="http://schemas.openxmlformats.org/officeDocument/2006/relationships/slideLayout" Target="../slideLayouts/slideLayout99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slideLayout" Target="../slideLayouts/slideLayout95.xml"/><Relationship Id="rId25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94.xml"/><Relationship Id="rId20" Type="http://schemas.openxmlformats.org/officeDocument/2006/relationships/slideLayout" Target="../slideLayouts/slideLayout98.xml"/><Relationship Id="rId29" Type="http://schemas.openxmlformats.org/officeDocument/2006/relationships/theme" Target="../theme/theme5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24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23" Type="http://schemas.openxmlformats.org/officeDocument/2006/relationships/slideLayout" Target="../slideLayouts/slideLayout101.xml"/><Relationship Id="rId28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97.xml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Relationship Id="rId22" Type="http://schemas.openxmlformats.org/officeDocument/2006/relationships/slideLayout" Target="../slideLayouts/slideLayout100.xml"/><Relationship Id="rId27" Type="http://schemas.openxmlformats.org/officeDocument/2006/relationships/slideLayout" Target="../slideLayouts/slideLayout10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09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E46962"/>
          </p15:clr>
        </p15:guide>
        <p15:guide id="2" pos="259">
          <p15:clr>
            <a:srgbClr val="E46962"/>
          </p15:clr>
        </p15:guide>
        <p15:guide id="3" orient="horz" pos="3024">
          <p15:clr>
            <a:srgbClr val="E46962"/>
          </p15:clr>
        </p15:guide>
        <p15:guide id="4" pos="5501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E46962"/>
          </p15:clr>
        </p15:guide>
        <p15:guide id="2" pos="259">
          <p15:clr>
            <a:srgbClr val="E46962"/>
          </p15:clr>
        </p15:guide>
        <p15:guide id="3" orient="horz" pos="3024">
          <p15:clr>
            <a:srgbClr val="E46962"/>
          </p15:clr>
        </p15:guide>
        <p15:guide id="4" pos="5501">
          <p15:clr>
            <a:srgbClr val="E46962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0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30" name="Google Shape;330;p60"/>
          <p:cNvSpPr txBox="1">
            <a:spLocks noGrp="1"/>
          </p:cNvSpPr>
          <p:nvPr>
            <p:ph type="body" idx="1"/>
          </p:nvPr>
        </p:nvSpPr>
        <p:spPr>
          <a:xfrm>
            <a:off x="411950" y="1152475"/>
            <a:ext cx="8320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31" name="Google Shape;33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9">
          <p15:clr>
            <a:srgbClr val="E46962"/>
          </p15:clr>
        </p15:guide>
        <p15:guide id="2" orient="horz" pos="216">
          <p15:clr>
            <a:srgbClr val="E46962"/>
          </p15:clr>
        </p15:guide>
        <p15:guide id="3" orient="horz" pos="3024">
          <p15:clr>
            <a:srgbClr val="E46962"/>
          </p15:clr>
        </p15:guide>
        <p15:guide id="4" pos="5501">
          <p15:clr>
            <a:srgbClr val="E46962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3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62" name="Google Shape;46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63" name="Google Shape;463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  <p:sldLayoutId id="2147483752" r:id="rId27"/>
    <p:sldLayoutId id="2147483753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E46962"/>
          </p15:clr>
        </p15:guide>
        <p15:guide id="2" pos="259">
          <p15:clr>
            <a:srgbClr val="E46962"/>
          </p15:clr>
        </p15:guide>
        <p15:guide id="3" orient="horz" pos="3024">
          <p15:clr>
            <a:srgbClr val="E46962"/>
          </p15:clr>
        </p15:guide>
        <p15:guide id="4" pos="5501">
          <p15:clr>
            <a:srgbClr val="E46962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12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"/>
              <a:buNone/>
              <a:defRPr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32" name="Google Shape;632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633" name="Google Shape;633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4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E46962"/>
          </p15:clr>
        </p15:guide>
        <p15:guide id="2" pos="259">
          <p15:clr>
            <a:srgbClr val="E46962"/>
          </p15:clr>
        </p15:guide>
        <p15:guide id="3" orient="horz" pos="3024">
          <p15:clr>
            <a:srgbClr val="E46962"/>
          </p15:clr>
        </p15:guide>
        <p15:guide id="4" pos="550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30" descr="statement_0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7730100" cy="25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dirty="0"/>
              <a:t>Boosting Retention through Predictive Modeling</a:t>
            </a:r>
            <a:endParaRPr sz="4200" b="0" dirty="0"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cxnSp>
        <p:nvCxnSpPr>
          <p:cNvPr id="748" name="Google Shape;748;p130"/>
          <p:cNvCxnSpPr/>
          <p:nvPr/>
        </p:nvCxnSpPr>
        <p:spPr>
          <a:xfrm>
            <a:off x="493775" y="2966525"/>
            <a:ext cx="22011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9" name="Google Shape;749;p130" descr="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4799275"/>
            <a:ext cx="1371600" cy="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130" descr="date"/>
          <p:cNvSpPr txBox="1"/>
          <p:nvPr/>
        </p:nvSpPr>
        <p:spPr>
          <a:xfrm>
            <a:off x="493775" y="4145675"/>
            <a:ext cx="465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Yuejia (Mandy) Teng, PhD</a:t>
            </a:r>
            <a:endParaRPr sz="1600">
              <a:solidFill>
                <a:schemeClr val="dk2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39" descr="title"/>
          <p:cNvSpPr txBox="1">
            <a:spLocks noGrp="1"/>
          </p:cNvSpPr>
          <p:nvPr>
            <p:ph type="title"/>
          </p:nvPr>
        </p:nvSpPr>
        <p:spPr>
          <a:xfrm>
            <a:off x="411950" y="266700"/>
            <a:ext cx="83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Impact and Next Steps</a:t>
            </a:r>
            <a:endParaRPr/>
          </a:p>
        </p:txBody>
      </p:sp>
      <p:sp>
        <p:nvSpPr>
          <p:cNvPr id="880" name="Google Shape;880;p139" descr="detail_0"/>
          <p:cNvSpPr txBox="1">
            <a:spLocks noGrp="1"/>
          </p:cNvSpPr>
          <p:nvPr>
            <p:ph type="body" idx="1"/>
          </p:nvPr>
        </p:nvSpPr>
        <p:spPr>
          <a:xfrm>
            <a:off x="1851500" y="1129150"/>
            <a:ext cx="310860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Organize informal networking events</a:t>
            </a:r>
            <a:endParaRPr dirty="0"/>
          </a:p>
          <a:p>
            <a:pPr marL="2286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Introduce 'Kudos Moments' in meetings</a:t>
            </a:r>
            <a:endParaRPr dirty="0"/>
          </a:p>
          <a:p>
            <a:pPr marL="2286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Encourage PTOs &amp; wellbeing initiatives</a:t>
            </a:r>
            <a:endParaRPr dirty="0"/>
          </a:p>
          <a:p>
            <a:pPr marL="2286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Create 'Buddy Systems’ for new hire</a:t>
            </a:r>
          </a:p>
          <a:p>
            <a:pPr marL="228600" indent="-190500">
              <a:lnSpc>
                <a:spcPct val="100000"/>
              </a:lnSpc>
              <a:buFont typeface="Hanken Grotesk"/>
              <a:buChar char="●"/>
            </a:pPr>
            <a:r>
              <a:rPr lang="en-US" dirty="0"/>
              <a:t>Support ERGs with budget &amp; sponsors</a:t>
            </a:r>
          </a:p>
        </p:txBody>
      </p:sp>
      <p:sp>
        <p:nvSpPr>
          <p:cNvPr id="881" name="Google Shape;881;p139" descr="detail_1"/>
          <p:cNvSpPr txBox="1">
            <a:spLocks noGrp="1"/>
          </p:cNvSpPr>
          <p:nvPr>
            <p:ph type="body" idx="2"/>
          </p:nvPr>
        </p:nvSpPr>
        <p:spPr>
          <a:xfrm>
            <a:off x="1851500" y="2271600"/>
            <a:ext cx="31086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indent="-190500">
              <a:lnSpc>
                <a:spcPct val="100000"/>
              </a:lnSpc>
              <a:buFont typeface="Hanken Grotesk"/>
              <a:buChar char="●"/>
            </a:pPr>
            <a:r>
              <a:rPr lang="en-US" dirty="0"/>
              <a:t>Create a 90-day onboarding journey</a:t>
            </a:r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Use advanced analytics to pinpoint employees to work onsite</a:t>
            </a:r>
            <a:endParaRPr dirty="0"/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Set up mentorship matching programs</a:t>
            </a:r>
            <a:endParaRPr dirty="0"/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Offer ongoing training workshops</a:t>
            </a:r>
            <a:endParaRPr dirty="0"/>
          </a:p>
        </p:txBody>
      </p:sp>
      <p:sp>
        <p:nvSpPr>
          <p:cNvPr id="882" name="Google Shape;882;p139" descr="detail_2"/>
          <p:cNvSpPr txBox="1">
            <a:spLocks noGrp="1"/>
          </p:cNvSpPr>
          <p:nvPr>
            <p:ph type="body" idx="6"/>
          </p:nvPr>
        </p:nvSpPr>
        <p:spPr>
          <a:xfrm>
            <a:off x="1851500" y="3517550"/>
            <a:ext cx="3108600" cy="12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Implement Gig Work Marketplace</a:t>
            </a:r>
            <a:endParaRPr dirty="0"/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Implement a recognition platform</a:t>
            </a:r>
            <a:endParaRPr dirty="0"/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Maintain and refine the predictive model to identify at-risk employees in real-time.</a:t>
            </a:r>
            <a:endParaRPr dirty="0"/>
          </a:p>
        </p:txBody>
      </p:sp>
      <p:cxnSp>
        <p:nvCxnSpPr>
          <p:cNvPr id="883" name="Google Shape;883;p139"/>
          <p:cNvCxnSpPr/>
          <p:nvPr/>
        </p:nvCxnSpPr>
        <p:spPr>
          <a:xfrm>
            <a:off x="534363" y="1129200"/>
            <a:ext cx="0" cy="330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139"/>
          <p:cNvCxnSpPr/>
          <p:nvPr/>
        </p:nvCxnSpPr>
        <p:spPr>
          <a:xfrm>
            <a:off x="494438" y="2780573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5" name="Google Shape;885;p139"/>
          <p:cNvCxnSpPr/>
          <p:nvPr/>
        </p:nvCxnSpPr>
        <p:spPr>
          <a:xfrm>
            <a:off x="494438" y="3904682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86" name="Google Shape;886;p139"/>
          <p:cNvCxnSpPr/>
          <p:nvPr/>
        </p:nvCxnSpPr>
        <p:spPr>
          <a:xfrm>
            <a:off x="494438" y="1656463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87" name="Google Shape;887;p139" descr="header_0"/>
          <p:cNvSpPr txBox="1">
            <a:spLocks noGrp="1"/>
          </p:cNvSpPr>
          <p:nvPr>
            <p:ph type="subTitle" idx="3"/>
          </p:nvPr>
        </p:nvSpPr>
        <p:spPr>
          <a:xfrm>
            <a:off x="858500" y="1129225"/>
            <a:ext cx="114540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Short Term Quick Wins (0-3 months)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888" name="Google Shape;888;p139" descr="header_1"/>
          <p:cNvSpPr txBox="1">
            <a:spLocks noGrp="1"/>
          </p:cNvSpPr>
          <p:nvPr>
            <p:ph type="subTitle" idx="4"/>
          </p:nvPr>
        </p:nvSpPr>
        <p:spPr>
          <a:xfrm>
            <a:off x="858500" y="2271600"/>
            <a:ext cx="92895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Mid Term (3-6 months)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889" name="Google Shape;889;p139" descr="header_2"/>
          <p:cNvSpPr txBox="1">
            <a:spLocks noGrp="1"/>
          </p:cNvSpPr>
          <p:nvPr>
            <p:ph type="subTitle" idx="5"/>
          </p:nvPr>
        </p:nvSpPr>
        <p:spPr>
          <a:xfrm>
            <a:off x="858500" y="3414050"/>
            <a:ext cx="94650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Long-term Big Bets (6-12 months)</a:t>
            </a:r>
            <a:endParaRPr sz="1200" dirty="0">
              <a:solidFill>
                <a:schemeClr val="dk1"/>
              </a:solidFill>
            </a:endParaRPr>
          </a:p>
        </p:txBody>
      </p:sp>
      <p:pic>
        <p:nvPicPr>
          <p:cNvPr id="890" name="Google Shape;890;p139" descr="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50" y="4799275"/>
            <a:ext cx="1371600" cy="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139" descr="detail_0"/>
          <p:cNvSpPr txBox="1">
            <a:spLocks noGrp="1"/>
          </p:cNvSpPr>
          <p:nvPr>
            <p:ph type="body" idx="1"/>
          </p:nvPr>
        </p:nvSpPr>
        <p:spPr>
          <a:xfrm>
            <a:off x="411850" y="709670"/>
            <a:ext cx="8320200" cy="28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dirty="0"/>
              <a:t>Action planning based on effort vs. impact, and strategic alignments with business goals and company values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92" name="Google Shape;892;p139" descr="detail_0"/>
          <p:cNvSpPr txBox="1">
            <a:spLocks noGrp="1"/>
          </p:cNvSpPr>
          <p:nvPr>
            <p:ph type="body" idx="1"/>
          </p:nvPr>
        </p:nvSpPr>
        <p:spPr>
          <a:xfrm>
            <a:off x="5024150" y="1242275"/>
            <a:ext cx="3771000" cy="19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/>
              <a:t>Workforce</a:t>
            </a:r>
            <a:r>
              <a:rPr lang="en"/>
              <a:t>: </a:t>
            </a:r>
            <a:endParaRPr/>
          </a:p>
          <a:p>
            <a:pPr marL="5143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i="1"/>
              <a:t>20% increase in </a:t>
            </a:r>
            <a:r>
              <a:rPr lang="en" i="1" u="sng"/>
              <a:t>Employee engagement</a:t>
            </a:r>
            <a:r>
              <a:rPr lang="en"/>
              <a:t> (e.g., job satisfaction, eNPS)</a:t>
            </a:r>
            <a:endParaRPr/>
          </a:p>
          <a:p>
            <a:pPr marL="5143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20% decrease in </a:t>
            </a:r>
            <a:r>
              <a:rPr lang="en" i="1" u="sng"/>
              <a:t>turnover intention</a:t>
            </a:r>
            <a:endParaRPr i="1" u="sng"/>
          </a:p>
          <a:p>
            <a:pPr marL="5143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i="1"/>
              <a:t>10% YOY decrease in </a:t>
            </a:r>
            <a:r>
              <a:rPr lang="en" i="1" u="sng"/>
              <a:t>turnover</a:t>
            </a:r>
            <a:endParaRPr/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/>
              <a:t>Customer</a:t>
            </a:r>
            <a:r>
              <a:rPr lang="en"/>
              <a:t>: </a:t>
            </a:r>
            <a:endParaRPr/>
          </a:p>
          <a:p>
            <a:pPr marL="5143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i="1"/>
              <a:t>20% increase in </a:t>
            </a:r>
            <a:r>
              <a:rPr lang="en" i="1" u="sng"/>
              <a:t>customer satisfaction</a:t>
            </a:r>
            <a:r>
              <a:rPr lang="en" i="1"/>
              <a:t> (NPS)</a:t>
            </a:r>
            <a:endParaRPr/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b="1"/>
              <a:t>Business</a:t>
            </a:r>
            <a:r>
              <a:rPr lang="en"/>
              <a:t>: </a:t>
            </a:r>
            <a:endParaRPr/>
          </a:p>
          <a:p>
            <a:pPr marL="5143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i="1"/>
              <a:t>10% reduction in </a:t>
            </a:r>
            <a:r>
              <a:rPr lang="en" i="1" u="sng"/>
              <a:t>recruitment costs</a:t>
            </a:r>
            <a:endParaRPr i="1"/>
          </a:p>
          <a:p>
            <a:pPr marL="51435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i="1"/>
              <a:t>10% YOY increase in </a:t>
            </a:r>
            <a:r>
              <a:rPr lang="en" i="1" u="sng"/>
              <a:t>profits</a:t>
            </a:r>
            <a:endParaRPr/>
          </a:p>
        </p:txBody>
      </p:sp>
      <p:sp>
        <p:nvSpPr>
          <p:cNvPr id="893" name="Google Shape;893;p139" descr="detail_0"/>
          <p:cNvSpPr txBox="1">
            <a:spLocks noGrp="1"/>
          </p:cNvSpPr>
          <p:nvPr>
            <p:ph type="body" idx="1"/>
          </p:nvPr>
        </p:nvSpPr>
        <p:spPr>
          <a:xfrm>
            <a:off x="4951600" y="3679085"/>
            <a:ext cx="3834925" cy="129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dirty="0"/>
              <a:t>Quantify success of each initiative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dirty="0"/>
              <a:t>Monitor effects on the at-risk groups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dirty="0"/>
              <a:t>Use quarterly surveys to track EX over time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dirty="0"/>
              <a:t>Create dashboards to track real-time turnover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dirty="0"/>
              <a:t>Partner with HR, Sales, and Finance to obtain hiring, customer, and financial data and assess change</a:t>
            </a:r>
          </a:p>
        </p:txBody>
      </p:sp>
      <p:sp>
        <p:nvSpPr>
          <p:cNvPr id="894" name="Google Shape;894;p139" descr="header_0"/>
          <p:cNvSpPr txBox="1"/>
          <p:nvPr/>
        </p:nvSpPr>
        <p:spPr>
          <a:xfrm>
            <a:off x="5024150" y="935950"/>
            <a:ext cx="35682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Success Metrics &amp; Expected Outcomes</a:t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895" name="Google Shape;895;p139" descr="header_0"/>
          <p:cNvSpPr txBox="1"/>
          <p:nvPr/>
        </p:nvSpPr>
        <p:spPr>
          <a:xfrm>
            <a:off x="5142525" y="3294000"/>
            <a:ext cx="28230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Evaluation Methods</a:t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31" descr="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4799275"/>
            <a:ext cx="1371600" cy="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p131"/>
          <p:cNvSpPr/>
          <p:nvPr/>
        </p:nvSpPr>
        <p:spPr>
          <a:xfrm>
            <a:off x="4567750" y="0"/>
            <a:ext cx="4576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57" name="Google Shape;757;p131" descr="detail_0"/>
          <p:cNvSpPr txBox="1"/>
          <p:nvPr/>
        </p:nvSpPr>
        <p:spPr>
          <a:xfrm>
            <a:off x="4923175" y="347475"/>
            <a:ext cx="3808800" cy="44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540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Executive Summary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Assumptions and Data Overview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at a Glance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Data-Driven Approach to Predicting Turnover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Exploration and Initial Insights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Insights on Reducing Employee Turnover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Impact and Actionable Recommendations 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285750" lvl="0" indent="-254000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anken Grotesk"/>
              <a:buChar char="•"/>
            </a:pPr>
            <a:r>
              <a:rPr lang="en" sz="13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Measuring Impact and Next Steps</a:t>
            </a:r>
            <a:endParaRPr sz="13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58" name="Google Shape;758;p131" descr="title"/>
          <p:cNvSpPr txBox="1"/>
          <p:nvPr/>
        </p:nvSpPr>
        <p:spPr>
          <a:xfrm>
            <a:off x="411950" y="915900"/>
            <a:ext cx="3926700" cy="33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Agenda</a:t>
            </a:r>
            <a:endParaRPr sz="22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32" descr="title"/>
          <p:cNvSpPr txBox="1"/>
          <p:nvPr/>
        </p:nvSpPr>
        <p:spPr>
          <a:xfrm>
            <a:off x="411950" y="347475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Executive Summary</a:t>
            </a:r>
            <a:endParaRPr sz="22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4" name="Google Shape;764;p132" descr="detail_0"/>
          <p:cNvSpPr txBox="1">
            <a:spLocks noGrp="1"/>
          </p:cNvSpPr>
          <p:nvPr>
            <p:ph type="body" idx="1"/>
          </p:nvPr>
        </p:nvSpPr>
        <p:spPr>
          <a:xfrm>
            <a:off x="421600" y="2164851"/>
            <a:ext cx="1802092" cy="23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Leverage predictive analytics to identify at-risk employees.</a:t>
            </a:r>
            <a:endParaRPr dirty="0"/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Develop retention strategies to reduce turnover rates.</a:t>
            </a:r>
            <a:endParaRPr dirty="0"/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Propose methods and metrics to evaluate the effectiveness.</a:t>
            </a:r>
            <a:endParaRPr dirty="0"/>
          </a:p>
        </p:txBody>
      </p:sp>
      <p:sp>
        <p:nvSpPr>
          <p:cNvPr id="765" name="Google Shape;765;p132" descr="detail_1"/>
          <p:cNvSpPr txBox="1">
            <a:spLocks noGrp="1"/>
          </p:cNvSpPr>
          <p:nvPr>
            <p:ph type="body" idx="3"/>
          </p:nvPr>
        </p:nvSpPr>
        <p:spPr>
          <a:xfrm>
            <a:off x="2454525" y="2164851"/>
            <a:ext cx="2040292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A Random Forest model selected to predict turnover and identified key drivers.</a:t>
            </a:r>
            <a:endParaRPr dirty="0"/>
          </a:p>
          <a:p>
            <a:pPr marL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Employees with lower belonging and engagement, limited growth, low recognition have higher risk. </a:t>
            </a:r>
            <a:endParaRPr dirty="0"/>
          </a:p>
          <a:p>
            <a:pPr marL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Specific groups (e.g., onsite) have higher turnover.</a:t>
            </a:r>
            <a:endParaRPr dirty="0"/>
          </a:p>
          <a:p>
            <a:pPr marL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Approximately 10% of employees at high risk.</a:t>
            </a:r>
            <a:endParaRPr dirty="0"/>
          </a:p>
        </p:txBody>
      </p:sp>
      <p:sp>
        <p:nvSpPr>
          <p:cNvPr id="766" name="Google Shape;766;p132" descr="detail_2"/>
          <p:cNvSpPr txBox="1">
            <a:spLocks noGrp="1"/>
          </p:cNvSpPr>
          <p:nvPr>
            <p:ph type="body" idx="5"/>
          </p:nvPr>
        </p:nvSpPr>
        <p:spPr>
          <a:xfrm>
            <a:off x="4725649" y="2164851"/>
            <a:ext cx="2116443" cy="27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Take actions to improve employee experience such as belonging, engagement, growth, recognition.</a:t>
            </a:r>
            <a:endParaRPr dirty="0"/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Pinpoint at-risk employees and subgroups to prioritize retention efforts.</a:t>
            </a:r>
            <a:endParaRPr dirty="0"/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Evaluate the progress in real time and post-doc, and communicate to stakeholders and employees frequently.</a:t>
            </a:r>
            <a:endParaRPr dirty="0"/>
          </a:p>
        </p:txBody>
      </p:sp>
      <p:sp>
        <p:nvSpPr>
          <p:cNvPr id="767" name="Google Shape;767;p132" descr="header_0"/>
          <p:cNvSpPr txBox="1">
            <a:spLocks noGrp="1"/>
          </p:cNvSpPr>
          <p:nvPr>
            <p:ph type="subTitle" idx="2"/>
          </p:nvPr>
        </p:nvSpPr>
        <p:spPr>
          <a:xfrm>
            <a:off x="564350" y="1718275"/>
            <a:ext cx="1964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Purpose</a:t>
            </a:r>
            <a:endParaRPr sz="1300"/>
          </a:p>
        </p:txBody>
      </p:sp>
      <p:sp>
        <p:nvSpPr>
          <p:cNvPr id="768" name="Google Shape;768;p132" descr="header_1"/>
          <p:cNvSpPr txBox="1">
            <a:spLocks noGrp="1"/>
          </p:cNvSpPr>
          <p:nvPr>
            <p:ph type="subTitle" idx="4"/>
          </p:nvPr>
        </p:nvSpPr>
        <p:spPr>
          <a:xfrm>
            <a:off x="2606881" y="1718275"/>
            <a:ext cx="1964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Analysis and Findings</a:t>
            </a:r>
            <a:endParaRPr sz="1300"/>
          </a:p>
        </p:txBody>
      </p:sp>
      <p:sp>
        <p:nvSpPr>
          <p:cNvPr id="769" name="Google Shape;769;p132" descr="header_2"/>
          <p:cNvSpPr txBox="1">
            <a:spLocks noGrp="1"/>
          </p:cNvSpPr>
          <p:nvPr>
            <p:ph type="subTitle" idx="6"/>
          </p:nvPr>
        </p:nvSpPr>
        <p:spPr>
          <a:xfrm>
            <a:off x="4801811" y="1718275"/>
            <a:ext cx="1964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Recommendations</a:t>
            </a:r>
            <a:endParaRPr sz="1300"/>
          </a:p>
        </p:txBody>
      </p:sp>
      <p:sp>
        <p:nvSpPr>
          <p:cNvPr id="770" name="Google Shape;770;p132" descr="detail_3"/>
          <p:cNvSpPr txBox="1">
            <a:spLocks noGrp="1"/>
          </p:cNvSpPr>
          <p:nvPr>
            <p:ph type="body" idx="7"/>
          </p:nvPr>
        </p:nvSpPr>
        <p:spPr>
          <a:xfrm>
            <a:off x="6844400" y="2164851"/>
            <a:ext cx="2116444" cy="23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Balance quick wins vs. long term bets in retention strategies to achieve sustained results.</a:t>
            </a:r>
            <a:endParaRPr dirty="0"/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Evaluate the effectiveness of strategy adoption using workforce, customer, and business outcomes.</a:t>
            </a:r>
            <a:endParaRPr dirty="0"/>
          </a:p>
          <a:p>
            <a:pPr marL="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Maintain and refine the predictive model to identify at-risk employees in real-time.</a:t>
            </a:r>
            <a:endParaRPr dirty="0"/>
          </a:p>
        </p:txBody>
      </p:sp>
      <p:sp>
        <p:nvSpPr>
          <p:cNvPr id="771" name="Google Shape;771;p132" descr="header_3"/>
          <p:cNvSpPr txBox="1">
            <a:spLocks noGrp="1"/>
          </p:cNvSpPr>
          <p:nvPr>
            <p:ph type="subTitle" idx="8"/>
          </p:nvPr>
        </p:nvSpPr>
        <p:spPr>
          <a:xfrm>
            <a:off x="6996744" y="1718275"/>
            <a:ext cx="1964100" cy="5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/>
              <a:t>Next Steps</a:t>
            </a:r>
            <a:endParaRPr sz="1300"/>
          </a:p>
        </p:txBody>
      </p:sp>
      <p:pic>
        <p:nvPicPr>
          <p:cNvPr id="772" name="Google Shape;772;p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1692" y="1367600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958" y="1367600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4" name="Google Shape;774;p1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450" y="1367600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132" descr="logo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250" y="4799275"/>
            <a:ext cx="1371600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1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8000" y="1367600"/>
            <a:ext cx="301752" cy="30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33" descr="title"/>
          <p:cNvSpPr txBox="1">
            <a:spLocks noGrp="1"/>
          </p:cNvSpPr>
          <p:nvPr>
            <p:ph type="title"/>
          </p:nvPr>
        </p:nvSpPr>
        <p:spPr>
          <a:xfrm>
            <a:off x="411950" y="342900"/>
            <a:ext cx="83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Assumptions and Data Overview</a:t>
            </a:r>
            <a:endParaRPr/>
          </a:p>
        </p:txBody>
      </p:sp>
      <p:sp>
        <p:nvSpPr>
          <p:cNvPr id="782" name="Google Shape;782;p133" descr="detail_0"/>
          <p:cNvSpPr txBox="1">
            <a:spLocks noGrp="1"/>
          </p:cNvSpPr>
          <p:nvPr>
            <p:ph type="body" idx="1"/>
          </p:nvPr>
        </p:nvSpPr>
        <p:spPr>
          <a:xfrm>
            <a:off x="2257125" y="2246450"/>
            <a:ext cx="6864900" cy="10179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36576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A mid-sized multinational company with a turnover rate higher than the industry benchmark.</a:t>
            </a:r>
            <a:endParaRPr/>
          </a:p>
          <a:p>
            <a:pPr marL="36576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Employee turnover and survey data representative of the entire organization.</a:t>
            </a:r>
            <a:endParaRPr/>
          </a:p>
          <a:p>
            <a:pPr marL="36576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Longitudinal data collected at 2 timepoints with no missing values.</a:t>
            </a:r>
            <a:endParaRPr/>
          </a:p>
          <a:p>
            <a:pPr marL="36576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Stable economic conditions, with no major industry shifts during the analysis period.</a:t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83" name="Google Shape;783;p133" descr="detail_1"/>
          <p:cNvSpPr txBox="1">
            <a:spLocks noGrp="1"/>
          </p:cNvSpPr>
          <p:nvPr>
            <p:ph type="body" idx="2"/>
          </p:nvPr>
        </p:nvSpPr>
        <p:spPr>
          <a:xfrm>
            <a:off x="2180925" y="3339179"/>
            <a:ext cx="6913500" cy="139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5000 data points from engagement surveys, performance management systems, HRIS. </a:t>
            </a:r>
            <a:endParaRPr dirty="0"/>
          </a:p>
          <a:p>
            <a:pPr marL="36576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Incorporated external benchmarks from industry reports to contextualize findings.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84" name="Google Shape;784;p133" descr="detail_2"/>
          <p:cNvSpPr txBox="1">
            <a:spLocks noGrp="1"/>
          </p:cNvSpPr>
          <p:nvPr>
            <p:ph type="body" idx="6"/>
          </p:nvPr>
        </p:nvSpPr>
        <p:spPr>
          <a:xfrm>
            <a:off x="2180925" y="1033225"/>
            <a:ext cx="642810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Leverage predictive modeling to identify turnover risk factors and propose data-driven retention recommendations.</a:t>
            </a:r>
            <a:endParaRPr dirty="0"/>
          </a:p>
          <a:p>
            <a:pPr marL="36576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Propose methods to measure and evaluate retention strategies over time.</a:t>
            </a:r>
            <a:endParaRPr dirty="0"/>
          </a:p>
        </p:txBody>
      </p:sp>
      <p:cxnSp>
        <p:nvCxnSpPr>
          <p:cNvPr id="785" name="Google Shape;785;p133"/>
          <p:cNvCxnSpPr/>
          <p:nvPr/>
        </p:nvCxnSpPr>
        <p:spPr>
          <a:xfrm>
            <a:off x="534363" y="1129200"/>
            <a:ext cx="0" cy="330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133"/>
          <p:cNvCxnSpPr/>
          <p:nvPr/>
        </p:nvCxnSpPr>
        <p:spPr>
          <a:xfrm>
            <a:off x="494438" y="2780573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7" name="Google Shape;787;p133"/>
          <p:cNvCxnSpPr/>
          <p:nvPr/>
        </p:nvCxnSpPr>
        <p:spPr>
          <a:xfrm>
            <a:off x="494438" y="3904682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788" name="Google Shape;788;p133"/>
          <p:cNvCxnSpPr/>
          <p:nvPr/>
        </p:nvCxnSpPr>
        <p:spPr>
          <a:xfrm>
            <a:off x="494438" y="1656463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89" name="Google Shape;789;p133" descr="header_0"/>
          <p:cNvSpPr txBox="1">
            <a:spLocks noGrp="1"/>
          </p:cNvSpPr>
          <p:nvPr>
            <p:ph type="subTitle" idx="3"/>
          </p:nvPr>
        </p:nvSpPr>
        <p:spPr>
          <a:xfrm>
            <a:off x="1010900" y="1129225"/>
            <a:ext cx="175860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Objective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0" name="Google Shape;790;p133" descr="header_1"/>
          <p:cNvSpPr txBox="1">
            <a:spLocks noGrp="1"/>
          </p:cNvSpPr>
          <p:nvPr>
            <p:ph type="subTitle" idx="4"/>
          </p:nvPr>
        </p:nvSpPr>
        <p:spPr>
          <a:xfrm>
            <a:off x="1010900" y="2271612"/>
            <a:ext cx="175860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Assumptions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1" name="Google Shape;791;p133" descr="header_2"/>
          <p:cNvSpPr txBox="1">
            <a:spLocks noGrp="1"/>
          </p:cNvSpPr>
          <p:nvPr>
            <p:ph type="subTitle" idx="5"/>
          </p:nvPr>
        </p:nvSpPr>
        <p:spPr>
          <a:xfrm>
            <a:off x="1010900" y="3414050"/>
            <a:ext cx="1758600" cy="101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Data Sources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2" name="Google Shape;792;p133" descr="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4799275"/>
            <a:ext cx="1371600" cy="1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4" descr="title"/>
          <p:cNvSpPr txBox="1"/>
          <p:nvPr/>
        </p:nvSpPr>
        <p:spPr>
          <a:xfrm>
            <a:off x="411950" y="347475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 at a Glance</a:t>
            </a:r>
            <a:endParaRPr sz="22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98" name="Google Shape;798;p134" descr="detail_1"/>
          <p:cNvSpPr txBox="1">
            <a:spLocks noGrp="1"/>
          </p:cNvSpPr>
          <p:nvPr>
            <p:ph type="body" idx="2"/>
          </p:nvPr>
        </p:nvSpPr>
        <p:spPr>
          <a:xfrm>
            <a:off x="3366750" y="2721775"/>
            <a:ext cx="2578200" cy="14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Tenure (years)</a:t>
            </a:r>
            <a:endParaRPr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Job Level*</a:t>
            </a:r>
            <a:endParaRPr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Department*</a:t>
            </a:r>
            <a:endParaRPr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Team Size</a:t>
            </a:r>
            <a:endParaRPr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Race / Ethnicity*</a:t>
            </a:r>
            <a:endParaRPr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Region*</a:t>
            </a:r>
            <a:endParaRPr/>
          </a:p>
        </p:txBody>
      </p:sp>
      <p:sp>
        <p:nvSpPr>
          <p:cNvPr id="799" name="Google Shape;799;p134" descr="detail_2"/>
          <p:cNvSpPr txBox="1">
            <a:spLocks noGrp="1"/>
          </p:cNvSpPr>
          <p:nvPr>
            <p:ph type="body" idx="3"/>
          </p:nvPr>
        </p:nvSpPr>
        <p:spPr>
          <a:xfrm>
            <a:off x="6154025" y="2721775"/>
            <a:ext cx="2578200" cy="12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Work Arrangement (onsite vs. hybrid vs. remote)*</a:t>
            </a:r>
            <a:endParaRPr dirty="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Performance Rating</a:t>
            </a:r>
            <a:endParaRPr dirty="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Work hours per Week</a:t>
            </a:r>
            <a:endParaRPr dirty="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Compensation</a:t>
            </a:r>
            <a:endParaRPr dirty="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Months since Promotion</a:t>
            </a:r>
            <a:endParaRPr dirty="0"/>
          </a:p>
        </p:txBody>
      </p:sp>
      <p:sp>
        <p:nvSpPr>
          <p:cNvPr id="800" name="Google Shape;800;p134" descr="detail_0"/>
          <p:cNvSpPr txBox="1">
            <a:spLocks noGrp="1"/>
          </p:cNvSpPr>
          <p:nvPr>
            <p:ph type="body" idx="1"/>
          </p:nvPr>
        </p:nvSpPr>
        <p:spPr>
          <a:xfrm>
            <a:off x="411925" y="2795050"/>
            <a:ext cx="2578200" cy="20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Job Satisfaction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Engagement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Belonging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Recognition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Growth Opportunity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Work Life Balance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Psychological Safety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Culture</a:t>
            </a:r>
            <a:endParaRPr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Satisfaction with Supervisor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801" name="Google Shape;801;p134" descr="header_2"/>
          <p:cNvSpPr txBox="1"/>
          <p:nvPr/>
        </p:nvSpPr>
        <p:spPr>
          <a:xfrm>
            <a:off x="6154014" y="2209075"/>
            <a:ext cx="2578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Other HRIS Data</a:t>
            </a:r>
            <a:endParaRPr>
              <a:solidFill>
                <a:schemeClr val="accent3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802" name="Google Shape;802;p134" descr="header_0"/>
          <p:cNvSpPr txBox="1"/>
          <p:nvPr/>
        </p:nvSpPr>
        <p:spPr>
          <a:xfrm>
            <a:off x="411950" y="2209075"/>
            <a:ext cx="2578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Experience Surveys</a:t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803" name="Google Shape;803;p134" descr="header_1"/>
          <p:cNvSpPr txBox="1"/>
          <p:nvPr/>
        </p:nvSpPr>
        <p:spPr>
          <a:xfrm>
            <a:off x="3282995" y="2209075"/>
            <a:ext cx="2578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0" rIns="13715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rPr>
              <a:t>Demographics</a:t>
            </a:r>
            <a:endParaRPr>
              <a:solidFill>
                <a:schemeClr val="accent2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804" name="Google Shape;804;p134"/>
          <p:cNvSpPr/>
          <p:nvPr/>
        </p:nvSpPr>
        <p:spPr>
          <a:xfrm>
            <a:off x="6953369" y="1273475"/>
            <a:ext cx="916800" cy="9168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05" name="Google Shape;805;p134"/>
          <p:cNvSpPr/>
          <p:nvPr/>
        </p:nvSpPr>
        <p:spPr>
          <a:xfrm>
            <a:off x="4113600" y="1273475"/>
            <a:ext cx="916800" cy="916800"/>
          </a:xfrm>
          <a:prstGeom prst="ellipse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06" name="Google Shape;806;p134"/>
          <p:cNvSpPr/>
          <p:nvPr/>
        </p:nvSpPr>
        <p:spPr>
          <a:xfrm>
            <a:off x="1273794" y="1273475"/>
            <a:ext cx="916800" cy="916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807" name="Google Shape;807;p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325" y="1580987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1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0925" y="1581000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1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21113" y="1581000"/>
            <a:ext cx="301752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134" descr="detail_2"/>
          <p:cNvSpPr txBox="1">
            <a:spLocks noGrp="1"/>
          </p:cNvSpPr>
          <p:nvPr>
            <p:ph type="body" idx="3"/>
          </p:nvPr>
        </p:nvSpPr>
        <p:spPr>
          <a:xfrm>
            <a:off x="6848700" y="4544250"/>
            <a:ext cx="2119800" cy="5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/>
              <a:t>* indicates categorical variables; the rest are numeric.</a:t>
            </a:r>
            <a:endParaRPr sz="1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5" descr="title"/>
          <p:cNvSpPr txBox="1"/>
          <p:nvPr/>
        </p:nvSpPr>
        <p:spPr>
          <a:xfrm>
            <a:off x="411950" y="347475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Data-Driven Approach to Predicting Turnover</a:t>
            </a:r>
            <a:endParaRPr sz="22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16" name="Google Shape;816;p135"/>
          <p:cNvSpPr/>
          <p:nvPr/>
        </p:nvSpPr>
        <p:spPr>
          <a:xfrm>
            <a:off x="865383" y="1304250"/>
            <a:ext cx="613800" cy="6138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254DB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817" name="Google Shape;817;p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396" y="1460274"/>
            <a:ext cx="301752" cy="3017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8" name="Google Shape;818;p135"/>
          <p:cNvCxnSpPr/>
          <p:nvPr/>
        </p:nvCxnSpPr>
        <p:spPr>
          <a:xfrm>
            <a:off x="533700" y="1181575"/>
            <a:ext cx="0" cy="339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135"/>
          <p:cNvCxnSpPr/>
          <p:nvPr/>
        </p:nvCxnSpPr>
        <p:spPr>
          <a:xfrm>
            <a:off x="493775" y="2460775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20" name="Google Shape;820;p135"/>
          <p:cNvCxnSpPr/>
          <p:nvPr/>
        </p:nvCxnSpPr>
        <p:spPr>
          <a:xfrm>
            <a:off x="493775" y="331040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21" name="Google Shape;821;p135"/>
          <p:cNvCxnSpPr/>
          <p:nvPr/>
        </p:nvCxnSpPr>
        <p:spPr>
          <a:xfrm>
            <a:off x="493775" y="1611150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22" name="Google Shape;822;p135"/>
          <p:cNvCxnSpPr/>
          <p:nvPr/>
        </p:nvCxnSpPr>
        <p:spPr>
          <a:xfrm>
            <a:off x="493775" y="4160025"/>
            <a:ext cx="3789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3" name="Google Shape;823;p135"/>
          <p:cNvSpPr/>
          <p:nvPr/>
        </p:nvSpPr>
        <p:spPr>
          <a:xfrm>
            <a:off x="865396" y="2153875"/>
            <a:ext cx="613800" cy="6138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254DB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824" name="Google Shape;824;p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409" y="2309899"/>
            <a:ext cx="301752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135"/>
          <p:cNvSpPr/>
          <p:nvPr/>
        </p:nvSpPr>
        <p:spPr>
          <a:xfrm>
            <a:off x="865383" y="3003500"/>
            <a:ext cx="613800" cy="6138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254DB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826" name="Google Shape;826;p1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396" y="3159524"/>
            <a:ext cx="301752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135"/>
          <p:cNvSpPr/>
          <p:nvPr/>
        </p:nvSpPr>
        <p:spPr>
          <a:xfrm>
            <a:off x="865396" y="3853125"/>
            <a:ext cx="613800" cy="6138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0254DB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828" name="Google Shape;828;p1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1409" y="4009149"/>
            <a:ext cx="301752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135" descr="detail_0"/>
          <p:cNvSpPr txBox="1">
            <a:spLocks noGrp="1"/>
          </p:cNvSpPr>
          <p:nvPr>
            <p:ph type="body" idx="8"/>
          </p:nvPr>
        </p:nvSpPr>
        <p:spPr>
          <a:xfrm>
            <a:off x="3004743" y="1216200"/>
            <a:ext cx="57819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Data cleaning included handling missing values, encoding for categorical variables, and scaling numeric variables.</a:t>
            </a:r>
            <a:endParaRPr/>
          </a:p>
          <a:p>
            <a:pPr marL="36576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Exploratory data analysis (e.g., descriptives, pearson and biserial correlations, crosstabs) conducted to form initial hypotheses. </a:t>
            </a:r>
            <a:endParaRPr/>
          </a:p>
        </p:txBody>
      </p:sp>
      <p:sp>
        <p:nvSpPr>
          <p:cNvPr id="830" name="Google Shape;830;p135" descr="detail_1"/>
          <p:cNvSpPr txBox="1">
            <a:spLocks noGrp="1"/>
          </p:cNvSpPr>
          <p:nvPr>
            <p:ph type="body" idx="1"/>
          </p:nvPr>
        </p:nvSpPr>
        <p:spPr>
          <a:xfrm>
            <a:off x="3004743" y="2065850"/>
            <a:ext cx="6008400" cy="9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4 ML models (Logistic regression, Decision Trees, Random Forest, </a:t>
            </a:r>
            <a:r>
              <a:rPr lang="en" dirty="0" err="1"/>
              <a:t>xgBoost</a:t>
            </a:r>
            <a:r>
              <a:rPr lang="en" dirty="0"/>
              <a:t>) with 10-fold cross validation used and compared to predict turnover. </a:t>
            </a:r>
            <a:endParaRPr dirty="0"/>
          </a:p>
          <a:p>
            <a:pPr marL="36576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SMOTE (Synthetic Minority Oversampling) used to reduce the negative impact of imbalance data (20% turnover rate) on prediction performance.</a:t>
            </a:r>
            <a:endParaRPr dirty="0"/>
          </a:p>
        </p:txBody>
      </p:sp>
      <p:sp>
        <p:nvSpPr>
          <p:cNvPr id="831" name="Google Shape;831;p135" descr="header_0"/>
          <p:cNvSpPr txBox="1">
            <a:spLocks noGrp="1"/>
          </p:cNvSpPr>
          <p:nvPr>
            <p:ph type="subTitle" idx="2"/>
          </p:nvPr>
        </p:nvSpPr>
        <p:spPr>
          <a:xfrm>
            <a:off x="1545175" y="1216200"/>
            <a:ext cx="15912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Data Cleaning and Exploration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2" name="Google Shape;832;p135" descr="header_1"/>
          <p:cNvSpPr txBox="1">
            <a:spLocks noGrp="1"/>
          </p:cNvSpPr>
          <p:nvPr>
            <p:ph type="subTitle" idx="3"/>
          </p:nvPr>
        </p:nvSpPr>
        <p:spPr>
          <a:xfrm>
            <a:off x="1545175" y="2065825"/>
            <a:ext cx="15912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Predictive Modeling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3" name="Google Shape;833;p135" descr="header_2"/>
          <p:cNvSpPr txBox="1">
            <a:spLocks noGrp="1"/>
          </p:cNvSpPr>
          <p:nvPr>
            <p:ph type="subTitle" idx="4"/>
          </p:nvPr>
        </p:nvSpPr>
        <p:spPr>
          <a:xfrm>
            <a:off x="1545175" y="2915450"/>
            <a:ext cx="15912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Model Evaluation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4" name="Google Shape;834;p135" descr="detail_2"/>
          <p:cNvSpPr txBox="1">
            <a:spLocks noGrp="1"/>
          </p:cNvSpPr>
          <p:nvPr>
            <p:ph type="body" idx="5"/>
          </p:nvPr>
        </p:nvSpPr>
        <p:spPr>
          <a:xfrm>
            <a:off x="3004743" y="3063225"/>
            <a:ext cx="6086700" cy="9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Models evaluated* using classification metrics suitable for imbalance data, taking into account the balance between prediction and interpretability.</a:t>
            </a:r>
            <a:endParaRPr dirty="0"/>
          </a:p>
          <a:p>
            <a:pPr marL="36576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b="1" i="1" dirty="0"/>
              <a:t>Random forest</a:t>
            </a:r>
            <a:r>
              <a:rPr lang="en" dirty="0"/>
              <a:t> model* selected to identify turnover factors and assess risk.</a:t>
            </a:r>
            <a:endParaRPr dirty="0"/>
          </a:p>
          <a:p>
            <a:pPr marL="36576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Feature importance generated and reported after hyperparameter tuning, feature engineering, and feature selection to optimize model performance.</a:t>
            </a:r>
            <a:endParaRPr dirty="0"/>
          </a:p>
        </p:txBody>
      </p:sp>
      <p:sp>
        <p:nvSpPr>
          <p:cNvPr id="835" name="Google Shape;835;p135" descr="header_3"/>
          <p:cNvSpPr txBox="1">
            <a:spLocks noGrp="1"/>
          </p:cNvSpPr>
          <p:nvPr>
            <p:ph type="subTitle" idx="6"/>
          </p:nvPr>
        </p:nvSpPr>
        <p:spPr>
          <a:xfrm>
            <a:off x="1545175" y="3765075"/>
            <a:ext cx="1591200" cy="7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Turnover Risk Assessment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36" name="Google Shape;836;p135" descr="detail_3"/>
          <p:cNvSpPr txBox="1">
            <a:spLocks noGrp="1"/>
          </p:cNvSpPr>
          <p:nvPr>
            <p:ph type="body" idx="7"/>
          </p:nvPr>
        </p:nvSpPr>
        <p:spPr>
          <a:xfrm>
            <a:off x="3004618" y="4062525"/>
            <a:ext cx="57819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/>
              <a:t>Current employees' risk levels assessed using the best performing model, then categorized into high vs. low-risk groups (prob &gt; 70%).</a:t>
            </a:r>
            <a:endParaRPr/>
          </a:p>
        </p:txBody>
      </p:sp>
      <p:pic>
        <p:nvPicPr>
          <p:cNvPr id="837" name="Google Shape;837;p135" descr="logo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050" y="4799275"/>
            <a:ext cx="1371600" cy="146304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135" descr="detail_2"/>
          <p:cNvSpPr txBox="1">
            <a:spLocks noGrp="1"/>
          </p:cNvSpPr>
          <p:nvPr>
            <p:ph type="body" idx="5"/>
          </p:nvPr>
        </p:nvSpPr>
        <p:spPr>
          <a:xfrm>
            <a:off x="6771190" y="4738125"/>
            <a:ext cx="237281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 dirty="0"/>
              <a:t>* See the Appendix for model evaluation metrics and comparison.</a:t>
            </a:r>
            <a:endParaRPr sz="10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13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and Initial Insights</a:t>
            </a:r>
            <a:endParaRPr/>
          </a:p>
        </p:txBody>
      </p:sp>
      <p:sp>
        <p:nvSpPr>
          <p:cNvPr id="844" name="Google Shape;844;p136" descr="detail_0"/>
          <p:cNvSpPr txBox="1">
            <a:spLocks noGrp="1"/>
          </p:cNvSpPr>
          <p:nvPr>
            <p:ph type="body" idx="1"/>
          </p:nvPr>
        </p:nvSpPr>
        <p:spPr>
          <a:xfrm>
            <a:off x="183350" y="1005600"/>
            <a:ext cx="3668400" cy="39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6576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Employee experience variables and performance ratings lean to the positive end.</a:t>
            </a:r>
            <a:endParaRPr dirty="0"/>
          </a:p>
          <a:p>
            <a:pPr marL="36576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All employee experience variables are moderately to strongly correlated. </a:t>
            </a:r>
            <a:endParaRPr dirty="0"/>
          </a:p>
          <a:p>
            <a:pPr marL="36576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No statistically significant difference is found in demographic segmentations except for work arrangement.</a:t>
            </a:r>
            <a:endParaRPr dirty="0"/>
          </a:p>
          <a:p>
            <a:pPr marL="36576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Specific groups have higher turnover, including senior managers, directors, Operations and Sales</a:t>
            </a:r>
            <a:r>
              <a:rPr lang="en"/>
              <a:t>, Asians</a:t>
            </a:r>
            <a:r>
              <a:rPr lang="en" dirty="0"/>
              <a:t>, Latin Americas, and onsite employees. </a:t>
            </a:r>
            <a:endParaRPr dirty="0"/>
          </a:p>
          <a:p>
            <a:pPr marL="36576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n" dirty="0"/>
              <a:t>Onsite workers have higher turnover; senior leaders (SM, D, SD) who work onsite have statistically significantly higher turnover.</a:t>
            </a:r>
            <a:endParaRPr dirty="0"/>
          </a:p>
          <a:p>
            <a:pPr marL="365760" marR="0" lvl="0" indent="-3048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•"/>
            </a:pPr>
            <a:r>
              <a:rPr lang="en" dirty="0"/>
              <a:t>No clear relationship exists between team size and turnover (</a:t>
            </a:r>
            <a:r>
              <a:rPr lang="en" i="1" dirty="0"/>
              <a:t>r</a:t>
            </a:r>
            <a:r>
              <a:rPr lang="en" dirty="0"/>
              <a:t> = -0.01); a few larger teams have higher turnover as outliers.</a:t>
            </a:r>
            <a:endParaRPr dirty="0"/>
          </a:p>
        </p:txBody>
      </p:sp>
      <p:pic>
        <p:nvPicPr>
          <p:cNvPr id="845" name="Google Shape;845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600" y="1158000"/>
            <a:ext cx="5059601" cy="362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37" descr="title"/>
          <p:cNvSpPr txBox="1">
            <a:spLocks noGrp="1"/>
          </p:cNvSpPr>
          <p:nvPr>
            <p:ph type="title"/>
          </p:nvPr>
        </p:nvSpPr>
        <p:spPr>
          <a:xfrm>
            <a:off x="411950" y="347475"/>
            <a:ext cx="8320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 on Reducing Employee Turnover</a:t>
            </a:r>
            <a:endParaRPr/>
          </a:p>
        </p:txBody>
      </p:sp>
      <p:sp>
        <p:nvSpPr>
          <p:cNvPr id="851" name="Google Shape;851;p137" descr="detail_0"/>
          <p:cNvSpPr txBox="1">
            <a:spLocks noGrp="1"/>
          </p:cNvSpPr>
          <p:nvPr>
            <p:ph type="body" idx="4294967295"/>
          </p:nvPr>
        </p:nvSpPr>
        <p:spPr>
          <a:xfrm>
            <a:off x="5328775" y="1185500"/>
            <a:ext cx="3453300" cy="35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 SemiBold"/>
              <a:buChar char="•"/>
            </a:pPr>
            <a:r>
              <a:rPr lang="en" b="1" dirty="0"/>
              <a:t>Employee Experience</a:t>
            </a:r>
            <a:r>
              <a:rPr lang="en" dirty="0"/>
              <a:t> factors are more significant predictors than pay equity, demographics, and other variables.</a:t>
            </a:r>
            <a:endParaRPr dirty="0"/>
          </a:p>
          <a:p>
            <a:pPr marL="28575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 SemiBold"/>
              <a:buChar char="•"/>
            </a:pPr>
            <a:r>
              <a:rPr lang="en" b="1" dirty="0"/>
              <a:t>Belonging</a:t>
            </a:r>
            <a:r>
              <a:rPr lang="en" dirty="0"/>
              <a:t>: Lack of a sense of belonging significantly drives turnover (</a:t>
            </a:r>
            <a:r>
              <a:rPr lang="en" i="1" dirty="0"/>
              <a:t>r </a:t>
            </a:r>
            <a:r>
              <a:rPr lang="en" dirty="0"/>
              <a:t>= -0.38).</a:t>
            </a:r>
            <a:endParaRPr dirty="0"/>
          </a:p>
          <a:p>
            <a:pPr marL="28575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 SemiBold"/>
              <a:buChar char="•"/>
            </a:pPr>
            <a:r>
              <a:rPr lang="en" b="1" dirty="0"/>
              <a:t>Team Size</a:t>
            </a:r>
            <a:r>
              <a:rPr lang="en" dirty="0"/>
              <a:t>: Even though team size predicts turnover, it is not correlated with turnover (</a:t>
            </a:r>
            <a:r>
              <a:rPr lang="en" i="1" dirty="0"/>
              <a:t>r</a:t>
            </a:r>
            <a:r>
              <a:rPr lang="en" dirty="0"/>
              <a:t> = -0.01).</a:t>
            </a:r>
            <a:endParaRPr dirty="0"/>
          </a:p>
          <a:p>
            <a:pPr marL="28575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 SemiBold"/>
              <a:buChar char="•"/>
            </a:pPr>
            <a:r>
              <a:rPr lang="en" b="1" dirty="0"/>
              <a:t>Engagement</a:t>
            </a:r>
            <a:r>
              <a:rPr lang="en" dirty="0"/>
              <a:t>: Low engagement strongly indicates potential attrition (</a:t>
            </a:r>
            <a:r>
              <a:rPr lang="en" i="1" dirty="0"/>
              <a:t>r</a:t>
            </a:r>
            <a:r>
              <a:rPr lang="en" dirty="0"/>
              <a:t> = -0.37).</a:t>
            </a:r>
            <a:endParaRPr dirty="0"/>
          </a:p>
          <a:p>
            <a:pPr marL="28575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Hanken Grotesk SemiBold"/>
              <a:buChar char="•"/>
            </a:pPr>
            <a:r>
              <a:rPr lang="en" b="1" dirty="0"/>
              <a:t>Growth Opportunity</a:t>
            </a:r>
            <a:r>
              <a:rPr lang="en" dirty="0"/>
              <a:t>: Limited career growth leads to higher turnover risk (</a:t>
            </a:r>
            <a:r>
              <a:rPr lang="en" i="1" dirty="0"/>
              <a:t>r</a:t>
            </a:r>
            <a:r>
              <a:rPr lang="en" dirty="0"/>
              <a:t> = -0.39).</a:t>
            </a:r>
            <a:endParaRPr dirty="0"/>
          </a:p>
          <a:p>
            <a:pPr marL="285750" lvl="0" indent="-1905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Hanken Grotesk SemiBold"/>
              <a:buChar char="•"/>
            </a:pPr>
            <a:r>
              <a:rPr lang="en" b="1" dirty="0"/>
              <a:t>Recognition</a:t>
            </a:r>
            <a:r>
              <a:rPr lang="en" dirty="0"/>
              <a:t>: Lack of recognition demotivates employees, leading to exits (</a:t>
            </a:r>
            <a:r>
              <a:rPr lang="en" i="1" dirty="0"/>
              <a:t>r</a:t>
            </a:r>
            <a:r>
              <a:rPr lang="en" dirty="0"/>
              <a:t> = -0.29).</a:t>
            </a:r>
            <a:endParaRPr dirty="0"/>
          </a:p>
        </p:txBody>
      </p:sp>
      <p:pic>
        <p:nvPicPr>
          <p:cNvPr id="852" name="Google Shape;852;p137" descr="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050" y="4799275"/>
            <a:ext cx="1371600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450" y="1185488"/>
            <a:ext cx="5023978" cy="3460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38" descr="title"/>
          <p:cNvSpPr txBox="1"/>
          <p:nvPr/>
        </p:nvSpPr>
        <p:spPr>
          <a:xfrm>
            <a:off x="411950" y="347475"/>
            <a:ext cx="8320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Impact and Actionable Recommendations</a:t>
            </a:r>
            <a:endParaRPr sz="2200" b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59" name="Google Shape;859;p138" descr="detail_0"/>
          <p:cNvSpPr txBox="1">
            <a:spLocks noGrp="1"/>
          </p:cNvSpPr>
          <p:nvPr>
            <p:ph type="body" idx="1"/>
          </p:nvPr>
        </p:nvSpPr>
        <p:spPr>
          <a:xfrm>
            <a:off x="333974" y="2680463"/>
            <a:ext cx="2058725" cy="231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98450" algn="l" rtl="0">
              <a:lnSpc>
                <a:spcPct val="100000"/>
              </a:lnSpc>
              <a:buClr>
                <a:schemeClr val="dk1"/>
              </a:buClr>
              <a:buSzPts val="1100"/>
              <a:buFont typeface="Hanken Grotesk"/>
              <a:buChar char="●"/>
            </a:pPr>
            <a:r>
              <a:rPr lang="en" sz="1100" dirty="0"/>
              <a:t>Organize regular, informal onsite/virtual networking events (e.g., games, coffee chats, lunch and learn)</a:t>
            </a:r>
            <a:endParaRPr sz="1100" dirty="0"/>
          </a:p>
          <a:p>
            <a:pPr marL="0" lvl="0" indent="-298450" algn="l" rtl="0">
              <a:lnSpc>
                <a:spcPct val="100000"/>
              </a:lnSpc>
              <a:buClr>
                <a:schemeClr val="dk1"/>
              </a:buClr>
              <a:buSzPts val="1100"/>
              <a:buFont typeface="Hanken Grotesk"/>
              <a:buChar char="●"/>
            </a:pPr>
            <a:r>
              <a:rPr lang="en" sz="1100" dirty="0"/>
              <a:t>Redesign onboarding by adding a 90-day onboarding journey with weekly check-ins and peer mentors</a:t>
            </a:r>
            <a:endParaRPr sz="1100" dirty="0"/>
          </a:p>
          <a:p>
            <a:pPr marL="0" lvl="0" indent="-298450" algn="l" rtl="0">
              <a:lnSpc>
                <a:spcPct val="100000"/>
              </a:lnSpc>
              <a:buClr>
                <a:schemeClr val="dk1"/>
              </a:buClr>
              <a:buSzPts val="1100"/>
              <a:buFont typeface="Hanken Grotesk"/>
              <a:buChar char="●"/>
            </a:pPr>
            <a:r>
              <a:rPr lang="en" sz="1100" dirty="0"/>
              <a:t>Provide sponsorship and a dedicated budget for ERGs</a:t>
            </a:r>
            <a:endParaRPr sz="1100" dirty="0"/>
          </a:p>
        </p:txBody>
      </p:sp>
      <p:sp>
        <p:nvSpPr>
          <p:cNvPr id="860" name="Google Shape;860;p138" descr="detail_1"/>
          <p:cNvSpPr txBox="1">
            <a:spLocks noGrp="1"/>
          </p:cNvSpPr>
          <p:nvPr>
            <p:ph type="body" idx="3"/>
          </p:nvPr>
        </p:nvSpPr>
        <p:spPr>
          <a:xfrm>
            <a:off x="2513274" y="2693738"/>
            <a:ext cx="2058725" cy="2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Encourage taking PTOs and launch wellbeing initiatives to encourage work-life balance</a:t>
            </a:r>
            <a:endParaRPr sz="1100" dirty="0"/>
          </a:p>
          <a:p>
            <a:pPr mar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Align employees’ work and growth with company values and mission to create a sense of purpose</a:t>
            </a:r>
            <a:endParaRPr sz="1100" dirty="0"/>
          </a:p>
          <a:p>
            <a:pPr mar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Assess current work arrangements to pinpoint groups and job levels for onsite work optimization.</a:t>
            </a:r>
            <a:endParaRPr sz="1100" dirty="0"/>
          </a:p>
        </p:txBody>
      </p:sp>
      <p:sp>
        <p:nvSpPr>
          <p:cNvPr id="861" name="Google Shape;861;p138" descr="detail_2"/>
          <p:cNvSpPr txBox="1">
            <a:spLocks noGrp="1"/>
          </p:cNvSpPr>
          <p:nvPr>
            <p:ph type="body" idx="5"/>
          </p:nvPr>
        </p:nvSpPr>
        <p:spPr>
          <a:xfrm>
            <a:off x="4544725" y="2687288"/>
            <a:ext cx="2173500" cy="22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Develop clear promotion criteria and career pathways</a:t>
            </a:r>
            <a:endParaRPr sz="1100" dirty="0"/>
          </a:p>
          <a:p>
            <a:pPr marL="0" lv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Offer ongoing training and skill-building workshops and evaluate results</a:t>
            </a:r>
            <a:endParaRPr sz="1100" dirty="0"/>
          </a:p>
          <a:p>
            <a:pPr marL="0" lv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Implement mentorship matching programs for both peer and top-down mentorship </a:t>
            </a:r>
            <a:endParaRPr sz="1100" dirty="0"/>
          </a:p>
          <a:p>
            <a:pPr marL="0" lv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Create a ‘gig work marketplace’ to offer stretch projects across teams</a:t>
            </a:r>
            <a:endParaRPr sz="1100" dirty="0"/>
          </a:p>
        </p:txBody>
      </p:sp>
      <p:sp>
        <p:nvSpPr>
          <p:cNvPr id="862" name="Google Shape;862;p138" descr="header_0"/>
          <p:cNvSpPr txBox="1">
            <a:spLocks noGrp="1"/>
          </p:cNvSpPr>
          <p:nvPr>
            <p:ph type="subTitle" idx="2"/>
          </p:nvPr>
        </p:nvSpPr>
        <p:spPr>
          <a:xfrm>
            <a:off x="411950" y="1261075"/>
            <a:ext cx="19641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Belonging</a:t>
            </a:r>
            <a:endParaRPr sz="1200"/>
          </a:p>
        </p:txBody>
      </p:sp>
      <p:sp>
        <p:nvSpPr>
          <p:cNvPr id="863" name="Google Shape;863;p138" descr="header_1"/>
          <p:cNvSpPr txBox="1">
            <a:spLocks noGrp="1"/>
          </p:cNvSpPr>
          <p:nvPr>
            <p:ph type="subTitle" idx="4"/>
          </p:nvPr>
        </p:nvSpPr>
        <p:spPr>
          <a:xfrm>
            <a:off x="2454475" y="1261075"/>
            <a:ext cx="19641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Engagement</a:t>
            </a:r>
            <a:endParaRPr sz="1200"/>
          </a:p>
        </p:txBody>
      </p:sp>
      <p:sp>
        <p:nvSpPr>
          <p:cNvPr id="864" name="Google Shape;864;p138" descr="header_2"/>
          <p:cNvSpPr txBox="1">
            <a:spLocks noGrp="1"/>
          </p:cNvSpPr>
          <p:nvPr>
            <p:ph type="subTitle" idx="6"/>
          </p:nvPr>
        </p:nvSpPr>
        <p:spPr>
          <a:xfrm>
            <a:off x="4573225" y="1261072"/>
            <a:ext cx="19641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Growth</a:t>
            </a:r>
            <a:endParaRPr sz="1200"/>
          </a:p>
        </p:txBody>
      </p:sp>
      <p:sp>
        <p:nvSpPr>
          <p:cNvPr id="865" name="Google Shape;865;p138" descr="header_3"/>
          <p:cNvSpPr txBox="1">
            <a:spLocks noGrp="1"/>
          </p:cNvSpPr>
          <p:nvPr>
            <p:ph type="subTitle" idx="8"/>
          </p:nvPr>
        </p:nvSpPr>
        <p:spPr>
          <a:xfrm>
            <a:off x="6768175" y="1261075"/>
            <a:ext cx="1964100" cy="3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Recognition</a:t>
            </a:r>
            <a:endParaRPr sz="1200"/>
          </a:p>
        </p:txBody>
      </p:sp>
      <p:pic>
        <p:nvPicPr>
          <p:cNvPr id="866" name="Google Shape;866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758" y="910400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0575" y="910400"/>
            <a:ext cx="301752" cy="30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1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9299" y="910400"/>
            <a:ext cx="301752" cy="301752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138" descr="detail_2"/>
          <p:cNvSpPr txBox="1">
            <a:spLocks noGrp="1"/>
          </p:cNvSpPr>
          <p:nvPr>
            <p:ph type="body" idx="5"/>
          </p:nvPr>
        </p:nvSpPr>
        <p:spPr>
          <a:xfrm>
            <a:off x="6888750" y="2687288"/>
            <a:ext cx="2173500" cy="23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Implement a online recognition platform to provide shout-outs</a:t>
            </a:r>
            <a:endParaRPr sz="1100" dirty="0"/>
          </a:p>
          <a:p>
            <a:pPr mar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Introduce 5-minute ‘kudos moments’ in meetings for frequent formal appreciation</a:t>
            </a:r>
            <a:endParaRPr sz="1100" dirty="0"/>
          </a:p>
          <a:p>
            <a:pPr mar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Launch award initiatives to recognize stellar contributions  </a:t>
            </a:r>
            <a:endParaRPr sz="1100" dirty="0"/>
          </a:p>
          <a:p>
            <a:pPr marL="0" indent="-298450">
              <a:lnSpc>
                <a:spcPct val="100000"/>
              </a:lnSpc>
              <a:buSzPts val="1100"/>
              <a:buFont typeface="Hanken Grotesk"/>
              <a:buChar char="●"/>
            </a:pPr>
            <a:r>
              <a:rPr lang="en" sz="1100" dirty="0"/>
              <a:t>Offer personalized rewards to make recognition meaningful and tangible</a:t>
            </a:r>
            <a:endParaRPr sz="1100" dirty="0"/>
          </a:p>
        </p:txBody>
      </p:sp>
      <p:pic>
        <p:nvPicPr>
          <p:cNvPr id="870" name="Google Shape;870;p1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050" y="910395"/>
            <a:ext cx="301750" cy="30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138" descr="detail_0"/>
          <p:cNvSpPr txBox="1">
            <a:spLocks noGrp="1"/>
          </p:cNvSpPr>
          <p:nvPr>
            <p:ph type="body" idx="1"/>
          </p:nvPr>
        </p:nvSpPr>
        <p:spPr>
          <a:xfrm>
            <a:off x="255077" y="1551475"/>
            <a:ext cx="2137622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rtl="0">
              <a:buNone/>
            </a:pP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Higher belonging is </a:t>
            </a: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50%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less likely to be at risk,</a:t>
            </a:r>
            <a:endParaRPr lang="en-US" b="0" dirty="0">
              <a:effectLst/>
            </a:endParaRPr>
          </a:p>
          <a:p>
            <a:pPr marL="152400" indent="0" rtl="0">
              <a:buNone/>
            </a:pP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8x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more likely to be high performers.</a:t>
            </a:r>
            <a:endParaRPr lang="en-US" b="0" dirty="0">
              <a:effectLst/>
            </a:endParaRPr>
          </a:p>
        </p:txBody>
      </p:sp>
      <p:sp>
        <p:nvSpPr>
          <p:cNvPr id="872" name="Google Shape;872;p138" descr="detail_0"/>
          <p:cNvSpPr txBox="1">
            <a:spLocks noGrp="1"/>
          </p:cNvSpPr>
          <p:nvPr>
            <p:ph type="body" idx="1"/>
          </p:nvPr>
        </p:nvSpPr>
        <p:spPr>
          <a:xfrm>
            <a:off x="2452249" y="1551475"/>
            <a:ext cx="2137623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rtl="0">
              <a:buNone/>
            </a:pP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Higher engagement is </a:t>
            </a: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2x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less likely to be at risk, </a:t>
            </a:r>
            <a:endParaRPr lang="en-US" b="0" dirty="0">
              <a:effectLst/>
            </a:endParaRPr>
          </a:p>
          <a:p>
            <a:pPr marL="152400" indent="0" rtl="0">
              <a:buNone/>
            </a:pP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6x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more likely to be high performers.</a:t>
            </a:r>
            <a:endParaRPr lang="en-US" b="0" dirty="0">
              <a:effectLst/>
            </a:endParaRPr>
          </a:p>
        </p:txBody>
      </p:sp>
      <p:sp>
        <p:nvSpPr>
          <p:cNvPr id="873" name="Google Shape;873;p138" descr="detail_0"/>
          <p:cNvSpPr txBox="1">
            <a:spLocks noGrp="1"/>
          </p:cNvSpPr>
          <p:nvPr>
            <p:ph type="body" idx="1"/>
          </p:nvPr>
        </p:nvSpPr>
        <p:spPr>
          <a:xfrm>
            <a:off x="4529150" y="1551475"/>
            <a:ext cx="19641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rtl="0">
              <a:buNone/>
            </a:pP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Higher growth is </a:t>
            </a: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25%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less likely to be at risk,</a:t>
            </a:r>
            <a:endParaRPr lang="en-US" b="0" dirty="0">
              <a:effectLst/>
            </a:endParaRPr>
          </a:p>
          <a:p>
            <a:pPr marL="152400" indent="0" rtl="0">
              <a:buNone/>
            </a:pP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4x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more likely to be high performers.</a:t>
            </a:r>
            <a:endParaRPr lang="en-US" b="0" dirty="0">
              <a:effectLst/>
            </a:endParaRPr>
          </a:p>
        </p:txBody>
      </p:sp>
      <p:sp>
        <p:nvSpPr>
          <p:cNvPr id="874" name="Google Shape;874;p138" descr="detail_0"/>
          <p:cNvSpPr txBox="1">
            <a:spLocks noGrp="1"/>
          </p:cNvSpPr>
          <p:nvPr>
            <p:ph type="body" idx="1"/>
          </p:nvPr>
        </p:nvSpPr>
        <p:spPr>
          <a:xfrm>
            <a:off x="6768175" y="1551475"/>
            <a:ext cx="21735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rtl="0">
              <a:buNone/>
            </a:pP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Higher growth is </a:t>
            </a: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2x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less likely to be at risk,</a:t>
            </a:r>
            <a:endParaRPr lang="en-US" b="0" dirty="0">
              <a:effectLst/>
            </a:endParaRPr>
          </a:p>
          <a:p>
            <a:pPr marL="152400" indent="0" rtl="0">
              <a:buNone/>
            </a:pPr>
            <a:r>
              <a:rPr lang="en-US" b="1" i="1" u="none" strike="noStrike" dirty="0">
                <a:solidFill>
                  <a:srgbClr val="3C78D8"/>
                </a:solidFill>
                <a:effectLst/>
                <a:latin typeface="Hanken Grotesk" pitchFamily="2" charset="77"/>
              </a:rPr>
              <a:t>4x</a:t>
            </a:r>
            <a:r>
              <a:rPr lang="en-US" b="0" i="1" u="none" strike="noStrike" dirty="0">
                <a:solidFill>
                  <a:srgbClr val="201C20"/>
                </a:solidFill>
                <a:effectLst/>
                <a:latin typeface="Hanken Grotesk" pitchFamily="2" charset="77"/>
              </a:rPr>
              <a:t> more likely to be high performers.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Default">
  <a:themeElements>
    <a:clrScheme name="Simple Ligh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7765E3"/>
      </a:accent5>
      <a:accent6>
        <a:srgbClr val="7765E3"/>
      </a:accent6>
      <a:hlink>
        <a:srgbClr val="7765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us Default">
  <a:themeElements>
    <a:clrScheme name="Simple Ligh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7765E3"/>
      </a:accent5>
      <a:accent6>
        <a:srgbClr val="7765E3"/>
      </a:accent6>
      <a:hlink>
        <a:srgbClr val="7765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lus Default">
  <a:themeElements>
    <a:clrScheme name="Simple Ligh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7765E3"/>
      </a:accent5>
      <a:accent6>
        <a:srgbClr val="7765E3"/>
      </a:accent6>
      <a:hlink>
        <a:srgbClr val="7765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lus Default">
  <a:themeElements>
    <a:clrScheme name="Simple Ligh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7765E3"/>
      </a:accent5>
      <a:accent6>
        <a:srgbClr val="7765E3"/>
      </a:accent6>
      <a:hlink>
        <a:srgbClr val="7765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Plus Default">
  <a:themeElements>
    <a:clrScheme name="Simple Light">
      <a:dk1>
        <a:srgbClr val="201C20"/>
      </a:dk1>
      <a:lt1>
        <a:srgbClr val="FFFFFF"/>
      </a:lt1>
      <a:dk2>
        <a:srgbClr val="7D7991"/>
      </a:dk2>
      <a:lt2>
        <a:srgbClr val="F0F0F0"/>
      </a:lt2>
      <a:accent1>
        <a:srgbClr val="7765E3"/>
      </a:accent1>
      <a:accent2>
        <a:srgbClr val="EF233C"/>
      </a:accent2>
      <a:accent3>
        <a:srgbClr val="A09CAB"/>
      </a:accent3>
      <a:accent4>
        <a:srgbClr val="DBD56E"/>
      </a:accent4>
      <a:accent5>
        <a:srgbClr val="7765E3"/>
      </a:accent5>
      <a:accent6>
        <a:srgbClr val="7765E3"/>
      </a:accent6>
      <a:hlink>
        <a:srgbClr val="7765E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1294</Words>
  <Application>Microsoft Macintosh PowerPoint</Application>
  <PresentationFormat>On-screen Show (16:9)</PresentationFormat>
  <Paragraphs>154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Times New Roman</vt:lpstr>
      <vt:lpstr>Inter</vt:lpstr>
      <vt:lpstr>Inter Black</vt:lpstr>
      <vt:lpstr>Libre Franklin Medium</vt:lpstr>
      <vt:lpstr>Calibri</vt:lpstr>
      <vt:lpstr>Hanken Grotesk</vt:lpstr>
      <vt:lpstr>Hanken Grotesk ExtraBold</vt:lpstr>
      <vt:lpstr>Hanken Grotesk SemiBold</vt:lpstr>
      <vt:lpstr>Simple Light</vt:lpstr>
      <vt:lpstr>Plus Default</vt:lpstr>
      <vt:lpstr>Plus Default</vt:lpstr>
      <vt:lpstr>Plus Default</vt:lpstr>
      <vt:lpstr>Plus Default</vt:lpstr>
      <vt:lpstr>Plus Default</vt:lpstr>
      <vt:lpstr>Boosting Retention through Predictive Modeling</vt:lpstr>
      <vt:lpstr>PowerPoint Presentation</vt:lpstr>
      <vt:lpstr>PowerPoint Presentation</vt:lpstr>
      <vt:lpstr>Assumptions and Data Overview</vt:lpstr>
      <vt:lpstr>PowerPoint Presentation</vt:lpstr>
      <vt:lpstr>PowerPoint Presentation</vt:lpstr>
      <vt:lpstr>Data Exploration and Initial Insights</vt:lpstr>
      <vt:lpstr>Key Insights on Reducing Employee Turnover</vt:lpstr>
      <vt:lpstr>PowerPoint Presentation</vt:lpstr>
      <vt:lpstr>Measuring Impact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Retention through Predictive Modeling</dc:title>
  <cp:lastModifiedBy>Yuejia Teng</cp:lastModifiedBy>
  <cp:revision>161</cp:revision>
  <dcterms:modified xsi:type="dcterms:W3CDTF">2024-11-04T22:17:48Z</dcterms:modified>
</cp:coreProperties>
</file>