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6858000" cx="12192000"/>
  <p:notesSz cx="6858000" cy="9144000"/>
  <p:embeddedFontLst>
    <p:embeddedFont>
      <p:font typeface="Gill Sans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3" roundtripDataSignature="AMtx7mhwSBoPQldcYmat60McbmOmKN9l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D911E7B-51F2-4D5A-8E59-F188F1C0ACFF}">
  <a:tblStyle styleId="{2D911E7B-51F2-4D5A-8E59-F188F1C0AC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GillSans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customschemas.google.com/relationships/presentationmetadata" Target="metadata"/><Relationship Id="rId10" Type="http://schemas.openxmlformats.org/officeDocument/2006/relationships/slide" Target="slides/slide4.xml"/><Relationship Id="rId32" Type="http://schemas.openxmlformats.org/officeDocument/2006/relationships/font" Target="fonts/GillSans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0695ac9324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10695ac9324_1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067c1025bf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1067c1025bf_0_1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067c1025bf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1067c1025bf_0_1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067c1025bf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1067c1025bf_0_1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0695ac9324_1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0695ac9324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067c1025bf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1067c1025bf_0_1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0695ac9324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10695ac9324_1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0695ac9324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10695ac9324_1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67c1025bf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1067c1025bf_0_1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067c1025bf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1067c1025bf_0_2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67c12b84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1067c12b84a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0695ac9324_5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10695ac9324_5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0695ac9324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10695ac9324_5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0695ac9324_5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g10695ac9324_5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067c1025bf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g1067c1025bf_0_1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cfd1e5bbc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gcfd1e5bbcd_0_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67c1025b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1067c1025bf_0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67c12b84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1067c12b84a_0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67c1025bf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1067c1025bf_0_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67c1025bf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1067c1025bf_0_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67c1025bf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1067c1025bf_0_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67c1025bf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1067c1025bf_0_1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0695ac9324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10695ac9324_1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1"/>
          <p:cNvSpPr/>
          <p:nvPr/>
        </p:nvSpPr>
        <p:spPr>
          <a:xfrm>
            <a:off x="446534" y="3085765"/>
            <a:ext cx="11262900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1"/>
          <p:cNvSpPr txBox="1"/>
          <p:nvPr>
            <p:ph type="ctrTitle"/>
          </p:nvPr>
        </p:nvSpPr>
        <p:spPr>
          <a:xfrm>
            <a:off x="581191" y="1020431"/>
            <a:ext cx="10993500" cy="147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>
                <a:solidFill>
                  <a:schemeClr val="accen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581194" y="2495445"/>
            <a:ext cx="109935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2"/>
                </a:solidFill>
              </a:defRPr>
            </a:lvl1pPr>
            <a:lvl2pPr lvl="1" rtl="0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7605951" y="595613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1" type="ftr"/>
          </p:nvPr>
        </p:nvSpPr>
        <p:spPr>
          <a:xfrm>
            <a:off x="581192" y="5951811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10558300" y="5956137"/>
            <a:ext cx="1016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/>
          <p:nvPr/>
        </p:nvSpPr>
        <p:spPr>
          <a:xfrm>
            <a:off x="440286" y="614407"/>
            <a:ext cx="11309400" cy="118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22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" type="body"/>
          </p:nvPr>
        </p:nvSpPr>
        <p:spPr>
          <a:xfrm rot="5400000">
            <a:off x="4334608" y="-1417297"/>
            <a:ext cx="3522900" cy="110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rtl="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22072" lvl="1" marL="914400" rtl="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indent="-310388" lvl="2" marL="1371600" rtl="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indent="-298703" lvl="3" marL="1828800" rtl="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indent="-298704" lvl="4" marL="2286000" rtl="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indent="-333756" lvl="5" marL="27432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rtl="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0" type="dt"/>
          </p:nvPr>
        </p:nvSpPr>
        <p:spPr>
          <a:xfrm>
            <a:off x="7605951" y="595613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1" type="ftr"/>
          </p:nvPr>
        </p:nvSpPr>
        <p:spPr>
          <a:xfrm>
            <a:off x="581192" y="5951811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2"/>
          <p:cNvSpPr txBox="1"/>
          <p:nvPr>
            <p:ph idx="12" type="sldNum"/>
          </p:nvPr>
        </p:nvSpPr>
        <p:spPr>
          <a:xfrm>
            <a:off x="10558300" y="5956137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3"/>
          <p:cNvSpPr/>
          <p:nvPr/>
        </p:nvSpPr>
        <p:spPr>
          <a:xfrm>
            <a:off x="8839201" y="599725"/>
            <a:ext cx="2906700" cy="581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3"/>
          <p:cNvSpPr txBox="1"/>
          <p:nvPr>
            <p:ph type="title"/>
          </p:nvPr>
        </p:nvSpPr>
        <p:spPr>
          <a:xfrm rot="5400000">
            <a:off x="7249665" y="2265126"/>
            <a:ext cx="5183100" cy="2004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3"/>
          <p:cNvSpPr txBox="1"/>
          <p:nvPr>
            <p:ph idx="1" type="body"/>
          </p:nvPr>
        </p:nvSpPr>
        <p:spPr>
          <a:xfrm rot="5400000">
            <a:off x="2131502" y="-680874"/>
            <a:ext cx="5183100" cy="78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rtl="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rtl="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9" name="Google Shape;89;p23"/>
          <p:cNvSpPr txBox="1"/>
          <p:nvPr>
            <p:ph idx="10" type="dt"/>
          </p:nvPr>
        </p:nvSpPr>
        <p:spPr>
          <a:xfrm>
            <a:off x="8993673" y="5956137"/>
            <a:ext cx="132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3"/>
          <p:cNvSpPr txBox="1"/>
          <p:nvPr>
            <p:ph idx="11" type="ftr"/>
          </p:nvPr>
        </p:nvSpPr>
        <p:spPr>
          <a:xfrm>
            <a:off x="774923" y="5951811"/>
            <a:ext cx="7896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3"/>
          <p:cNvSpPr txBox="1"/>
          <p:nvPr>
            <p:ph idx="12" type="sldNum"/>
          </p:nvPr>
        </p:nvSpPr>
        <p:spPr>
          <a:xfrm>
            <a:off x="10446615" y="5956137"/>
            <a:ext cx="116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/>
          <p:nvPr/>
        </p:nvSpPr>
        <p:spPr>
          <a:xfrm>
            <a:off x="440286" y="614407"/>
            <a:ext cx="11309400" cy="118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581192" y="2180496"/>
            <a:ext cx="11029500" cy="36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rtl="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rtl="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10" type="dt"/>
          </p:nvPr>
        </p:nvSpPr>
        <p:spPr>
          <a:xfrm>
            <a:off x="7605951" y="595613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11" type="ftr"/>
          </p:nvPr>
        </p:nvSpPr>
        <p:spPr>
          <a:xfrm>
            <a:off x="581192" y="5951811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4"/>
          <p:cNvSpPr txBox="1"/>
          <p:nvPr>
            <p:ph idx="12" type="sldNum"/>
          </p:nvPr>
        </p:nvSpPr>
        <p:spPr>
          <a:xfrm>
            <a:off x="10558300" y="5956137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/>
          <p:nvPr/>
        </p:nvSpPr>
        <p:spPr>
          <a:xfrm>
            <a:off x="440286" y="614407"/>
            <a:ext cx="11309400" cy="118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12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" type="body"/>
          </p:nvPr>
        </p:nvSpPr>
        <p:spPr>
          <a:xfrm>
            <a:off x="581192" y="2180496"/>
            <a:ext cx="11029500" cy="36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rtl="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rtl="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0" type="dt"/>
          </p:nvPr>
        </p:nvSpPr>
        <p:spPr>
          <a:xfrm>
            <a:off x="7605951" y="595613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1" type="ftr"/>
          </p:nvPr>
        </p:nvSpPr>
        <p:spPr>
          <a:xfrm>
            <a:off x="581192" y="5951811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2" type="sldNum"/>
          </p:nvPr>
        </p:nvSpPr>
        <p:spPr>
          <a:xfrm>
            <a:off x="10558300" y="5956137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/>
          <p:nvPr/>
        </p:nvSpPr>
        <p:spPr>
          <a:xfrm>
            <a:off x="447817" y="5141974"/>
            <a:ext cx="11290800" cy="125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15"/>
          <p:cNvSpPr txBox="1"/>
          <p:nvPr>
            <p:ph type="title"/>
          </p:nvPr>
        </p:nvSpPr>
        <p:spPr>
          <a:xfrm>
            <a:off x="581193" y="3043910"/>
            <a:ext cx="11029500" cy="149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b="0" sz="3600" cap="none">
                <a:solidFill>
                  <a:schemeClr val="accen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" type="body"/>
          </p:nvPr>
        </p:nvSpPr>
        <p:spPr>
          <a:xfrm>
            <a:off x="581192" y="4541417"/>
            <a:ext cx="110295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15"/>
          <p:cNvSpPr txBox="1"/>
          <p:nvPr>
            <p:ph idx="10" type="dt"/>
          </p:nvPr>
        </p:nvSpPr>
        <p:spPr>
          <a:xfrm>
            <a:off x="7605951" y="595613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1" type="ftr"/>
          </p:nvPr>
        </p:nvSpPr>
        <p:spPr>
          <a:xfrm>
            <a:off x="581192" y="5951811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2" type="sldNum"/>
          </p:nvPr>
        </p:nvSpPr>
        <p:spPr>
          <a:xfrm>
            <a:off x="10558300" y="5956137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/>
          <p:nvPr/>
        </p:nvSpPr>
        <p:spPr>
          <a:xfrm>
            <a:off x="445982" y="606554"/>
            <a:ext cx="11300100" cy="125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16"/>
          <p:cNvSpPr txBox="1"/>
          <p:nvPr>
            <p:ph type="title"/>
          </p:nvPr>
        </p:nvSpPr>
        <p:spPr>
          <a:xfrm>
            <a:off x="581193" y="729658"/>
            <a:ext cx="110295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" type="body"/>
          </p:nvPr>
        </p:nvSpPr>
        <p:spPr>
          <a:xfrm>
            <a:off x="581193" y="2228003"/>
            <a:ext cx="5422500" cy="363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rtl="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rtl="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2" type="body"/>
          </p:nvPr>
        </p:nvSpPr>
        <p:spPr>
          <a:xfrm>
            <a:off x="6188417" y="2228003"/>
            <a:ext cx="5422500" cy="363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rtl="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rtl="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0" type="dt"/>
          </p:nvPr>
        </p:nvSpPr>
        <p:spPr>
          <a:xfrm>
            <a:off x="7605951" y="595613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11" type="ftr"/>
          </p:nvPr>
        </p:nvSpPr>
        <p:spPr>
          <a:xfrm>
            <a:off x="581192" y="5951811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2" type="sldNum"/>
          </p:nvPr>
        </p:nvSpPr>
        <p:spPr>
          <a:xfrm>
            <a:off x="10558300" y="5956137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7"/>
          <p:cNvSpPr/>
          <p:nvPr/>
        </p:nvSpPr>
        <p:spPr>
          <a:xfrm>
            <a:off x="445982" y="606554"/>
            <a:ext cx="11300100" cy="125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17"/>
          <p:cNvSpPr txBox="1"/>
          <p:nvPr>
            <p:ph type="title"/>
          </p:nvPr>
        </p:nvSpPr>
        <p:spPr>
          <a:xfrm>
            <a:off x="581193" y="729658"/>
            <a:ext cx="110295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1" type="body"/>
          </p:nvPr>
        </p:nvSpPr>
        <p:spPr>
          <a:xfrm>
            <a:off x="887219" y="2250892"/>
            <a:ext cx="50871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rtl="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47" name="Google Shape;47;p17"/>
          <p:cNvSpPr txBox="1"/>
          <p:nvPr>
            <p:ph idx="2" type="body"/>
          </p:nvPr>
        </p:nvSpPr>
        <p:spPr>
          <a:xfrm>
            <a:off x="581194" y="2926052"/>
            <a:ext cx="5393100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rtl="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rtl="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3" type="body"/>
          </p:nvPr>
        </p:nvSpPr>
        <p:spPr>
          <a:xfrm>
            <a:off x="6523735" y="2250892"/>
            <a:ext cx="50871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rtl="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49" name="Google Shape;49;p17"/>
          <p:cNvSpPr txBox="1"/>
          <p:nvPr>
            <p:ph idx="4" type="body"/>
          </p:nvPr>
        </p:nvSpPr>
        <p:spPr>
          <a:xfrm>
            <a:off x="6217709" y="2926052"/>
            <a:ext cx="5393100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rtl="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rtl="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0" name="Google Shape;50;p17"/>
          <p:cNvSpPr txBox="1"/>
          <p:nvPr>
            <p:ph idx="10" type="dt"/>
          </p:nvPr>
        </p:nvSpPr>
        <p:spPr>
          <a:xfrm>
            <a:off x="7605951" y="595613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1" type="ftr"/>
          </p:nvPr>
        </p:nvSpPr>
        <p:spPr>
          <a:xfrm>
            <a:off x="581192" y="5951811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2" type="sldNum"/>
          </p:nvPr>
        </p:nvSpPr>
        <p:spPr>
          <a:xfrm>
            <a:off x="10558300" y="5956137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8"/>
          <p:cNvSpPr/>
          <p:nvPr/>
        </p:nvSpPr>
        <p:spPr>
          <a:xfrm>
            <a:off x="440683" y="606554"/>
            <a:ext cx="11300100" cy="125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8"/>
          <p:cNvSpPr txBox="1"/>
          <p:nvPr>
            <p:ph type="title"/>
          </p:nvPr>
        </p:nvSpPr>
        <p:spPr>
          <a:xfrm>
            <a:off x="575894" y="729658"/>
            <a:ext cx="110295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0" type="dt"/>
          </p:nvPr>
        </p:nvSpPr>
        <p:spPr>
          <a:xfrm>
            <a:off x="7605951" y="595613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1" type="ftr"/>
          </p:nvPr>
        </p:nvSpPr>
        <p:spPr>
          <a:xfrm>
            <a:off x="581192" y="5951811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8"/>
          <p:cNvSpPr txBox="1"/>
          <p:nvPr>
            <p:ph idx="12" type="sldNum"/>
          </p:nvPr>
        </p:nvSpPr>
        <p:spPr>
          <a:xfrm>
            <a:off x="10558300" y="5956137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9"/>
          <p:cNvSpPr txBox="1"/>
          <p:nvPr>
            <p:ph idx="10" type="dt"/>
          </p:nvPr>
        </p:nvSpPr>
        <p:spPr>
          <a:xfrm>
            <a:off x="7605951" y="595613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9"/>
          <p:cNvSpPr txBox="1"/>
          <p:nvPr>
            <p:ph idx="11" type="ftr"/>
          </p:nvPr>
        </p:nvSpPr>
        <p:spPr>
          <a:xfrm>
            <a:off x="581192" y="5951811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9"/>
          <p:cNvSpPr txBox="1"/>
          <p:nvPr>
            <p:ph idx="12" type="sldNum"/>
          </p:nvPr>
        </p:nvSpPr>
        <p:spPr>
          <a:xfrm>
            <a:off x="10558300" y="5956137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0"/>
          <p:cNvSpPr/>
          <p:nvPr/>
        </p:nvSpPr>
        <p:spPr>
          <a:xfrm>
            <a:off x="447817" y="5141973"/>
            <a:ext cx="11298300" cy="1274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20"/>
          <p:cNvSpPr txBox="1"/>
          <p:nvPr>
            <p:ph type="title"/>
          </p:nvPr>
        </p:nvSpPr>
        <p:spPr>
          <a:xfrm>
            <a:off x="581192" y="5262296"/>
            <a:ext cx="49095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9F276A"/>
              </a:buClr>
              <a:buSzPts val="2000"/>
              <a:buFont typeface="Gill Sans"/>
              <a:buNone/>
              <a:defRPr b="0" sz="2000">
                <a:solidFill>
                  <a:srgbClr val="9F276A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" type="body"/>
          </p:nvPr>
        </p:nvSpPr>
        <p:spPr>
          <a:xfrm>
            <a:off x="447816" y="601200"/>
            <a:ext cx="1129290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rtl="0" algn="l"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rtl="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rtl="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rtl="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rtl="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rtl="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rtl="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rtl="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20"/>
          <p:cNvSpPr txBox="1"/>
          <p:nvPr>
            <p:ph idx="2" type="body"/>
          </p:nvPr>
        </p:nvSpPr>
        <p:spPr>
          <a:xfrm>
            <a:off x="5740823" y="5262296"/>
            <a:ext cx="58701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rtl="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68" name="Google Shape;68;p20"/>
          <p:cNvSpPr txBox="1"/>
          <p:nvPr>
            <p:ph idx="10" type="dt"/>
          </p:nvPr>
        </p:nvSpPr>
        <p:spPr>
          <a:xfrm>
            <a:off x="7605951" y="595613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0"/>
          <p:cNvSpPr txBox="1"/>
          <p:nvPr>
            <p:ph idx="11" type="ftr"/>
          </p:nvPr>
        </p:nvSpPr>
        <p:spPr>
          <a:xfrm>
            <a:off x="581192" y="5951811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2" type="sldNum"/>
          </p:nvPr>
        </p:nvSpPr>
        <p:spPr>
          <a:xfrm>
            <a:off x="10558300" y="5956137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1"/>
          <p:cNvSpPr txBox="1"/>
          <p:nvPr>
            <p:ph type="title"/>
          </p:nvPr>
        </p:nvSpPr>
        <p:spPr>
          <a:xfrm>
            <a:off x="581193" y="4693389"/>
            <a:ext cx="110295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b="0" sz="2400">
                <a:solidFill>
                  <a:schemeClr val="accen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/>
          <p:nvPr>
            <p:ph idx="2" type="pic"/>
          </p:nvPr>
        </p:nvSpPr>
        <p:spPr>
          <a:xfrm>
            <a:off x="447817" y="599725"/>
            <a:ext cx="11290800" cy="3557400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21"/>
          <p:cNvSpPr txBox="1"/>
          <p:nvPr>
            <p:ph idx="1" type="body"/>
          </p:nvPr>
        </p:nvSpPr>
        <p:spPr>
          <a:xfrm>
            <a:off x="581192" y="5260127"/>
            <a:ext cx="110295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rtl="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5" name="Google Shape;75;p21"/>
          <p:cNvSpPr txBox="1"/>
          <p:nvPr>
            <p:ph idx="10" type="dt"/>
          </p:nvPr>
        </p:nvSpPr>
        <p:spPr>
          <a:xfrm>
            <a:off x="7605951" y="595613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1" type="ftr"/>
          </p:nvPr>
        </p:nvSpPr>
        <p:spPr>
          <a:xfrm>
            <a:off x="581192" y="5951811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2" type="sldNum"/>
          </p:nvPr>
        </p:nvSpPr>
        <p:spPr>
          <a:xfrm>
            <a:off x="10558300" y="5956137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581192" y="705124"/>
            <a:ext cx="11029500" cy="118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581192" y="2336003"/>
            <a:ext cx="11029500" cy="352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22072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10388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703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8704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7605951" y="595613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581192" y="5951811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10558300" y="5956137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0"/>
          <p:cNvSpPr/>
          <p:nvPr/>
        </p:nvSpPr>
        <p:spPr>
          <a:xfrm>
            <a:off x="446534" y="457200"/>
            <a:ext cx="3703200" cy="95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0"/>
          <p:cNvSpPr/>
          <p:nvPr/>
        </p:nvSpPr>
        <p:spPr>
          <a:xfrm>
            <a:off x="8042147" y="453643"/>
            <a:ext cx="3703200" cy="98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10"/>
          <p:cNvSpPr/>
          <p:nvPr/>
        </p:nvSpPr>
        <p:spPr>
          <a:xfrm>
            <a:off x="4241830" y="457200"/>
            <a:ext cx="3703200" cy="9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type="title"/>
          </p:nvPr>
        </p:nvSpPr>
        <p:spPr>
          <a:xfrm>
            <a:off x="581192" y="705124"/>
            <a:ext cx="11029500" cy="118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1" type="body"/>
          </p:nvPr>
        </p:nvSpPr>
        <p:spPr>
          <a:xfrm>
            <a:off x="581192" y="2336003"/>
            <a:ext cx="11029500" cy="352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22072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10388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703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8704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5" name="Google Shape;95;p13"/>
          <p:cNvSpPr txBox="1"/>
          <p:nvPr>
            <p:ph idx="10" type="dt"/>
          </p:nvPr>
        </p:nvSpPr>
        <p:spPr>
          <a:xfrm>
            <a:off x="7605951" y="595613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11" type="ftr"/>
          </p:nvPr>
        </p:nvSpPr>
        <p:spPr>
          <a:xfrm>
            <a:off x="581192" y="5951811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7" name="Google Shape;97;p13"/>
          <p:cNvSpPr txBox="1"/>
          <p:nvPr>
            <p:ph idx="12" type="sldNum"/>
          </p:nvPr>
        </p:nvSpPr>
        <p:spPr>
          <a:xfrm>
            <a:off x="10558300" y="5956137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" name="Google Shape;98;p13"/>
          <p:cNvSpPr/>
          <p:nvPr/>
        </p:nvSpPr>
        <p:spPr>
          <a:xfrm>
            <a:off x="446534" y="457200"/>
            <a:ext cx="3703200" cy="95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3"/>
          <p:cNvSpPr/>
          <p:nvPr/>
        </p:nvSpPr>
        <p:spPr>
          <a:xfrm>
            <a:off x="8042147" y="453643"/>
            <a:ext cx="3703200" cy="98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3"/>
          <p:cNvSpPr/>
          <p:nvPr/>
        </p:nvSpPr>
        <p:spPr>
          <a:xfrm>
            <a:off x="4241830" y="457200"/>
            <a:ext cx="3703200" cy="9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"/>
          <p:cNvSpPr txBox="1"/>
          <p:nvPr>
            <p:ph type="ctrTitle"/>
          </p:nvPr>
        </p:nvSpPr>
        <p:spPr>
          <a:xfrm>
            <a:off x="581200" y="829923"/>
            <a:ext cx="11198100" cy="1900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Deep Learner Final Project</a:t>
            </a:r>
            <a:endParaRPr sz="3400">
              <a:solidFill>
                <a:schemeClr val="accent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8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IMDb Movie Rating Prediction</a:t>
            </a:r>
            <a:endParaRPr b="1" sz="4800">
              <a:solidFill>
                <a:schemeClr val="accent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3" name="Google Shape;113;p1"/>
          <p:cNvSpPr txBox="1"/>
          <p:nvPr>
            <p:ph idx="1" type="subTitle"/>
          </p:nvPr>
        </p:nvSpPr>
        <p:spPr>
          <a:xfrm>
            <a:off x="1973350" y="3637650"/>
            <a:ext cx="8413800" cy="19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Shuting Cai     Siddharth Das      Mrunalini Devineni     Yue Li</a:t>
            </a:r>
            <a:endParaRPr sz="24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Introduction to Data Science - DATS 6101</a:t>
            </a:r>
            <a:endParaRPr sz="24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14" name="Google Shape;1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0350" y="5327163"/>
            <a:ext cx="914400" cy="696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695ac9324_1_44"/>
          <p:cNvSpPr/>
          <p:nvPr/>
        </p:nvSpPr>
        <p:spPr>
          <a:xfrm>
            <a:off x="0" y="-79375"/>
            <a:ext cx="12192000" cy="685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5" name="Google Shape;195;g10695ac9324_1_44"/>
          <p:cNvSpPr txBox="1"/>
          <p:nvPr>
            <p:ph type="title"/>
          </p:nvPr>
        </p:nvSpPr>
        <p:spPr>
          <a:xfrm>
            <a:off x="446492" y="139703"/>
            <a:ext cx="11029500" cy="10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-US" sz="4820">
                <a:solidFill>
                  <a:schemeClr val="accent2"/>
                </a:solidFill>
              </a:rPr>
              <a:t>Preprocessing </a:t>
            </a:r>
            <a:r>
              <a:rPr b="1" lang="en-US" sz="3920">
                <a:solidFill>
                  <a:srgbClr val="990000"/>
                </a:solidFill>
              </a:rPr>
              <a:t>-- </a:t>
            </a:r>
            <a:r>
              <a:rPr b="1" lang="en-US" sz="3320">
                <a:solidFill>
                  <a:srgbClr val="990000"/>
                </a:solidFill>
              </a:rPr>
              <a:t>Features</a:t>
            </a:r>
            <a:r>
              <a:rPr b="1" lang="en-US" sz="4820">
                <a:solidFill>
                  <a:schemeClr val="accent2"/>
                </a:solidFill>
              </a:rPr>
              <a:t> </a:t>
            </a:r>
            <a:endParaRPr b="1" sz="4800">
              <a:solidFill>
                <a:schemeClr val="accent2"/>
              </a:solidFill>
            </a:endParaRPr>
          </a:p>
        </p:txBody>
      </p:sp>
      <p:sp>
        <p:nvSpPr>
          <p:cNvPr id="196" name="Google Shape;196;g10695ac9324_1_44"/>
          <p:cNvSpPr/>
          <p:nvPr/>
        </p:nvSpPr>
        <p:spPr>
          <a:xfrm>
            <a:off x="446508" y="219076"/>
            <a:ext cx="112989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10695ac9324_1_44"/>
          <p:cNvSpPr txBox="1"/>
          <p:nvPr>
            <p:ph idx="1" type="body"/>
          </p:nvPr>
        </p:nvSpPr>
        <p:spPr>
          <a:xfrm>
            <a:off x="581242" y="1235300"/>
            <a:ext cx="11029500" cy="39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2208"/>
              <a:buNone/>
            </a:pPr>
            <a:r>
              <a:rPr b="1" lang="en-US" sz="2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Numeric:  </a:t>
            </a:r>
            <a:endParaRPr b="1" sz="2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2208"/>
              <a:buNone/>
            </a:pPr>
            <a:r>
              <a:rPr lang="en-US" sz="2500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rPr>
              <a:t>Duration &amp;</a:t>
            </a:r>
            <a:r>
              <a:rPr b="1" lang="en-US" sz="2500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500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rPr>
              <a:t>Year &amp; Budget </a:t>
            </a:r>
            <a:r>
              <a:rPr lang="en-US" sz="2500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rPr>
              <a:t>&amp;</a:t>
            </a:r>
            <a:r>
              <a:rPr b="1" lang="en-US" sz="3100">
                <a:solidFill>
                  <a:srgbClr val="9900FF"/>
                </a:solidFill>
                <a:latin typeface="Georgia"/>
                <a:ea typeface="Georgia"/>
                <a:cs typeface="Georgia"/>
                <a:sym typeface="Georgia"/>
              </a:rPr>
              <a:t> Votes</a:t>
            </a:r>
            <a:r>
              <a:rPr b="1" lang="en-US" sz="3100">
                <a:solidFill>
                  <a:srgbClr val="9900FF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Georgia"/>
              <a:buChar char="➢"/>
            </a:pPr>
            <a:r>
              <a:rPr lang="en-US" sz="2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Missing Values</a:t>
            </a:r>
            <a:endParaRPr sz="2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Georgia"/>
              <a:buChar char="➢"/>
            </a:pPr>
            <a:r>
              <a:rPr lang="en-US" sz="2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Normalization: 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log(Votes)</a:t>
            </a:r>
            <a:endParaRPr sz="2400">
              <a:solidFill>
                <a:srgbClr val="48183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067c1025bf_0_1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3" name="Google Shape;203;g1067c1025bf_0_118"/>
          <p:cNvSpPr txBox="1"/>
          <p:nvPr>
            <p:ph type="title"/>
          </p:nvPr>
        </p:nvSpPr>
        <p:spPr>
          <a:xfrm>
            <a:off x="446492" y="139703"/>
            <a:ext cx="11029500" cy="10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-US" sz="4820">
                <a:solidFill>
                  <a:schemeClr val="accent2"/>
                </a:solidFill>
              </a:rPr>
              <a:t>Preprocessing </a:t>
            </a:r>
            <a:r>
              <a:rPr b="1" lang="en-US" sz="3920">
                <a:solidFill>
                  <a:srgbClr val="990000"/>
                </a:solidFill>
              </a:rPr>
              <a:t>-- </a:t>
            </a:r>
            <a:r>
              <a:rPr b="1" lang="en-US" sz="3320">
                <a:solidFill>
                  <a:srgbClr val="990000"/>
                </a:solidFill>
              </a:rPr>
              <a:t>Features</a:t>
            </a:r>
            <a:endParaRPr b="1" sz="4800">
              <a:solidFill>
                <a:schemeClr val="accent2"/>
              </a:solidFill>
            </a:endParaRPr>
          </a:p>
        </p:txBody>
      </p:sp>
      <p:sp>
        <p:nvSpPr>
          <p:cNvPr id="204" name="Google Shape;204;g1067c1025bf_0_118"/>
          <p:cNvSpPr/>
          <p:nvPr/>
        </p:nvSpPr>
        <p:spPr>
          <a:xfrm>
            <a:off x="446508" y="219076"/>
            <a:ext cx="112989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1067c1025bf_0_118"/>
          <p:cNvSpPr txBox="1"/>
          <p:nvPr>
            <p:ph idx="1" type="body"/>
          </p:nvPr>
        </p:nvSpPr>
        <p:spPr>
          <a:xfrm>
            <a:off x="581250" y="1235300"/>
            <a:ext cx="11531400" cy="44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08"/>
              <a:buNone/>
            </a:pPr>
            <a:r>
              <a:rPr b="1" lang="en-US" sz="3017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Categorical</a:t>
            </a:r>
            <a:r>
              <a:rPr b="1" lang="en-US" sz="3017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  </a:t>
            </a:r>
            <a:r>
              <a:rPr b="1" lang="en-US" sz="3135">
                <a:solidFill>
                  <a:srgbClr val="9900FF"/>
                </a:solidFill>
                <a:latin typeface="Georgia"/>
                <a:ea typeface="Georgia"/>
                <a:cs typeface="Georgia"/>
                <a:sym typeface="Georgia"/>
              </a:rPr>
              <a:t>Genre</a:t>
            </a:r>
            <a:r>
              <a:rPr b="1" lang="en-US" sz="3017">
                <a:solidFill>
                  <a:srgbClr val="9900FF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547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rPr>
              <a:t>&amp; </a:t>
            </a:r>
            <a:r>
              <a:rPr b="1" lang="en-US" sz="3147">
                <a:solidFill>
                  <a:srgbClr val="9900FF"/>
                </a:solidFill>
                <a:latin typeface="Georgia"/>
                <a:ea typeface="Georgia"/>
                <a:cs typeface="Georgia"/>
                <a:sym typeface="Georgia"/>
              </a:rPr>
              <a:t>Actors</a:t>
            </a:r>
            <a:r>
              <a:rPr lang="en-US" sz="2547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rPr>
              <a:t>  &amp; Directors</a:t>
            </a:r>
            <a:endParaRPr sz="2547">
              <a:solidFill>
                <a:srgbClr val="888888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➢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Subdivision of Genre to genre columns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➢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Found out the weighted average of Actors with the average vote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>
              <a:solidFill>
                <a:srgbClr val="48183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067c1025bf_0_13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1" name="Google Shape;211;g1067c1025bf_0_139"/>
          <p:cNvSpPr txBox="1"/>
          <p:nvPr>
            <p:ph type="title"/>
          </p:nvPr>
        </p:nvSpPr>
        <p:spPr>
          <a:xfrm>
            <a:off x="446492" y="139703"/>
            <a:ext cx="11029500" cy="10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-US" sz="4820">
                <a:solidFill>
                  <a:schemeClr val="accent2"/>
                </a:solidFill>
              </a:rPr>
              <a:t>Preprocessing </a:t>
            </a:r>
            <a:r>
              <a:rPr b="1" lang="en-US" sz="3920">
                <a:solidFill>
                  <a:srgbClr val="990000"/>
                </a:solidFill>
              </a:rPr>
              <a:t>-- </a:t>
            </a:r>
            <a:r>
              <a:rPr b="1" lang="en-US" sz="3320">
                <a:solidFill>
                  <a:srgbClr val="990000"/>
                </a:solidFill>
              </a:rPr>
              <a:t>Features </a:t>
            </a:r>
            <a:endParaRPr b="1" sz="3300">
              <a:solidFill>
                <a:srgbClr val="990000"/>
              </a:solidFill>
            </a:endParaRPr>
          </a:p>
        </p:txBody>
      </p:sp>
      <p:sp>
        <p:nvSpPr>
          <p:cNvPr id="212" name="Google Shape;212;g1067c1025bf_0_139"/>
          <p:cNvSpPr/>
          <p:nvPr/>
        </p:nvSpPr>
        <p:spPr>
          <a:xfrm>
            <a:off x="446508" y="219076"/>
            <a:ext cx="112989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1067c1025bf_0_139"/>
          <p:cNvSpPr txBox="1"/>
          <p:nvPr>
            <p:ph idx="1" type="body"/>
          </p:nvPr>
        </p:nvSpPr>
        <p:spPr>
          <a:xfrm>
            <a:off x="581250" y="1235300"/>
            <a:ext cx="11531400" cy="44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08"/>
              <a:buNone/>
            </a:pPr>
            <a:r>
              <a:rPr b="1" lang="en-US" sz="3017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Categorical:  </a:t>
            </a:r>
            <a:r>
              <a:rPr b="1" lang="en-US" sz="3017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535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rPr>
              <a:t>Genre</a:t>
            </a:r>
            <a:r>
              <a:rPr b="1" lang="en-US" sz="3017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547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rPr>
              <a:t>&amp;</a:t>
            </a:r>
            <a:r>
              <a:rPr lang="en-US" sz="2547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lang="en-US" sz="3147">
                <a:solidFill>
                  <a:srgbClr val="9900FF"/>
                </a:solidFill>
                <a:latin typeface="Georgia"/>
                <a:ea typeface="Georgia"/>
                <a:cs typeface="Georgia"/>
                <a:sym typeface="Georgia"/>
              </a:rPr>
              <a:t>Directors </a:t>
            </a:r>
            <a:r>
              <a:rPr lang="en-US" sz="2547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rPr>
              <a:t>&amp; Actors </a:t>
            </a:r>
            <a:endParaRPr sz="2547">
              <a:solidFill>
                <a:srgbClr val="888888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➢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Found out the historical average vote for movies of different directors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➢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Split the average vote into Quantiles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65792" lvl="0" marL="306000" rtl="0" algn="l">
              <a:spcBef>
                <a:spcPts val="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>
              <a:solidFill>
                <a:srgbClr val="48183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067c1025bf_0_16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9" name="Google Shape;219;g1067c1025bf_0_167"/>
          <p:cNvSpPr txBox="1"/>
          <p:nvPr>
            <p:ph type="title"/>
          </p:nvPr>
        </p:nvSpPr>
        <p:spPr>
          <a:xfrm>
            <a:off x="446492" y="139703"/>
            <a:ext cx="11029500" cy="10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-US" sz="4820">
                <a:solidFill>
                  <a:schemeClr val="accent2"/>
                </a:solidFill>
              </a:rPr>
              <a:t>Preprocessing </a:t>
            </a:r>
            <a:endParaRPr b="1" sz="3300">
              <a:solidFill>
                <a:srgbClr val="990000"/>
              </a:solidFill>
            </a:endParaRPr>
          </a:p>
        </p:txBody>
      </p:sp>
      <p:sp>
        <p:nvSpPr>
          <p:cNvPr id="220" name="Google Shape;220;g1067c1025bf_0_167"/>
          <p:cNvSpPr/>
          <p:nvPr/>
        </p:nvSpPr>
        <p:spPr>
          <a:xfrm>
            <a:off x="446508" y="219076"/>
            <a:ext cx="112989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1067c1025bf_0_167"/>
          <p:cNvSpPr txBox="1"/>
          <p:nvPr>
            <p:ph idx="1" type="body"/>
          </p:nvPr>
        </p:nvSpPr>
        <p:spPr>
          <a:xfrm>
            <a:off x="581250" y="1235300"/>
            <a:ext cx="11531400" cy="44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70822"/>
              <a:buNone/>
            </a:pPr>
            <a:r>
              <a:rPr b="1" lang="en-US" sz="3117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Final steps</a:t>
            </a:r>
            <a:endParaRPr b="1" sz="3247">
              <a:solidFill>
                <a:srgbClr val="99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67999"/>
              <a:buNone/>
            </a:pPr>
            <a:r>
              <a:t/>
            </a:r>
            <a:endParaRPr b="1" sz="3247">
              <a:solidFill>
                <a:srgbClr val="99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7973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➢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Missing values were d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ropped.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7973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➢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Normalization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7973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○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Numerical values were scaled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7973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■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log(budget)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7973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■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log(votes)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7973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■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(reviews from users) / 100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7973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■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(reviews from 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critics) / 100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7973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➢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plit 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Train and Test data set</a:t>
            </a:r>
            <a:endParaRPr sz="2400">
              <a:solidFill>
                <a:srgbClr val="48183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0695ac9324_1_2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/>
              <a:t>Feature Selection</a:t>
            </a:r>
            <a:endParaRPr b="1" sz="4200"/>
          </a:p>
        </p:txBody>
      </p:sp>
      <p:pic>
        <p:nvPicPr>
          <p:cNvPr id="227" name="Google Shape;227;g10695ac9324_1_2"/>
          <p:cNvPicPr preferRelativeResize="0"/>
          <p:nvPr/>
        </p:nvPicPr>
        <p:blipFill rotWithShape="1">
          <a:blip r:embed="rId3">
            <a:alphaModFix/>
          </a:blip>
          <a:srcRect b="0" l="0" r="0" t="9820"/>
          <a:stretch/>
        </p:blipFill>
        <p:spPr>
          <a:xfrm>
            <a:off x="457275" y="1842576"/>
            <a:ext cx="6667500" cy="371082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g10695ac9324_1_2"/>
          <p:cNvSpPr txBox="1"/>
          <p:nvPr/>
        </p:nvSpPr>
        <p:spPr>
          <a:xfrm>
            <a:off x="7593400" y="2686901"/>
            <a:ext cx="40173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"Romance"		"Biography"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"Drama"		"History" 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"Crime"			"Horror"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"Action"		"Mystery"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"Sci_Fi"		"Animation"	"Thriller"		"Musical"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"War"			"Film_Noir"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9" name="Google Shape;229;g10695ac9324_1_2"/>
          <p:cNvSpPr txBox="1"/>
          <p:nvPr/>
        </p:nvSpPr>
        <p:spPr>
          <a:xfrm>
            <a:off x="581200" y="5553400"/>
            <a:ext cx="475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rPr>
              <a:t>Figure 2. The Adjusted R^2 plot. </a:t>
            </a:r>
            <a:endParaRPr i="1">
              <a:solidFill>
                <a:srgbClr val="888888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067c1025bf_0_18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5" name="Google Shape;235;g1067c1025bf_0_189"/>
          <p:cNvSpPr txBox="1"/>
          <p:nvPr>
            <p:ph type="title"/>
          </p:nvPr>
        </p:nvSpPr>
        <p:spPr>
          <a:xfrm>
            <a:off x="446492" y="79378"/>
            <a:ext cx="11029500" cy="10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-US" sz="4220">
                <a:solidFill>
                  <a:schemeClr val="accent2"/>
                </a:solidFill>
              </a:rPr>
              <a:t>Model </a:t>
            </a:r>
            <a:endParaRPr b="1" sz="2700">
              <a:solidFill>
                <a:srgbClr val="990000"/>
              </a:solidFill>
            </a:endParaRPr>
          </a:p>
        </p:txBody>
      </p:sp>
      <p:sp>
        <p:nvSpPr>
          <p:cNvPr id="236" name="Google Shape;236;g1067c1025bf_0_189"/>
          <p:cNvSpPr/>
          <p:nvPr/>
        </p:nvSpPr>
        <p:spPr>
          <a:xfrm>
            <a:off x="446508" y="219076"/>
            <a:ext cx="112989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1067c1025bf_0_189"/>
          <p:cNvSpPr txBox="1"/>
          <p:nvPr>
            <p:ph idx="1" type="body"/>
          </p:nvPr>
        </p:nvSpPr>
        <p:spPr>
          <a:xfrm>
            <a:off x="549475" y="1473425"/>
            <a:ext cx="11531400" cy="44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265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Georgia"/>
              <a:buChar char="◼"/>
            </a:pPr>
            <a:r>
              <a:rPr b="1" lang="en-US" sz="3117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Linear Regression  Model</a:t>
            </a:r>
            <a:endParaRPr b="1" sz="3117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117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4265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Georgia"/>
              <a:buChar char="◼"/>
            </a:pPr>
            <a:r>
              <a:rPr b="1" lang="en-US" sz="3117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Logistic Regression Model </a:t>
            </a:r>
            <a:endParaRPr b="1" sz="3117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4064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◼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1： good movie (high movie rating)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4064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◼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0: not good movie (low movie rating)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>
              <a:solidFill>
                <a:srgbClr val="48183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0695ac9324_1_10"/>
          <p:cNvSpPr txBox="1"/>
          <p:nvPr>
            <p:ph type="title"/>
          </p:nvPr>
        </p:nvSpPr>
        <p:spPr>
          <a:xfrm>
            <a:off x="446492" y="679378"/>
            <a:ext cx="11029500" cy="10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-US" sz="4220"/>
              <a:t>Model </a:t>
            </a:r>
            <a:r>
              <a:rPr b="1" lang="en-US" sz="3000">
                <a:solidFill>
                  <a:schemeClr val="accent4"/>
                </a:solidFill>
              </a:rPr>
              <a:t>- Logistic Regression</a:t>
            </a:r>
            <a:endParaRPr b="1" sz="3000"/>
          </a:p>
        </p:txBody>
      </p:sp>
      <p:sp>
        <p:nvSpPr>
          <p:cNvPr id="243" name="Google Shape;243;g10695ac9324_1_10"/>
          <p:cNvSpPr/>
          <p:nvPr/>
        </p:nvSpPr>
        <p:spPr>
          <a:xfrm>
            <a:off x="446508" y="219076"/>
            <a:ext cx="112989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10695ac9324_1_10"/>
          <p:cNvSpPr txBox="1"/>
          <p:nvPr/>
        </p:nvSpPr>
        <p:spPr>
          <a:xfrm>
            <a:off x="3382400" y="6357450"/>
            <a:ext cx="475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rPr>
              <a:t>Figure 3. The </a:t>
            </a:r>
            <a:r>
              <a:rPr i="1" lang="en-US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rPr>
              <a:t>Logistic Regression Table.</a:t>
            </a:r>
            <a:endParaRPr i="1">
              <a:solidFill>
                <a:srgbClr val="888888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45" name="Google Shape;245;g10695ac9324_1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2725" y="1924050"/>
            <a:ext cx="4972050" cy="300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g10695ac9324_1_10"/>
          <p:cNvSpPr txBox="1"/>
          <p:nvPr/>
        </p:nvSpPr>
        <p:spPr>
          <a:xfrm>
            <a:off x="5822725" y="4933950"/>
            <a:ext cx="475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rPr>
              <a:t>Figure 4. The C</a:t>
            </a:r>
            <a:r>
              <a:rPr i="1" lang="en-US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rPr>
              <a:t>onfusion Matrix.</a:t>
            </a:r>
            <a:endParaRPr i="1">
              <a:solidFill>
                <a:srgbClr val="888888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47" name="Google Shape;247;g10695ac9324_1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500" y="1813125"/>
            <a:ext cx="2873000" cy="494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0695ac9324_1_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3" name="Google Shape;253;g10695ac9324_1_20"/>
          <p:cNvSpPr txBox="1"/>
          <p:nvPr>
            <p:ph type="title"/>
          </p:nvPr>
        </p:nvSpPr>
        <p:spPr>
          <a:xfrm>
            <a:off x="446492" y="679378"/>
            <a:ext cx="11029500" cy="10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-US" sz="4220">
                <a:solidFill>
                  <a:schemeClr val="accent2"/>
                </a:solidFill>
              </a:rPr>
              <a:t>Model</a:t>
            </a:r>
            <a:r>
              <a:rPr b="1" lang="en-US" sz="4220"/>
              <a:t> </a:t>
            </a:r>
            <a:r>
              <a:rPr b="1" lang="en-US" sz="3000">
                <a:solidFill>
                  <a:schemeClr val="accent4"/>
                </a:solidFill>
              </a:rPr>
              <a:t>- </a:t>
            </a:r>
            <a:r>
              <a:rPr b="1" lang="en-US" sz="3000">
                <a:solidFill>
                  <a:schemeClr val="accent4"/>
                </a:solidFill>
              </a:rPr>
              <a:t>Logistic</a:t>
            </a:r>
            <a:r>
              <a:rPr b="1" lang="en-US" sz="3000">
                <a:solidFill>
                  <a:schemeClr val="accent4"/>
                </a:solidFill>
              </a:rPr>
              <a:t> Regression</a:t>
            </a:r>
            <a:endParaRPr b="1" sz="3000"/>
          </a:p>
        </p:txBody>
      </p:sp>
      <p:sp>
        <p:nvSpPr>
          <p:cNvPr id="254" name="Google Shape;254;g10695ac9324_1_20"/>
          <p:cNvSpPr/>
          <p:nvPr/>
        </p:nvSpPr>
        <p:spPr>
          <a:xfrm>
            <a:off x="446508" y="219076"/>
            <a:ext cx="112989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10695ac9324_1_20"/>
          <p:cNvSpPr txBox="1"/>
          <p:nvPr>
            <p:ph idx="1" type="body"/>
          </p:nvPr>
        </p:nvSpPr>
        <p:spPr>
          <a:xfrm>
            <a:off x="7328975" y="2107075"/>
            <a:ext cx="4416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17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Area under the curve:</a:t>
            </a:r>
            <a:endParaRPr b="1" sz="2917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17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0.878</a:t>
            </a:r>
            <a:endParaRPr b="1" sz="3117">
              <a:solidFill>
                <a:schemeClr val="accent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65792" lvl="0" marL="306000" rtl="0" algn="l">
              <a:spcBef>
                <a:spcPts val="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>
              <a:solidFill>
                <a:srgbClr val="481831"/>
              </a:solidFill>
            </a:endParaRPr>
          </a:p>
        </p:txBody>
      </p:sp>
      <p:sp>
        <p:nvSpPr>
          <p:cNvPr id="256" name="Google Shape;256;g10695ac9324_1_20"/>
          <p:cNvSpPr txBox="1"/>
          <p:nvPr/>
        </p:nvSpPr>
        <p:spPr>
          <a:xfrm>
            <a:off x="446500" y="6114425"/>
            <a:ext cx="475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rPr>
              <a:t>Figure 5. The ROC Curve.</a:t>
            </a:r>
            <a:endParaRPr i="1">
              <a:solidFill>
                <a:srgbClr val="888888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57" name="Google Shape;257;g10695ac9324_1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500" y="1999625"/>
            <a:ext cx="666750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067c1025bf_0_18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3" name="Google Shape;263;g1067c1025bf_0_182"/>
          <p:cNvSpPr txBox="1"/>
          <p:nvPr>
            <p:ph type="title"/>
          </p:nvPr>
        </p:nvSpPr>
        <p:spPr>
          <a:xfrm>
            <a:off x="446492" y="139703"/>
            <a:ext cx="11029500" cy="10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-US" sz="4300">
                <a:solidFill>
                  <a:schemeClr val="accent2"/>
                </a:solidFill>
              </a:rPr>
              <a:t>Results -- </a:t>
            </a:r>
            <a:r>
              <a:rPr b="1" lang="en-US" sz="3900">
                <a:solidFill>
                  <a:schemeClr val="accent2"/>
                </a:solidFill>
              </a:rPr>
              <a:t>Evaluation</a:t>
            </a:r>
            <a:r>
              <a:rPr b="1" lang="en-US" sz="4300">
                <a:solidFill>
                  <a:schemeClr val="accent2"/>
                </a:solidFill>
              </a:rPr>
              <a:t> </a:t>
            </a:r>
            <a:r>
              <a:rPr b="1" lang="en-US" sz="4320">
                <a:solidFill>
                  <a:schemeClr val="accent2"/>
                </a:solidFill>
              </a:rPr>
              <a:t> </a:t>
            </a:r>
            <a:endParaRPr b="1">
              <a:solidFill>
                <a:srgbClr val="990000"/>
              </a:solidFill>
            </a:endParaRPr>
          </a:p>
        </p:txBody>
      </p:sp>
      <p:sp>
        <p:nvSpPr>
          <p:cNvPr id="264" name="Google Shape;264;g1067c1025bf_0_182"/>
          <p:cNvSpPr/>
          <p:nvPr/>
        </p:nvSpPr>
        <p:spPr>
          <a:xfrm>
            <a:off x="446508" y="219076"/>
            <a:ext cx="112989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1067c1025bf_0_182"/>
          <p:cNvSpPr txBox="1"/>
          <p:nvPr>
            <p:ph idx="1" type="body"/>
          </p:nvPr>
        </p:nvSpPr>
        <p:spPr>
          <a:xfrm>
            <a:off x="446500" y="1439000"/>
            <a:ext cx="4585200" cy="56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rgia"/>
              <a:buChar char="◼"/>
            </a:pPr>
            <a:r>
              <a:rPr lang="en-US" sz="2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Adding the numerical variables of budget, year, duration, votes significantly reduces the residual deviance.</a:t>
            </a:r>
            <a:endParaRPr sz="2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rgia"/>
              <a:buChar char="◼"/>
            </a:pPr>
            <a:r>
              <a:rPr lang="en-US" sz="2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genre of Romance, Biograph, Drama, Horror, Action, Sci_Fi, Animation have a low p-value. </a:t>
            </a:r>
            <a:endParaRPr sz="2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-165792" lvl="0" marL="306000" rtl="0" algn="l">
              <a:spcBef>
                <a:spcPts val="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>
              <a:solidFill>
                <a:srgbClr val="481831"/>
              </a:solidFill>
            </a:endParaRPr>
          </a:p>
        </p:txBody>
      </p:sp>
      <p:sp>
        <p:nvSpPr>
          <p:cNvPr id="266" name="Google Shape;266;g1067c1025bf_0_182"/>
          <p:cNvSpPr txBox="1"/>
          <p:nvPr/>
        </p:nvSpPr>
        <p:spPr>
          <a:xfrm>
            <a:off x="5094850" y="6099400"/>
            <a:ext cx="475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rPr>
              <a:t>Figure . The </a:t>
            </a:r>
            <a:r>
              <a:rPr i="1" lang="en-US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rPr>
              <a:t>Chi squared test results.</a:t>
            </a:r>
            <a:endParaRPr i="1">
              <a:solidFill>
                <a:srgbClr val="888888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67" name="Google Shape;267;g1067c1025bf_0_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4850" y="1439000"/>
            <a:ext cx="6650551" cy="466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067c1025bf_0_20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3" name="Google Shape;273;g1067c1025bf_0_204"/>
          <p:cNvSpPr txBox="1"/>
          <p:nvPr>
            <p:ph type="title"/>
          </p:nvPr>
        </p:nvSpPr>
        <p:spPr>
          <a:xfrm>
            <a:off x="446492" y="139703"/>
            <a:ext cx="11029500" cy="10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-US" sz="4300">
                <a:solidFill>
                  <a:schemeClr val="accent2"/>
                </a:solidFill>
              </a:rPr>
              <a:t>Results </a:t>
            </a:r>
            <a:endParaRPr b="1">
              <a:solidFill>
                <a:srgbClr val="990000"/>
              </a:solidFill>
            </a:endParaRPr>
          </a:p>
        </p:txBody>
      </p:sp>
      <p:sp>
        <p:nvSpPr>
          <p:cNvPr id="274" name="Google Shape;274;g1067c1025bf_0_204"/>
          <p:cNvSpPr/>
          <p:nvPr/>
        </p:nvSpPr>
        <p:spPr>
          <a:xfrm>
            <a:off x="446508" y="219076"/>
            <a:ext cx="112989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1067c1025bf_0_204"/>
          <p:cNvSpPr/>
          <p:nvPr/>
        </p:nvSpPr>
        <p:spPr>
          <a:xfrm>
            <a:off x="764000" y="1235300"/>
            <a:ext cx="4808100" cy="528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6" name="Google Shape;276;g1067c1025bf_0_204"/>
          <p:cNvSpPr/>
          <p:nvPr/>
        </p:nvSpPr>
        <p:spPr>
          <a:xfrm>
            <a:off x="6234525" y="1275050"/>
            <a:ext cx="4808100" cy="52098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7" name="Google Shape;277;g1067c1025bf_0_204"/>
          <p:cNvSpPr txBox="1"/>
          <p:nvPr>
            <p:ph idx="1" type="body"/>
          </p:nvPr>
        </p:nvSpPr>
        <p:spPr>
          <a:xfrm>
            <a:off x="6414724" y="1467200"/>
            <a:ext cx="4373100" cy="48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9160" lvl="0" marL="306000" rtl="0" algn="l"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lang="en-US" sz="3200">
                <a:solidFill>
                  <a:srgbClr val="990000"/>
                </a:solidFill>
                <a:latin typeface="Georgia"/>
                <a:ea typeface="Georgia"/>
                <a:cs typeface="Georgia"/>
                <a:sym typeface="Georgia"/>
              </a:rPr>
              <a:t>Test - 0.3</a:t>
            </a:r>
            <a:endParaRPr sz="3200">
              <a:solidFill>
                <a:srgbClr val="99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89160" lvl="0" marL="306000" rtl="0" algn="l"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sz="3200">
              <a:solidFill>
                <a:srgbClr val="99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89160" lvl="0" marL="306000" rtl="0" algn="l"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lang="en-US" sz="3200">
                <a:solidFill>
                  <a:srgbClr val="990000"/>
                </a:solidFill>
                <a:latin typeface="Georgia"/>
                <a:ea typeface="Georgia"/>
                <a:cs typeface="Georgia"/>
                <a:sym typeface="Georgia"/>
              </a:rPr>
              <a:t>R</a:t>
            </a:r>
            <a:r>
              <a:rPr lang="en-US" sz="3200">
                <a:solidFill>
                  <a:srgbClr val="990000"/>
                </a:solidFill>
                <a:latin typeface="Georgia"/>
                <a:ea typeface="Georgia"/>
                <a:cs typeface="Georgia"/>
                <a:sym typeface="Georgia"/>
              </a:rPr>
              <a:t>esults of </a:t>
            </a:r>
            <a:r>
              <a:rPr lang="en-US" sz="3200">
                <a:solidFill>
                  <a:srgbClr val="990000"/>
                </a:solidFill>
                <a:latin typeface="Georgia"/>
                <a:ea typeface="Georgia"/>
                <a:cs typeface="Georgia"/>
                <a:sym typeface="Georgia"/>
              </a:rPr>
              <a:t>accuracy</a:t>
            </a:r>
            <a:r>
              <a:rPr lang="en-US" sz="3200">
                <a:solidFill>
                  <a:srgbClr val="990000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  <a:endParaRPr sz="3200">
              <a:solidFill>
                <a:srgbClr val="99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89160" lvl="0" marL="306000" rtl="0" algn="l"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sz="3200">
              <a:solidFill>
                <a:srgbClr val="99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89160" lvl="0" marL="306000" rtl="0" algn="ctr"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lang="en-US" sz="4500">
                <a:solidFill>
                  <a:srgbClr val="990000"/>
                </a:solidFill>
                <a:latin typeface="Georgia"/>
                <a:ea typeface="Georgia"/>
                <a:cs typeface="Georgia"/>
                <a:sym typeface="Georgia"/>
              </a:rPr>
              <a:t>79.17%</a:t>
            </a:r>
            <a:endParaRPr sz="4500">
              <a:solidFill>
                <a:srgbClr val="99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8" name="Google Shape;278;g1067c1025bf_0_204"/>
          <p:cNvSpPr txBox="1"/>
          <p:nvPr>
            <p:ph idx="1" type="body"/>
          </p:nvPr>
        </p:nvSpPr>
        <p:spPr>
          <a:xfrm>
            <a:off x="1026749" y="1397350"/>
            <a:ext cx="4192500" cy="48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9160" lvl="0" marL="306000" rtl="0" algn="l"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lang="en-US" sz="3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Train - 0.7</a:t>
            </a:r>
            <a:endParaRPr sz="32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89160" lvl="0" marL="306000" rtl="0" algn="l"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sz="32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89160" lvl="0" marL="306000" rtl="0" algn="l"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lang="en-US" sz="3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Results of </a:t>
            </a:r>
            <a:r>
              <a:rPr lang="en-US" sz="3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accuracy</a:t>
            </a:r>
            <a:r>
              <a:rPr lang="en-US" sz="3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  <a:endParaRPr sz="32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89160" lvl="0" marL="306000" rtl="0" algn="l"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sz="32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lang="en-US" sz="45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79.46%</a:t>
            </a:r>
            <a:endParaRPr sz="45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89160" lvl="0" marL="306000" rtl="0" algn="l"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sz="32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67c12b84a_0_4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0" name="Google Shape;120;g1067c12b84a_0_40"/>
          <p:cNvSpPr txBox="1"/>
          <p:nvPr>
            <p:ph type="title"/>
          </p:nvPr>
        </p:nvSpPr>
        <p:spPr>
          <a:xfrm>
            <a:off x="581242" y="172278"/>
            <a:ext cx="11029500" cy="10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800">
                <a:solidFill>
                  <a:schemeClr val="accent2"/>
                </a:solidFill>
              </a:rPr>
              <a:t>Background </a:t>
            </a:r>
            <a:endParaRPr b="1" sz="4800">
              <a:solidFill>
                <a:schemeClr val="accent2"/>
              </a:solidFill>
            </a:endParaRPr>
          </a:p>
        </p:txBody>
      </p:sp>
      <p:sp>
        <p:nvSpPr>
          <p:cNvPr id="121" name="Google Shape;121;g1067c12b84a_0_40"/>
          <p:cNvSpPr/>
          <p:nvPr/>
        </p:nvSpPr>
        <p:spPr>
          <a:xfrm>
            <a:off x="446558" y="233176"/>
            <a:ext cx="112989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1067c12b84a_0_40"/>
          <p:cNvSpPr txBox="1"/>
          <p:nvPr>
            <p:ph idx="1" type="body"/>
          </p:nvPr>
        </p:nvSpPr>
        <p:spPr>
          <a:xfrm>
            <a:off x="692850" y="1404900"/>
            <a:ext cx="11052600" cy="4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Georgia"/>
              <a:buChar char="●"/>
            </a:pPr>
            <a:r>
              <a:rPr lang="en-US" sz="29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number of  movies released each year is increasing.</a:t>
            </a:r>
            <a:endParaRPr sz="29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Georgia"/>
              <a:buChar char="●"/>
            </a:pPr>
            <a:r>
              <a:rPr lang="en-US" sz="29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873 movies were released in 2018 in the North America.</a:t>
            </a:r>
            <a:endParaRPr sz="29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Georgia"/>
              <a:buChar char="●"/>
            </a:pPr>
            <a:r>
              <a:rPr lang="en-US" sz="2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Movie rating is the main factor for the audience to choose movies.</a:t>
            </a:r>
            <a:endParaRPr sz="2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g1067c12b84a_0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875" y="3133399"/>
            <a:ext cx="5038499" cy="3260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Google Shape;124;g1067c12b84a_0_40"/>
          <p:cNvCxnSpPr/>
          <p:nvPr/>
        </p:nvCxnSpPr>
        <p:spPr>
          <a:xfrm flipH="1" rot="10800000">
            <a:off x="1349388" y="3635325"/>
            <a:ext cx="3968700" cy="984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125" name="Google Shape;125;g1067c12b84a_0_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9525" y="3323925"/>
            <a:ext cx="4620250" cy="2879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1067c12b84a_0_40"/>
          <p:cNvSpPr txBox="1"/>
          <p:nvPr/>
        </p:nvSpPr>
        <p:spPr>
          <a:xfrm>
            <a:off x="803500" y="6393950"/>
            <a:ext cx="577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rPr>
              <a:t>Figure 1. the number of movies released each year from 2000 to 2020</a:t>
            </a:r>
            <a:endParaRPr i="1">
              <a:solidFill>
                <a:srgbClr val="888888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0695ac9324_5_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4" name="Google Shape;284;g10695ac9324_5_12"/>
          <p:cNvSpPr txBox="1"/>
          <p:nvPr>
            <p:ph type="title"/>
          </p:nvPr>
        </p:nvSpPr>
        <p:spPr>
          <a:xfrm>
            <a:off x="446492" y="139703"/>
            <a:ext cx="11029500" cy="10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-US" sz="42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</a:t>
            </a:r>
            <a:r>
              <a:rPr b="1" lang="en-US" sz="3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- Linear Regression</a:t>
            </a:r>
            <a:endParaRPr b="1">
              <a:solidFill>
                <a:srgbClr val="990000"/>
              </a:solidFill>
            </a:endParaRPr>
          </a:p>
        </p:txBody>
      </p:sp>
      <p:sp>
        <p:nvSpPr>
          <p:cNvPr id="285" name="Google Shape;285;g10695ac9324_5_12"/>
          <p:cNvSpPr/>
          <p:nvPr/>
        </p:nvSpPr>
        <p:spPr>
          <a:xfrm>
            <a:off x="446508" y="219076"/>
            <a:ext cx="112989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6" name="Google Shape;286;g10695ac9324_5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6463" y="1654175"/>
            <a:ext cx="6010275" cy="39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0695ac9324_5_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2" name="Google Shape;292;g10695ac9324_5_1"/>
          <p:cNvSpPr txBox="1"/>
          <p:nvPr>
            <p:ph type="title"/>
          </p:nvPr>
        </p:nvSpPr>
        <p:spPr>
          <a:xfrm>
            <a:off x="446492" y="139703"/>
            <a:ext cx="11029500" cy="10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-US" sz="42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</a:t>
            </a:r>
            <a:r>
              <a:rPr b="1" lang="en-US" sz="3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- Linear Regression</a:t>
            </a:r>
            <a:endParaRPr b="1">
              <a:solidFill>
                <a:srgbClr val="990000"/>
              </a:solidFill>
            </a:endParaRPr>
          </a:p>
        </p:txBody>
      </p:sp>
      <p:sp>
        <p:nvSpPr>
          <p:cNvPr id="293" name="Google Shape;293;g10695ac9324_5_1"/>
          <p:cNvSpPr/>
          <p:nvPr/>
        </p:nvSpPr>
        <p:spPr>
          <a:xfrm>
            <a:off x="446508" y="219076"/>
            <a:ext cx="112989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g10695ac9324_5_1"/>
          <p:cNvSpPr/>
          <p:nvPr/>
        </p:nvSpPr>
        <p:spPr>
          <a:xfrm>
            <a:off x="1089700" y="1275050"/>
            <a:ext cx="4482300" cy="532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5" name="Google Shape;295;g10695ac9324_5_1"/>
          <p:cNvSpPr/>
          <p:nvPr/>
        </p:nvSpPr>
        <p:spPr>
          <a:xfrm>
            <a:off x="6365250" y="1302575"/>
            <a:ext cx="4559400" cy="5240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6" name="Google Shape;296;g10695ac9324_5_1"/>
          <p:cNvSpPr txBox="1"/>
          <p:nvPr>
            <p:ph idx="1" type="body"/>
          </p:nvPr>
        </p:nvSpPr>
        <p:spPr>
          <a:xfrm>
            <a:off x="6663425" y="1553150"/>
            <a:ext cx="4130400" cy="48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9160" lvl="0" marL="763200" rtl="0" algn="l"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lang="en-US" sz="3200">
                <a:solidFill>
                  <a:srgbClr val="990000"/>
                </a:solidFill>
                <a:latin typeface="Georgia"/>
                <a:ea typeface="Georgia"/>
                <a:cs typeface="Georgia"/>
                <a:sym typeface="Georgia"/>
              </a:rPr>
              <a:t>Test - 0.3</a:t>
            </a:r>
            <a:endParaRPr sz="3200">
              <a:solidFill>
                <a:srgbClr val="99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89160" lvl="0" marL="306000" rtl="0" algn="l"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sz="3200">
              <a:solidFill>
                <a:srgbClr val="99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89160" lvl="0" marL="30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4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R-squared   value</a:t>
            </a:r>
            <a:endParaRPr sz="3200">
              <a:solidFill>
                <a:srgbClr val="99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89160" lvl="0" marL="306000" rtl="0" algn="l"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sz="3200">
              <a:solidFill>
                <a:srgbClr val="99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89160" lvl="0" marL="306000" rtl="0" algn="ctr"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lang="en-US" sz="4500">
                <a:solidFill>
                  <a:srgbClr val="990000"/>
                </a:solidFill>
                <a:latin typeface="Georgia"/>
                <a:ea typeface="Georgia"/>
                <a:cs typeface="Georgia"/>
                <a:sym typeface="Georgia"/>
              </a:rPr>
              <a:t>57.2%</a:t>
            </a:r>
            <a:endParaRPr sz="4500">
              <a:solidFill>
                <a:srgbClr val="99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7" name="Google Shape;297;g10695ac9324_5_1"/>
          <p:cNvSpPr txBox="1"/>
          <p:nvPr>
            <p:ph idx="1" type="body"/>
          </p:nvPr>
        </p:nvSpPr>
        <p:spPr>
          <a:xfrm>
            <a:off x="1762925" y="1563850"/>
            <a:ext cx="3728100" cy="45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9160" lvl="0" marL="306000" rtl="0" algn="l"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lang="en-US" sz="3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Train - 0.7</a:t>
            </a:r>
            <a:endParaRPr sz="32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89160" lvl="0" marL="306000" rtl="0" algn="l"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sz="32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89160" lvl="0" marL="306000" rtl="0" algn="l"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lang="en-US" sz="3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R-squared   value</a:t>
            </a:r>
            <a:endParaRPr sz="32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89160" lvl="0" marL="306000" rtl="0" algn="l"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sz="32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lang="en-US" sz="45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62%</a:t>
            </a:r>
            <a:endParaRPr sz="45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89160" lvl="0" marL="306000" rtl="0" algn="l"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sz="32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0695ac9324_5_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3" name="Google Shape;303;g10695ac9324_5_23"/>
          <p:cNvSpPr txBox="1"/>
          <p:nvPr>
            <p:ph type="title"/>
          </p:nvPr>
        </p:nvSpPr>
        <p:spPr>
          <a:xfrm>
            <a:off x="446492" y="139703"/>
            <a:ext cx="11029500" cy="10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-US" sz="42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</a:t>
            </a:r>
            <a:r>
              <a:rPr b="1" lang="en-US" sz="3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- Decision Tree Regressor</a:t>
            </a:r>
            <a:endParaRPr b="1">
              <a:solidFill>
                <a:srgbClr val="990000"/>
              </a:solidFill>
            </a:endParaRPr>
          </a:p>
        </p:txBody>
      </p:sp>
      <p:sp>
        <p:nvSpPr>
          <p:cNvPr id="304" name="Google Shape;304;g10695ac9324_5_23"/>
          <p:cNvSpPr/>
          <p:nvPr/>
        </p:nvSpPr>
        <p:spPr>
          <a:xfrm>
            <a:off x="446508" y="219076"/>
            <a:ext cx="112989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5" name="Google Shape;305;g10695ac9324_5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5050" y="1689100"/>
            <a:ext cx="6569699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g10695ac9324_5_23"/>
          <p:cNvSpPr txBox="1"/>
          <p:nvPr/>
        </p:nvSpPr>
        <p:spPr>
          <a:xfrm>
            <a:off x="367175" y="1705625"/>
            <a:ext cx="3920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Georgia"/>
                <a:ea typeface="Georgia"/>
                <a:cs typeface="Georgia"/>
                <a:sym typeface="Georgia"/>
              </a:rPr>
              <a:t>Feature Importances </a:t>
            </a:r>
            <a:endParaRPr sz="25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067c1025bf_0_19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2" name="Google Shape;312;g1067c1025bf_0_196"/>
          <p:cNvSpPr txBox="1"/>
          <p:nvPr>
            <p:ph type="title"/>
          </p:nvPr>
        </p:nvSpPr>
        <p:spPr>
          <a:xfrm>
            <a:off x="581250" y="1886450"/>
            <a:ext cx="11261400" cy="42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-378459" lvl="0" marL="45720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ct val="83985"/>
              <a:buAutoNum type="arabicPeriod"/>
            </a:pPr>
            <a:r>
              <a:rPr lang="en-US" sz="3122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We proposed a way to recommend movies to audiences with higher rating using classification techniques.</a:t>
            </a:r>
            <a:endParaRPr sz="3122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407034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Georgia"/>
              <a:buAutoNum type="arabicPeriod"/>
            </a:pPr>
            <a:r>
              <a:rPr lang="en-US" sz="3122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We built regression models that accurately predict the average movie rating.</a:t>
            </a:r>
            <a:endParaRPr sz="3122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78459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83985"/>
              <a:buAutoNum type="arabicPeriod"/>
            </a:pPr>
            <a:r>
              <a:rPr lang="en-US" sz="3122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We found features that have the most effect on the target variable and their relative importances.</a:t>
            </a:r>
            <a:endParaRPr sz="3122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407034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Georgia"/>
              <a:buAutoNum type="arabicPeriod"/>
            </a:pPr>
            <a:r>
              <a:rPr lang="en-US" sz="3122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Further, this could be improved by performing different feature selection techniques, PCA,and other better classification models .</a:t>
            </a:r>
            <a:endParaRPr sz="3122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3" name="Google Shape;313;g1067c1025bf_0_196"/>
          <p:cNvSpPr/>
          <p:nvPr/>
        </p:nvSpPr>
        <p:spPr>
          <a:xfrm>
            <a:off x="455673" y="457200"/>
            <a:ext cx="4206300" cy="95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g1067c1025bf_0_196"/>
          <p:cNvSpPr/>
          <p:nvPr/>
        </p:nvSpPr>
        <p:spPr>
          <a:xfrm>
            <a:off x="5117585" y="457200"/>
            <a:ext cx="6583800" cy="9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g1067c1025bf_0_196"/>
          <p:cNvSpPr txBox="1"/>
          <p:nvPr>
            <p:ph type="title"/>
          </p:nvPr>
        </p:nvSpPr>
        <p:spPr>
          <a:xfrm>
            <a:off x="522017" y="55230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b="1" lang="en-US" sz="4800">
                <a:solidFill>
                  <a:schemeClr val="lt1"/>
                </a:solidFill>
              </a:rPr>
              <a:t>Conclusions</a:t>
            </a:r>
            <a:endParaRPr b="1" sz="4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cfd1e5bbcd_0_5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1" name="Google Shape;321;gcfd1e5bbcd_0_58"/>
          <p:cNvSpPr/>
          <p:nvPr/>
        </p:nvSpPr>
        <p:spPr>
          <a:xfrm>
            <a:off x="446508" y="219076"/>
            <a:ext cx="112989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gcfd1e5bbcd_0_58"/>
          <p:cNvSpPr txBox="1"/>
          <p:nvPr>
            <p:ph idx="1" type="body"/>
          </p:nvPr>
        </p:nvSpPr>
        <p:spPr>
          <a:xfrm>
            <a:off x="630767" y="1589846"/>
            <a:ext cx="11029500" cy="3678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600"/>
              </a:spcAft>
              <a:buNone/>
            </a:pPr>
            <a:r>
              <a:rPr b="1" lang="en-US" sz="5800">
                <a:solidFill>
                  <a:schemeClr val="accent2"/>
                </a:solidFill>
              </a:rPr>
              <a:t>Thank you </a:t>
            </a:r>
            <a:endParaRPr b="1" sz="58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67c1025bf_0_4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2" name="Google Shape;132;g1067c1025bf_0_47"/>
          <p:cNvSpPr txBox="1"/>
          <p:nvPr>
            <p:ph type="title"/>
          </p:nvPr>
        </p:nvSpPr>
        <p:spPr>
          <a:xfrm>
            <a:off x="446542" y="233178"/>
            <a:ext cx="11029500" cy="10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800">
                <a:solidFill>
                  <a:schemeClr val="accent2"/>
                </a:solidFill>
              </a:rPr>
              <a:t>Smart Questions:</a:t>
            </a:r>
            <a:r>
              <a:rPr b="1" lang="en-US" sz="4800">
                <a:solidFill>
                  <a:schemeClr val="accent2"/>
                </a:solidFill>
              </a:rPr>
              <a:t> </a:t>
            </a:r>
            <a:endParaRPr b="1" sz="4800">
              <a:solidFill>
                <a:schemeClr val="accent2"/>
              </a:solidFill>
            </a:endParaRPr>
          </a:p>
        </p:txBody>
      </p:sp>
      <p:sp>
        <p:nvSpPr>
          <p:cNvPr id="133" name="Google Shape;133;g1067c1025bf_0_47"/>
          <p:cNvSpPr/>
          <p:nvPr/>
        </p:nvSpPr>
        <p:spPr>
          <a:xfrm>
            <a:off x="446558" y="233176"/>
            <a:ext cx="112989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1067c1025bf_0_47"/>
          <p:cNvSpPr txBox="1"/>
          <p:nvPr>
            <p:ph idx="1" type="body"/>
          </p:nvPr>
        </p:nvSpPr>
        <p:spPr>
          <a:xfrm>
            <a:off x="446550" y="1841500"/>
            <a:ext cx="11874600" cy="48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19100" lvl="0" marL="45720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Char char="●"/>
            </a:pPr>
            <a:r>
              <a:rPr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</a:t>
            </a:r>
            <a:r>
              <a:rPr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 want to recommend movies to audiences </a:t>
            </a:r>
            <a:r>
              <a:rPr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with higher quality.</a:t>
            </a:r>
            <a:endParaRPr sz="3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419100" lvl="0" marL="45720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Char char="●"/>
            </a:pPr>
            <a:r>
              <a:rPr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Can we built a model to predict movies rating based on movie features ?</a:t>
            </a:r>
            <a:endParaRPr sz="3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419100" lvl="0" marL="45720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Char char="●"/>
            </a:pPr>
            <a:r>
              <a:rPr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Which features are important to decide whether this movie is successful or not?</a:t>
            </a:r>
            <a:endParaRPr sz="3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1018"/>
              <a:buNone/>
            </a:pPr>
            <a:r>
              <a:rPr lang="en-US" sz="2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2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792" lvl="0" marL="3060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2042"/>
              <a:buNone/>
            </a:pPr>
            <a:r>
              <a:t/>
            </a:r>
            <a:endParaRPr sz="2900">
              <a:solidFill>
                <a:srgbClr val="48183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67c12b84a_0_64"/>
          <p:cNvSpPr txBox="1"/>
          <p:nvPr>
            <p:ph type="title"/>
          </p:nvPr>
        </p:nvSpPr>
        <p:spPr>
          <a:xfrm>
            <a:off x="446492" y="478453"/>
            <a:ext cx="11029500" cy="10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-US" sz="4820"/>
              <a:t>Dataset Description</a:t>
            </a:r>
            <a:endParaRPr b="1" sz="4800"/>
          </a:p>
        </p:txBody>
      </p:sp>
      <p:sp>
        <p:nvSpPr>
          <p:cNvPr id="140" name="Google Shape;140;g1067c12b84a_0_64"/>
          <p:cNvSpPr/>
          <p:nvPr/>
        </p:nvSpPr>
        <p:spPr>
          <a:xfrm>
            <a:off x="446508" y="219076"/>
            <a:ext cx="112989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1067c12b84a_0_64"/>
          <p:cNvSpPr txBox="1"/>
          <p:nvPr>
            <p:ph idx="1" type="body"/>
          </p:nvPr>
        </p:nvSpPr>
        <p:spPr>
          <a:xfrm>
            <a:off x="682625" y="4460875"/>
            <a:ext cx="11509500" cy="29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66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IMDb movies extensive dataset from Kaggle.</a:t>
            </a:r>
            <a:endParaRPr sz="2866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8379"/>
              <a:buFont typeface="Arial"/>
              <a:buNone/>
            </a:pPr>
            <a:r>
              <a:rPr lang="en-US" sz="2866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IMDb is an online database of information related to movies, TV series. </a:t>
            </a:r>
            <a:endParaRPr sz="2866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66">
              <a:solidFill>
                <a:schemeClr val="dk1"/>
              </a:solidFill>
              <a:highlight>
                <a:srgbClr val="FFFF00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165792" lvl="0" marL="3060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92000"/>
              <a:buNone/>
            </a:pPr>
            <a:r>
              <a:t/>
            </a:r>
            <a:endParaRPr sz="2400">
              <a:solidFill>
                <a:srgbClr val="481831"/>
              </a:solidFill>
            </a:endParaRPr>
          </a:p>
        </p:txBody>
      </p:sp>
      <p:pic>
        <p:nvPicPr>
          <p:cNvPr id="142" name="Google Shape;142;g1067c12b84a_0_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9400" y="2177288"/>
            <a:ext cx="8773199" cy="182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67c1025bf_0_6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8" name="Google Shape;148;g1067c1025bf_0_67"/>
          <p:cNvSpPr txBox="1"/>
          <p:nvPr>
            <p:ph type="title"/>
          </p:nvPr>
        </p:nvSpPr>
        <p:spPr>
          <a:xfrm>
            <a:off x="446492" y="139703"/>
            <a:ext cx="11029500" cy="10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-US" sz="4820">
                <a:solidFill>
                  <a:schemeClr val="accent2"/>
                </a:solidFill>
              </a:rPr>
              <a:t>Dataset Description</a:t>
            </a:r>
            <a:endParaRPr b="1" sz="4800">
              <a:solidFill>
                <a:schemeClr val="accent2"/>
              </a:solidFill>
            </a:endParaRPr>
          </a:p>
        </p:txBody>
      </p:sp>
      <p:sp>
        <p:nvSpPr>
          <p:cNvPr id="149" name="Google Shape;149;g1067c1025bf_0_67"/>
          <p:cNvSpPr/>
          <p:nvPr/>
        </p:nvSpPr>
        <p:spPr>
          <a:xfrm>
            <a:off x="446508" y="219076"/>
            <a:ext cx="112989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1067c1025bf_0_67"/>
          <p:cNvSpPr txBox="1"/>
          <p:nvPr>
            <p:ph idx="1" type="body"/>
          </p:nvPr>
        </p:nvSpPr>
        <p:spPr>
          <a:xfrm>
            <a:off x="581250" y="1235300"/>
            <a:ext cx="11388600" cy="56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966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This dataset</a:t>
            </a:r>
            <a:r>
              <a:rPr b="1" lang="en-US" sz="2966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includes: </a:t>
            </a:r>
            <a:endParaRPr b="1" sz="2966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66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85,855 movie description instances </a:t>
            </a:r>
            <a:endParaRPr b="1" sz="2966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766">
                <a:solidFill>
                  <a:srgbClr val="CC0000"/>
                </a:solidFill>
                <a:latin typeface="Georgia"/>
                <a:ea typeface="Georgia"/>
                <a:cs typeface="Georgia"/>
                <a:sym typeface="Georgia"/>
              </a:rPr>
              <a:t>Movie characters: </a:t>
            </a:r>
            <a:r>
              <a:rPr lang="en-US" sz="2566">
                <a:solidFill>
                  <a:srgbClr val="E06666"/>
                </a:solidFill>
                <a:latin typeface="Georgia"/>
                <a:ea typeface="Georgia"/>
                <a:cs typeface="Georgia"/>
                <a:sym typeface="Georgia"/>
              </a:rPr>
              <a:t>Published year, Genre, Duration, Director, Budget, </a:t>
            </a:r>
            <a:r>
              <a:rPr lang="en-US" sz="2566">
                <a:solidFill>
                  <a:srgbClr val="E06666"/>
                </a:solidFill>
                <a:latin typeface="Georgia"/>
                <a:ea typeface="Georgia"/>
                <a:cs typeface="Georgia"/>
                <a:sym typeface="Georgia"/>
              </a:rPr>
              <a:t>Movies title, Country, Language, Actors.</a:t>
            </a:r>
            <a:endParaRPr sz="2566">
              <a:solidFill>
                <a:srgbClr val="E0666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766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Vote information:</a:t>
            </a:r>
            <a:r>
              <a:rPr lang="en-US" sz="2766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466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Vote numbers, </a:t>
            </a:r>
            <a:r>
              <a:rPr lang="en-US" sz="2566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Average rate, </a:t>
            </a:r>
            <a:r>
              <a:rPr lang="en-US" sz="2466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Votes of different gender and age.</a:t>
            </a:r>
            <a:endParaRPr sz="2466">
              <a:solidFill>
                <a:srgbClr val="66666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65792" lvl="0" marL="3060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>
              <a:solidFill>
                <a:srgbClr val="481831"/>
              </a:solidFill>
            </a:endParaRPr>
          </a:p>
        </p:txBody>
      </p:sp>
      <p:sp>
        <p:nvSpPr>
          <p:cNvPr id="151" name="Google Shape;151;g1067c1025bf_0_67"/>
          <p:cNvSpPr/>
          <p:nvPr/>
        </p:nvSpPr>
        <p:spPr>
          <a:xfrm>
            <a:off x="3925150" y="2796100"/>
            <a:ext cx="7445400" cy="5967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1067c1025bf_0_67"/>
          <p:cNvSpPr/>
          <p:nvPr/>
        </p:nvSpPr>
        <p:spPr>
          <a:xfrm>
            <a:off x="5385550" y="3516913"/>
            <a:ext cx="1420800" cy="5163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1067c1025bf_0_67"/>
          <p:cNvSpPr/>
          <p:nvPr/>
        </p:nvSpPr>
        <p:spPr>
          <a:xfrm>
            <a:off x="3925150" y="4157350"/>
            <a:ext cx="4155300" cy="6756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4" name="Google Shape;154;g1067c1025bf_0_67"/>
          <p:cNvCxnSpPr/>
          <p:nvPr/>
        </p:nvCxnSpPr>
        <p:spPr>
          <a:xfrm>
            <a:off x="5048200" y="4953600"/>
            <a:ext cx="8100" cy="675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5" name="Google Shape;155;g1067c1025bf_0_67"/>
          <p:cNvSpPr txBox="1"/>
          <p:nvPr/>
        </p:nvSpPr>
        <p:spPr>
          <a:xfrm>
            <a:off x="4111625" y="5629200"/>
            <a:ext cx="2190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Popularity</a:t>
            </a:r>
            <a:endParaRPr sz="26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067c1025bf_0_8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1" name="Google Shape;161;g1067c1025bf_0_81"/>
          <p:cNvSpPr txBox="1"/>
          <p:nvPr>
            <p:ph type="title"/>
          </p:nvPr>
        </p:nvSpPr>
        <p:spPr>
          <a:xfrm>
            <a:off x="446492" y="139703"/>
            <a:ext cx="11029500" cy="10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-US" sz="4820">
                <a:solidFill>
                  <a:schemeClr val="accent2"/>
                </a:solidFill>
              </a:rPr>
              <a:t>Dataset Description</a:t>
            </a:r>
            <a:endParaRPr b="1" sz="4800">
              <a:solidFill>
                <a:schemeClr val="accent2"/>
              </a:solidFill>
            </a:endParaRPr>
          </a:p>
        </p:txBody>
      </p:sp>
      <p:sp>
        <p:nvSpPr>
          <p:cNvPr id="162" name="Google Shape;162;g1067c1025bf_0_81"/>
          <p:cNvSpPr/>
          <p:nvPr/>
        </p:nvSpPr>
        <p:spPr>
          <a:xfrm>
            <a:off x="446508" y="219076"/>
            <a:ext cx="112989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1067c1025bf_0_81"/>
          <p:cNvSpPr txBox="1"/>
          <p:nvPr>
            <p:ph idx="1" type="body"/>
          </p:nvPr>
        </p:nvSpPr>
        <p:spPr>
          <a:xfrm>
            <a:off x="581250" y="1203325"/>
            <a:ext cx="11029500" cy="352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-41001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◼"/>
            </a:pPr>
            <a:r>
              <a:rPr lang="en-US" sz="3361">
                <a:latin typeface="Georgia"/>
                <a:ea typeface="Georgia"/>
                <a:cs typeface="Georgia"/>
                <a:sym typeface="Georgia"/>
              </a:rPr>
              <a:t>Target: </a:t>
            </a:r>
            <a:r>
              <a:rPr b="1" lang="en-US" sz="3361">
                <a:solidFill>
                  <a:schemeClr val="accent6"/>
                </a:solidFill>
                <a:latin typeface="Georgia"/>
                <a:ea typeface="Georgia"/>
                <a:cs typeface="Georgia"/>
                <a:sym typeface="Georgia"/>
              </a:rPr>
              <a:t> Movie rating </a:t>
            </a:r>
            <a:r>
              <a:rPr lang="en-US" sz="3361">
                <a:latin typeface="Georgia"/>
                <a:ea typeface="Georgia"/>
                <a:cs typeface="Georgia"/>
                <a:sym typeface="Georgia"/>
              </a:rPr>
              <a:t>(Average vote) </a:t>
            </a:r>
            <a:endParaRPr sz="3361">
              <a:latin typeface="Georgia"/>
              <a:ea typeface="Georgia"/>
              <a:cs typeface="Georgia"/>
              <a:sym typeface="Georgia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61">
              <a:latin typeface="Georgia"/>
              <a:ea typeface="Georgia"/>
              <a:cs typeface="Georgia"/>
              <a:sym typeface="Georgia"/>
            </a:endParaRPr>
          </a:p>
          <a:p>
            <a:pPr indent="-41001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◼"/>
            </a:pPr>
            <a:r>
              <a:rPr lang="en-US" sz="3361">
                <a:latin typeface="Georgia"/>
                <a:ea typeface="Georgia"/>
                <a:cs typeface="Georgia"/>
                <a:sym typeface="Georgia"/>
              </a:rPr>
              <a:t>Features:  7 variables</a:t>
            </a:r>
            <a:endParaRPr sz="336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9144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800"/>
              </a:spcAft>
              <a:buNone/>
            </a:pPr>
            <a:r>
              <a:t/>
            </a:r>
            <a:endParaRPr sz="3600"/>
          </a:p>
        </p:txBody>
      </p:sp>
      <p:graphicFrame>
        <p:nvGraphicFramePr>
          <p:cNvPr id="164" name="Google Shape;164;g1067c1025bf_0_81"/>
          <p:cNvGraphicFramePr/>
          <p:nvPr/>
        </p:nvGraphicFramePr>
        <p:xfrm>
          <a:off x="1075725" y="27085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{2D911E7B-51F2-4D5A-8E59-F188F1C0ACFF}</a:tableStyleId>
              </a:tblPr>
              <a:tblGrid>
                <a:gridCol w="4790275"/>
                <a:gridCol w="4790275"/>
              </a:tblGrid>
              <a:tr h="647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2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Numerical  F</a:t>
                      </a:r>
                      <a:r>
                        <a:rPr b="1" lang="en-US" sz="2400">
                          <a:solidFill>
                            <a:schemeClr val="dk2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eatures</a:t>
                      </a:r>
                      <a:endParaRPr b="1" sz="2400">
                        <a:solidFill>
                          <a:schemeClr val="dk2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91440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2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Categorical Features</a:t>
                      </a:r>
                      <a:endParaRPr b="1" sz="24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482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400">
                          <a:solidFill>
                            <a:schemeClr val="dk2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Duration </a:t>
                      </a:r>
                      <a:endParaRPr sz="2400">
                        <a:solidFill>
                          <a:schemeClr val="dk2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2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Genre</a:t>
                      </a:r>
                      <a:endParaRPr sz="2400">
                        <a:solidFill>
                          <a:schemeClr val="dk2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 anchor="ctr"/>
                </a:tc>
              </a:tr>
              <a:tr h="482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400">
                          <a:solidFill>
                            <a:schemeClr val="dk2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Budget</a:t>
                      </a:r>
                      <a:endParaRPr sz="2400">
                        <a:solidFill>
                          <a:schemeClr val="dk2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2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Directors</a:t>
                      </a:r>
                      <a:endParaRPr sz="2400">
                        <a:solidFill>
                          <a:schemeClr val="dk2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482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400">
                          <a:solidFill>
                            <a:schemeClr val="dk2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Year Released</a:t>
                      </a:r>
                      <a:endParaRPr sz="2400">
                        <a:solidFill>
                          <a:schemeClr val="dk2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2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Actors</a:t>
                      </a:r>
                      <a:endParaRPr sz="2400">
                        <a:solidFill>
                          <a:schemeClr val="dk2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482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2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Votes</a:t>
                      </a:r>
                      <a:endParaRPr sz="2400">
                        <a:solidFill>
                          <a:schemeClr val="dk2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2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358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67c1025bf_0_95"/>
          <p:cNvSpPr txBox="1"/>
          <p:nvPr>
            <p:ph type="title"/>
          </p:nvPr>
        </p:nvSpPr>
        <p:spPr>
          <a:xfrm>
            <a:off x="446492" y="524378"/>
            <a:ext cx="11029500" cy="10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-US" sz="4820"/>
              <a:t>Preprocessing</a:t>
            </a:r>
            <a:r>
              <a:rPr b="1" lang="en-US" sz="4820">
                <a:solidFill>
                  <a:schemeClr val="accent2"/>
                </a:solidFill>
              </a:rPr>
              <a:t> </a:t>
            </a:r>
            <a:r>
              <a:rPr b="1" lang="en-US" sz="3920">
                <a:solidFill>
                  <a:schemeClr val="lt2"/>
                </a:solidFill>
              </a:rPr>
              <a:t>-- </a:t>
            </a:r>
            <a:r>
              <a:rPr b="1" lang="en-US" sz="3320">
                <a:solidFill>
                  <a:schemeClr val="lt2"/>
                </a:solidFill>
              </a:rPr>
              <a:t>Target Variable</a:t>
            </a:r>
            <a:endParaRPr b="1" sz="3100">
              <a:solidFill>
                <a:schemeClr val="lt2"/>
              </a:solidFill>
            </a:endParaRPr>
          </a:p>
        </p:txBody>
      </p:sp>
      <p:sp>
        <p:nvSpPr>
          <p:cNvPr id="170" name="Google Shape;170;g1067c1025bf_0_95"/>
          <p:cNvSpPr/>
          <p:nvPr/>
        </p:nvSpPr>
        <p:spPr>
          <a:xfrm>
            <a:off x="446508" y="219076"/>
            <a:ext cx="112989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1067c1025bf_0_95"/>
          <p:cNvSpPr txBox="1"/>
          <p:nvPr>
            <p:ph idx="1" type="body"/>
          </p:nvPr>
        </p:nvSpPr>
        <p:spPr>
          <a:xfrm>
            <a:off x="446500" y="1855000"/>
            <a:ext cx="11298900" cy="48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4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Movie rating</a:t>
            </a:r>
            <a:r>
              <a:rPr b="1" lang="en-US" sz="3224">
                <a:solidFill>
                  <a:schemeClr val="accent6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575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rPr>
              <a:t>(Average vote) </a:t>
            </a:r>
            <a:endParaRPr sz="2575">
              <a:solidFill>
                <a:schemeClr val="accent4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75">
              <a:solidFill>
                <a:schemeClr val="accent4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24">
                <a:latin typeface="Georgia"/>
                <a:ea typeface="Georgia"/>
                <a:cs typeface="Georgia"/>
                <a:sym typeface="Georgia"/>
              </a:rPr>
              <a:t>Recommend high-quality movies : </a:t>
            </a:r>
            <a:r>
              <a:rPr lang="en-US" sz="2524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Classification Model</a:t>
            </a:r>
            <a:endParaRPr sz="2524">
              <a:solidFill>
                <a:srgbClr val="66666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41275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900"/>
              <a:buFont typeface="Georgia"/>
              <a:buChar char="◆"/>
            </a:pPr>
            <a:r>
              <a:rPr lang="en-US" sz="2900">
                <a:latin typeface="Georgia"/>
                <a:ea typeface="Georgia"/>
                <a:cs typeface="Georgia"/>
                <a:sym typeface="Georgia"/>
              </a:rPr>
              <a:t>Divided into Two categories based on median value</a:t>
            </a:r>
            <a:endParaRPr sz="2900">
              <a:latin typeface="Georgia"/>
              <a:ea typeface="Georgia"/>
              <a:cs typeface="Georgia"/>
              <a:sym typeface="Georgia"/>
            </a:endParaRPr>
          </a:p>
          <a:p>
            <a:pPr indent="-41275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900"/>
              <a:buFont typeface="Georgia"/>
              <a:buChar char="◆"/>
            </a:pPr>
            <a:r>
              <a:rPr lang="en-US" sz="2900">
                <a:latin typeface="Georgia"/>
                <a:ea typeface="Georgia"/>
                <a:cs typeface="Georgia"/>
                <a:sym typeface="Georgia"/>
              </a:rPr>
              <a:t>Transformed  into ‘0’, ‘1’</a:t>
            </a:r>
            <a:endParaRPr sz="2575">
              <a:solidFill>
                <a:schemeClr val="accent4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24">
                <a:latin typeface="Georgia"/>
                <a:ea typeface="Georgia"/>
                <a:cs typeface="Georgia"/>
                <a:sym typeface="Georgia"/>
              </a:rPr>
              <a:t>Predict Movie Rating :</a:t>
            </a:r>
            <a:r>
              <a:rPr lang="en-US" sz="3424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524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Linear Regression Model</a:t>
            </a:r>
            <a:endParaRPr sz="2524">
              <a:solidFill>
                <a:srgbClr val="66666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433344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24"/>
              <a:buFont typeface="Georgia"/>
              <a:buChar char="◆"/>
            </a:pPr>
            <a:r>
              <a:rPr lang="en-US" sz="3224">
                <a:latin typeface="Georgia"/>
                <a:ea typeface="Georgia"/>
                <a:cs typeface="Georgia"/>
                <a:sym typeface="Georgia"/>
              </a:rPr>
              <a:t>Range: 0-10</a:t>
            </a:r>
            <a:endParaRPr sz="3224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24">
                <a:latin typeface="Georgia"/>
                <a:ea typeface="Georgia"/>
                <a:cs typeface="Georgia"/>
                <a:sym typeface="Georgia"/>
              </a:rPr>
              <a:t>    </a:t>
            </a:r>
            <a:endParaRPr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067c1025bf_0_110"/>
          <p:cNvSpPr/>
          <p:nvPr/>
        </p:nvSpPr>
        <p:spPr>
          <a:xfrm>
            <a:off x="0" y="-79375"/>
            <a:ext cx="12192000" cy="685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7" name="Google Shape;177;g1067c1025bf_0_110"/>
          <p:cNvSpPr txBox="1"/>
          <p:nvPr>
            <p:ph type="title"/>
          </p:nvPr>
        </p:nvSpPr>
        <p:spPr>
          <a:xfrm>
            <a:off x="446492" y="139703"/>
            <a:ext cx="11029500" cy="10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-US" sz="4820">
                <a:solidFill>
                  <a:schemeClr val="accent2"/>
                </a:solidFill>
              </a:rPr>
              <a:t>Preprocessing </a:t>
            </a:r>
            <a:r>
              <a:rPr b="1" lang="en-US" sz="3920">
                <a:solidFill>
                  <a:srgbClr val="990000"/>
                </a:solidFill>
              </a:rPr>
              <a:t>-- </a:t>
            </a:r>
            <a:r>
              <a:rPr b="1" lang="en-US" sz="3320">
                <a:solidFill>
                  <a:srgbClr val="990000"/>
                </a:solidFill>
              </a:rPr>
              <a:t>Features</a:t>
            </a:r>
            <a:r>
              <a:rPr b="1" lang="en-US" sz="4820">
                <a:solidFill>
                  <a:schemeClr val="accent2"/>
                </a:solidFill>
              </a:rPr>
              <a:t> </a:t>
            </a:r>
            <a:endParaRPr b="1" sz="4800">
              <a:solidFill>
                <a:schemeClr val="accent2"/>
              </a:solidFill>
            </a:endParaRPr>
          </a:p>
        </p:txBody>
      </p:sp>
      <p:sp>
        <p:nvSpPr>
          <p:cNvPr id="178" name="Google Shape;178;g1067c1025bf_0_110"/>
          <p:cNvSpPr/>
          <p:nvPr/>
        </p:nvSpPr>
        <p:spPr>
          <a:xfrm>
            <a:off x="446508" y="219076"/>
            <a:ext cx="112989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1067c1025bf_0_110"/>
          <p:cNvSpPr txBox="1"/>
          <p:nvPr>
            <p:ph idx="1" type="body"/>
          </p:nvPr>
        </p:nvSpPr>
        <p:spPr>
          <a:xfrm>
            <a:off x="581250" y="1235300"/>
            <a:ext cx="11029500" cy="39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08"/>
              <a:buNone/>
            </a:pPr>
            <a:r>
              <a:rPr b="1" lang="en-US" sz="2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Numeric:  </a:t>
            </a:r>
            <a:endParaRPr b="1" sz="2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08"/>
              <a:buNone/>
            </a:pPr>
            <a:r>
              <a:rPr b="1" lang="en-US" sz="3100">
                <a:solidFill>
                  <a:srgbClr val="9900FF"/>
                </a:solidFill>
                <a:latin typeface="Georgia"/>
                <a:ea typeface="Georgia"/>
                <a:cs typeface="Georgia"/>
                <a:sym typeface="Georgia"/>
              </a:rPr>
              <a:t>Duration</a:t>
            </a:r>
            <a:r>
              <a:rPr lang="en-US" sz="2500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lang="en-US" sz="3100">
                <a:solidFill>
                  <a:srgbClr val="9900FF"/>
                </a:solidFill>
                <a:latin typeface="Georgia"/>
                <a:ea typeface="Georgia"/>
                <a:cs typeface="Georgia"/>
                <a:sym typeface="Georgia"/>
              </a:rPr>
              <a:t>&amp;</a:t>
            </a:r>
            <a:r>
              <a:rPr b="1" lang="en-US" sz="2500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lang="en-US" sz="2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lang="en-US" sz="3100">
                <a:solidFill>
                  <a:srgbClr val="9900FF"/>
                </a:solidFill>
                <a:latin typeface="Georgia"/>
                <a:ea typeface="Georgia"/>
                <a:cs typeface="Georgia"/>
                <a:sym typeface="Georgia"/>
              </a:rPr>
              <a:t>Year </a:t>
            </a:r>
            <a:r>
              <a:rPr lang="en-US" sz="2500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rPr>
              <a:t>&amp; Budget </a:t>
            </a:r>
            <a:r>
              <a:rPr lang="en-US" sz="2500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rPr>
              <a:t>&amp; </a:t>
            </a:r>
            <a:r>
              <a:rPr lang="en-US" sz="2500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rPr>
              <a:t>Votes </a:t>
            </a:r>
            <a:endParaRPr b="1" sz="3100">
              <a:solidFill>
                <a:srgbClr val="99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Georgia"/>
              <a:buChar char="➢"/>
            </a:pPr>
            <a:r>
              <a:rPr lang="en-US" sz="2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Year                   Categorical </a:t>
            </a:r>
            <a:endParaRPr sz="2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Georgia"/>
              <a:buChar char="➢"/>
            </a:pPr>
            <a:r>
              <a:rPr lang="en-US" sz="2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Duration </a:t>
            </a:r>
            <a:endParaRPr sz="2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80" name="Google Shape;180;g1067c1025bf_0_110"/>
          <p:cNvCxnSpPr/>
          <p:nvPr/>
        </p:nvCxnSpPr>
        <p:spPr>
          <a:xfrm>
            <a:off x="1947525" y="2741525"/>
            <a:ext cx="11214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" name="Google Shape;181;g1067c1025bf_0_110"/>
          <p:cNvSpPr txBox="1"/>
          <p:nvPr/>
        </p:nvSpPr>
        <p:spPr>
          <a:xfrm>
            <a:off x="2080125" y="2368175"/>
            <a:ext cx="8562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❌</a:t>
            </a:r>
            <a:endParaRPr sz="2500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0695ac9324_1_51"/>
          <p:cNvSpPr/>
          <p:nvPr/>
        </p:nvSpPr>
        <p:spPr>
          <a:xfrm>
            <a:off x="0" y="-79375"/>
            <a:ext cx="12192000" cy="685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7" name="Google Shape;187;g10695ac9324_1_51"/>
          <p:cNvSpPr txBox="1"/>
          <p:nvPr>
            <p:ph type="title"/>
          </p:nvPr>
        </p:nvSpPr>
        <p:spPr>
          <a:xfrm>
            <a:off x="446492" y="139703"/>
            <a:ext cx="11029500" cy="10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-US" sz="4820">
                <a:solidFill>
                  <a:schemeClr val="accent2"/>
                </a:solidFill>
              </a:rPr>
              <a:t>Preprocessing </a:t>
            </a:r>
            <a:r>
              <a:rPr b="1" lang="en-US" sz="3920">
                <a:solidFill>
                  <a:srgbClr val="990000"/>
                </a:solidFill>
              </a:rPr>
              <a:t>-- </a:t>
            </a:r>
            <a:r>
              <a:rPr b="1" lang="en-US" sz="3320">
                <a:solidFill>
                  <a:srgbClr val="990000"/>
                </a:solidFill>
              </a:rPr>
              <a:t>Features</a:t>
            </a:r>
            <a:r>
              <a:rPr b="1" lang="en-US" sz="4820">
                <a:solidFill>
                  <a:schemeClr val="accent2"/>
                </a:solidFill>
              </a:rPr>
              <a:t> </a:t>
            </a:r>
            <a:endParaRPr b="1" sz="4800">
              <a:solidFill>
                <a:schemeClr val="accent2"/>
              </a:solidFill>
            </a:endParaRPr>
          </a:p>
        </p:txBody>
      </p:sp>
      <p:sp>
        <p:nvSpPr>
          <p:cNvPr id="188" name="Google Shape;188;g10695ac9324_1_51"/>
          <p:cNvSpPr/>
          <p:nvPr/>
        </p:nvSpPr>
        <p:spPr>
          <a:xfrm>
            <a:off x="446508" y="219076"/>
            <a:ext cx="112989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10695ac9324_1_51"/>
          <p:cNvSpPr txBox="1"/>
          <p:nvPr>
            <p:ph idx="1" type="body"/>
          </p:nvPr>
        </p:nvSpPr>
        <p:spPr>
          <a:xfrm>
            <a:off x="581242" y="1235300"/>
            <a:ext cx="11029500" cy="39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8"/>
              <a:buNone/>
            </a:pPr>
            <a:r>
              <a:rPr b="1" lang="en-US" sz="2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Numeric:  </a:t>
            </a:r>
            <a:endParaRPr b="1" sz="2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8"/>
              <a:buNone/>
            </a:pPr>
            <a:r>
              <a:rPr lang="en-US" sz="2500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rPr>
              <a:t>Duration &amp;</a:t>
            </a:r>
            <a:r>
              <a:rPr b="1" lang="en-US" sz="2500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500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rPr>
              <a:t>Year &amp;</a:t>
            </a:r>
            <a:r>
              <a:rPr b="1" lang="en-US" sz="2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lang="en-US" sz="3100">
                <a:solidFill>
                  <a:srgbClr val="9900FF"/>
                </a:solidFill>
                <a:latin typeface="Georgia"/>
                <a:ea typeface="Georgia"/>
                <a:cs typeface="Georgia"/>
                <a:sym typeface="Georgia"/>
              </a:rPr>
              <a:t>Budget </a:t>
            </a:r>
            <a:r>
              <a:rPr lang="en-US" sz="2500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rPr>
              <a:t>&amp; Votes </a:t>
            </a:r>
            <a:endParaRPr b="1" sz="3100">
              <a:solidFill>
                <a:srgbClr val="99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Georgia"/>
              <a:buChar char="➢"/>
            </a:pPr>
            <a:r>
              <a:rPr lang="en-US" sz="2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Missing Values</a:t>
            </a:r>
            <a:endParaRPr sz="2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Georgia"/>
              <a:buChar char="➢"/>
            </a:pPr>
            <a:r>
              <a:rPr lang="en-US" sz="2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Separate Currency code with the numerical number</a:t>
            </a:r>
            <a:endParaRPr sz="2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Georgia"/>
              <a:buChar char="➢"/>
            </a:pPr>
            <a:r>
              <a:rPr lang="en-US" sz="2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Converted non-US dollar into US dollar</a:t>
            </a:r>
            <a:endParaRPr sz="2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Georgia"/>
              <a:buChar char="➢"/>
            </a:pPr>
            <a:r>
              <a:rPr lang="en-US" sz="2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Scaling: 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log(budget)</a:t>
            </a:r>
            <a:endParaRPr sz="2400">
              <a:solidFill>
                <a:srgbClr val="48183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vidend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ividend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2021-12-07T08:00:16Z</dcterms:created>
</cp:coreProperties>
</file>