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Lst>
  <p:sldSz cx="42062400" cy="32004000"/>
  <p:notesSz cx="6858000" cy="9144000"/>
  <p:defaultTextStyle>
    <a:defPPr>
      <a:defRPr lang="en-US"/>
    </a:defPPr>
    <a:lvl1pPr algn="l" rtl="0" fontAlgn="base">
      <a:spcBef>
        <a:spcPct val="0"/>
      </a:spcBef>
      <a:spcAft>
        <a:spcPct val="0"/>
      </a:spcAft>
      <a:defRPr sz="8300" kern="1200">
        <a:solidFill>
          <a:schemeClr val="tx1"/>
        </a:solidFill>
        <a:latin typeface="Arial" charset="0"/>
        <a:ea typeface="+mn-ea"/>
        <a:cs typeface="+mn-cs"/>
      </a:defRPr>
    </a:lvl1pPr>
    <a:lvl2pPr marL="457200" algn="l" rtl="0" fontAlgn="base">
      <a:spcBef>
        <a:spcPct val="0"/>
      </a:spcBef>
      <a:spcAft>
        <a:spcPct val="0"/>
      </a:spcAft>
      <a:defRPr sz="8300" kern="1200">
        <a:solidFill>
          <a:schemeClr val="tx1"/>
        </a:solidFill>
        <a:latin typeface="Arial" charset="0"/>
        <a:ea typeface="+mn-ea"/>
        <a:cs typeface="+mn-cs"/>
      </a:defRPr>
    </a:lvl2pPr>
    <a:lvl3pPr marL="914400" algn="l" rtl="0" fontAlgn="base">
      <a:spcBef>
        <a:spcPct val="0"/>
      </a:spcBef>
      <a:spcAft>
        <a:spcPct val="0"/>
      </a:spcAft>
      <a:defRPr sz="8300" kern="1200">
        <a:solidFill>
          <a:schemeClr val="tx1"/>
        </a:solidFill>
        <a:latin typeface="Arial" charset="0"/>
        <a:ea typeface="+mn-ea"/>
        <a:cs typeface="+mn-cs"/>
      </a:defRPr>
    </a:lvl3pPr>
    <a:lvl4pPr marL="1371600" algn="l" rtl="0" fontAlgn="base">
      <a:spcBef>
        <a:spcPct val="0"/>
      </a:spcBef>
      <a:spcAft>
        <a:spcPct val="0"/>
      </a:spcAft>
      <a:defRPr sz="8300" kern="1200">
        <a:solidFill>
          <a:schemeClr val="tx1"/>
        </a:solidFill>
        <a:latin typeface="Arial" charset="0"/>
        <a:ea typeface="+mn-ea"/>
        <a:cs typeface="+mn-cs"/>
      </a:defRPr>
    </a:lvl4pPr>
    <a:lvl5pPr marL="1828800" algn="l" rtl="0" fontAlgn="base">
      <a:spcBef>
        <a:spcPct val="0"/>
      </a:spcBef>
      <a:spcAft>
        <a:spcPct val="0"/>
      </a:spcAft>
      <a:defRPr sz="8300" kern="1200">
        <a:solidFill>
          <a:schemeClr val="tx1"/>
        </a:solidFill>
        <a:latin typeface="Arial" charset="0"/>
        <a:ea typeface="+mn-ea"/>
        <a:cs typeface="+mn-cs"/>
      </a:defRPr>
    </a:lvl5pPr>
    <a:lvl6pPr marL="2286000" algn="l" defTabSz="914400" rtl="0" eaLnBrk="1" latinLnBrk="0" hangingPunct="1">
      <a:defRPr sz="8300" kern="1200">
        <a:solidFill>
          <a:schemeClr val="tx1"/>
        </a:solidFill>
        <a:latin typeface="Arial" charset="0"/>
        <a:ea typeface="+mn-ea"/>
        <a:cs typeface="+mn-cs"/>
      </a:defRPr>
    </a:lvl6pPr>
    <a:lvl7pPr marL="2743200" algn="l" defTabSz="914400" rtl="0" eaLnBrk="1" latinLnBrk="0" hangingPunct="1">
      <a:defRPr sz="8300" kern="1200">
        <a:solidFill>
          <a:schemeClr val="tx1"/>
        </a:solidFill>
        <a:latin typeface="Arial" charset="0"/>
        <a:ea typeface="+mn-ea"/>
        <a:cs typeface="+mn-cs"/>
      </a:defRPr>
    </a:lvl7pPr>
    <a:lvl8pPr marL="3200400" algn="l" defTabSz="914400" rtl="0" eaLnBrk="1" latinLnBrk="0" hangingPunct="1">
      <a:defRPr sz="8300" kern="1200">
        <a:solidFill>
          <a:schemeClr val="tx1"/>
        </a:solidFill>
        <a:latin typeface="Arial" charset="0"/>
        <a:ea typeface="+mn-ea"/>
        <a:cs typeface="+mn-cs"/>
      </a:defRPr>
    </a:lvl8pPr>
    <a:lvl9pPr marL="3657600" algn="l" defTabSz="914400" rtl="0" eaLnBrk="1" latinLnBrk="0" hangingPunct="1">
      <a:defRPr sz="8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3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B4F"/>
    <a:srgbClr val="66FFCC"/>
    <a:srgbClr val="FF6FCF"/>
    <a:srgbClr val="FFFF66"/>
    <a:srgbClr val="40008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autoAdjust="0"/>
    <p:restoredTop sz="94660" autoAdjust="0"/>
  </p:normalViewPr>
  <p:slideViewPr>
    <p:cSldViewPr>
      <p:cViewPr>
        <p:scale>
          <a:sx n="30" d="100"/>
          <a:sy n="30" d="100"/>
        </p:scale>
        <p:origin x="1256" y="-1552"/>
      </p:cViewPr>
      <p:guideLst>
        <p:guide orient="horz" pos="10080"/>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941338" y="6400800"/>
            <a:ext cx="37856160" cy="8534400"/>
          </a:xfrm>
        </p:spPr>
        <p:txBody>
          <a:bodyPr vert="horz" lIns="211615" tIns="0" rIns="211615" bIns="0" anchor="b">
            <a:normAutofit/>
            <a:scene3d>
              <a:camera prst="orthographicFront"/>
              <a:lightRig rig="soft" dir="t">
                <a:rot lat="0" lon="0" rev="17220000"/>
              </a:lightRig>
            </a:scene3d>
            <a:sp3d prstMaterial="softEdge">
              <a:bevelT w="38100" h="38100"/>
            </a:sp3d>
          </a:bodyPr>
          <a:lstStyle>
            <a:lvl1pPr>
              <a:defRPr sz="222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77DD1F9-6A27-41AB-9455-B9596DB148B7}" type="slidenum">
              <a:rPr lang="en-US" smtClean="0"/>
              <a:pPr/>
              <a:t>‹#›</a:t>
            </a:fld>
            <a:endParaRPr lang="en-US"/>
          </a:p>
        </p:txBody>
      </p:sp>
      <p:sp>
        <p:nvSpPr>
          <p:cNvPr id="9" name="Subtitle 8"/>
          <p:cNvSpPr>
            <a:spLocks noGrp="1"/>
          </p:cNvSpPr>
          <p:nvPr>
            <p:ph type="subTitle" idx="1"/>
          </p:nvPr>
        </p:nvSpPr>
        <p:spPr>
          <a:xfrm>
            <a:off x="6309360" y="15547924"/>
            <a:ext cx="29443680" cy="8178800"/>
          </a:xfrm>
        </p:spPr>
        <p:txBody>
          <a:bodyPr/>
          <a:lstStyle>
            <a:lvl1pPr marL="0" indent="0" algn="ctr">
              <a:buNone/>
              <a:defRPr>
                <a:solidFill>
                  <a:schemeClr val="tx1"/>
                </a:solidFill>
              </a:defRPr>
            </a:lvl1pPr>
            <a:lvl2pPr marL="2116150" indent="0" algn="ctr">
              <a:buNone/>
            </a:lvl2pPr>
            <a:lvl3pPr marL="4232300" indent="0" algn="ctr">
              <a:buNone/>
            </a:lvl3pPr>
            <a:lvl4pPr marL="6348451" indent="0" algn="ctr">
              <a:buNone/>
            </a:lvl4pPr>
            <a:lvl5pPr marL="8464601" indent="0" algn="ctr">
              <a:buNone/>
            </a:lvl5pPr>
            <a:lvl6pPr marL="10580751" indent="0" algn="ctr">
              <a:buNone/>
            </a:lvl6pPr>
            <a:lvl7pPr marL="12696901" indent="0" algn="ctr">
              <a:buNone/>
            </a:lvl7pPr>
            <a:lvl8pPr marL="14813051" indent="0" algn="ctr">
              <a:buNone/>
            </a:lvl8pPr>
            <a:lvl9pPr marL="16929202"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0242F-58AF-4B3C-92F3-AD08C0C15E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6"/>
            <a:ext cx="9464040" cy="2730711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103120" y="1281646"/>
            <a:ext cx="27691080" cy="2730711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D200-4EE5-4CB7-873D-0301F23A34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BE89-C11D-491B-BD84-DF398490C2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60920" y="2844800"/>
            <a:ext cx="32598360" cy="85344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22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360920" y="11703001"/>
            <a:ext cx="32598360" cy="7045323"/>
          </a:xfrm>
        </p:spPr>
        <p:txBody>
          <a:bodyPr anchor="t"/>
          <a:lstStyle>
            <a:lvl1pPr marL="338584" indent="0" algn="l">
              <a:buNone/>
              <a:defRPr sz="9300">
                <a:solidFill>
                  <a:schemeClr val="tx1"/>
                </a:solidFill>
              </a:defRPr>
            </a:lvl1pPr>
            <a:lvl2pPr>
              <a:buNone/>
              <a:defRPr sz="8300">
                <a:solidFill>
                  <a:schemeClr val="tx1">
                    <a:tint val="75000"/>
                  </a:schemeClr>
                </a:solidFill>
              </a:defRPr>
            </a:lvl2pPr>
            <a:lvl3pPr>
              <a:buNone/>
              <a:defRPr sz="7400">
                <a:solidFill>
                  <a:schemeClr val="tx1">
                    <a:tint val="75000"/>
                  </a:schemeClr>
                </a:solidFill>
              </a:defRPr>
            </a:lvl3pPr>
            <a:lvl4pPr>
              <a:buNone/>
              <a:defRPr sz="6500">
                <a:solidFill>
                  <a:schemeClr val="tx1">
                    <a:tint val="75000"/>
                  </a:schemeClr>
                </a:solidFill>
              </a:defRPr>
            </a:lvl4pPr>
            <a:lvl5pPr>
              <a:buNone/>
              <a:defRPr sz="6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6454080" y="29944486"/>
            <a:ext cx="3505200" cy="1703917"/>
          </a:xfrm>
        </p:spPr>
        <p:txBody>
          <a:bodyPr/>
          <a:lstStyle/>
          <a:p>
            <a:fld id="{6B73E352-68D8-404A-9FDF-C713405CB2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2103120" y="7467602"/>
            <a:ext cx="18577560" cy="21121161"/>
          </a:xfrm>
        </p:spPr>
        <p:txBody>
          <a:bodyPr/>
          <a:lstStyle>
            <a:lvl1pPr>
              <a:defRPr sz="12000"/>
            </a:lvl1pPr>
            <a:lvl2pPr>
              <a:defRPr sz="11100"/>
            </a:lvl2pPr>
            <a:lvl3pPr>
              <a:defRPr sz="9300"/>
            </a:lvl3pPr>
            <a:lvl4pPr>
              <a:defRPr sz="8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1381720" y="7467602"/>
            <a:ext cx="18577560" cy="21121161"/>
          </a:xfrm>
        </p:spPr>
        <p:txBody>
          <a:bodyPr/>
          <a:lstStyle>
            <a:lvl1pPr>
              <a:defRPr sz="12000"/>
            </a:lvl1pPr>
            <a:lvl2pPr>
              <a:defRPr sz="11100"/>
            </a:lvl2pPr>
            <a:lvl3pPr>
              <a:defRPr sz="9300"/>
            </a:lvl3pPr>
            <a:lvl4pPr>
              <a:defRPr sz="8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2FDC9-438C-4710-86A7-CA944E3A9A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74233"/>
            <a:ext cx="37856160" cy="5334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2103120" y="7163859"/>
            <a:ext cx="18584865" cy="3504139"/>
          </a:xfrm>
        </p:spPr>
        <p:txBody>
          <a:bodyPr anchor="ctr"/>
          <a:lstStyle>
            <a:lvl1pPr marL="0" indent="0">
              <a:buNone/>
              <a:defRPr sz="11100" b="0" cap="all" baseline="0">
                <a:solidFill>
                  <a:schemeClr val="tx1"/>
                </a:solidFill>
              </a:defRPr>
            </a:lvl1pPr>
            <a:lvl2pPr>
              <a:buNone/>
              <a:defRPr sz="9300" b="1"/>
            </a:lvl2pPr>
            <a:lvl3pPr>
              <a:buNone/>
              <a:defRPr sz="8300" b="1"/>
            </a:lvl3pPr>
            <a:lvl4pPr>
              <a:buNone/>
              <a:defRPr sz="7400" b="1"/>
            </a:lvl4pPr>
            <a:lvl5pPr>
              <a:buNone/>
              <a:defRPr sz="74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1367117" y="7163859"/>
            <a:ext cx="18592165" cy="3504139"/>
          </a:xfrm>
        </p:spPr>
        <p:txBody>
          <a:bodyPr anchor="ctr"/>
          <a:lstStyle>
            <a:lvl1pPr marL="0" indent="0">
              <a:buNone/>
              <a:defRPr sz="11100" b="0" cap="all" baseline="0">
                <a:solidFill>
                  <a:schemeClr val="tx1"/>
                </a:solidFill>
              </a:defRPr>
            </a:lvl1pPr>
            <a:lvl2pPr>
              <a:buNone/>
              <a:defRPr sz="9300" b="1"/>
            </a:lvl2pPr>
            <a:lvl3pPr>
              <a:buNone/>
              <a:defRPr sz="8300" b="1"/>
            </a:lvl3pPr>
            <a:lvl4pPr>
              <a:buNone/>
              <a:defRPr sz="7400" b="1"/>
            </a:lvl4pPr>
            <a:lvl5pPr>
              <a:buNone/>
              <a:defRPr sz="74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103120" y="11023602"/>
            <a:ext cx="18584865" cy="17565161"/>
          </a:xfrm>
        </p:spPr>
        <p:txBody>
          <a:bodyPr/>
          <a:lstStyle>
            <a:lvl1pPr>
              <a:defRPr sz="11100"/>
            </a:lvl1pPr>
            <a:lvl2pPr>
              <a:defRPr sz="9300"/>
            </a:lvl2pPr>
            <a:lvl3pPr>
              <a:defRPr sz="8300"/>
            </a:lvl3pPr>
            <a:lvl4pPr>
              <a:defRPr sz="7400"/>
            </a:lvl4pPr>
            <a:lvl5pPr>
              <a:defRPr sz="7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1367117" y="11023602"/>
            <a:ext cx="18592165" cy="17565161"/>
          </a:xfrm>
        </p:spPr>
        <p:txBody>
          <a:bodyPr/>
          <a:lstStyle>
            <a:lvl1pPr>
              <a:defRPr sz="11100"/>
            </a:lvl1pPr>
            <a:lvl2pPr>
              <a:defRPr sz="9300"/>
            </a:lvl2pPr>
            <a:lvl3pPr>
              <a:defRPr sz="8300"/>
            </a:lvl3pPr>
            <a:lvl4pPr>
              <a:defRPr sz="7400"/>
            </a:lvl4pPr>
            <a:lvl5pPr>
              <a:defRPr sz="7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01754-A282-45AB-AB86-EDFF04D18B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C5ED0-2F35-44AC-93C5-0ABAC06CA1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92C74-67A0-40A9-AC74-1A4A017087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0" cy="5422900"/>
          </a:xfrm>
        </p:spPr>
        <p:txBody>
          <a:bodyPr vert="horz" anchor="b">
            <a:normAutofit/>
            <a:sp3d prstMaterial="softEdge"/>
          </a:bodyPr>
          <a:lstStyle>
            <a:lvl1pPr algn="l">
              <a:buNone/>
              <a:defRPr sz="10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2103122" y="7112002"/>
            <a:ext cx="13838240" cy="21476761"/>
          </a:xfrm>
        </p:spPr>
        <p:txBody>
          <a:bodyPr/>
          <a:lstStyle>
            <a:lvl1pPr marL="0" indent="0">
              <a:buNone/>
              <a:defRPr sz="6500"/>
            </a:lvl1pPr>
            <a:lvl2pPr>
              <a:buNone/>
              <a:defRPr sz="5600"/>
            </a:lvl2pPr>
            <a:lvl3pPr>
              <a:buNone/>
              <a:defRPr sz="4600"/>
            </a:lvl3pPr>
            <a:lvl4pPr>
              <a:buNone/>
              <a:defRPr sz="4200"/>
            </a:lvl4pPr>
            <a:lvl5pPr>
              <a:buNone/>
              <a:defRPr sz="4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6445230" y="1274236"/>
            <a:ext cx="23514050" cy="27314527"/>
          </a:xfrm>
        </p:spPr>
        <p:txBody>
          <a:bodyPr/>
          <a:lstStyle>
            <a:lvl1pPr>
              <a:defRPr sz="12000"/>
            </a:lvl1pPr>
            <a:lvl2pPr>
              <a:defRPr sz="11100"/>
            </a:lvl2pPr>
            <a:lvl3pPr>
              <a:defRPr sz="10200"/>
            </a:lvl3pPr>
            <a:lvl4pPr>
              <a:defRPr sz="9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233C-4128-4F0A-98F6-1E769C22CA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0" y="2844800"/>
            <a:ext cx="25237440" cy="2437344"/>
          </a:xfrm>
        </p:spPr>
        <p:txBody>
          <a:bodyPr lIns="211615" rIns="211615" bIns="0" anchor="b">
            <a:sp3d prstMaterial="softEdge"/>
          </a:bodyPr>
          <a:lstStyle>
            <a:lvl1pPr algn="ctr">
              <a:buNone/>
              <a:defRPr sz="9300" b="1"/>
            </a:lvl1pPr>
          </a:lstStyle>
          <a:p>
            <a:r>
              <a:rPr kumimoji="0" lang="en-US"/>
              <a:t>Click to edit Master title style</a:t>
            </a:r>
          </a:p>
        </p:txBody>
      </p:sp>
      <p:sp>
        <p:nvSpPr>
          <p:cNvPr id="3" name="Picture Placeholder 2"/>
          <p:cNvSpPr>
            <a:spLocks noGrp="1"/>
          </p:cNvSpPr>
          <p:nvPr>
            <p:ph type="pic" idx="1"/>
          </p:nvPr>
        </p:nvSpPr>
        <p:spPr>
          <a:xfrm>
            <a:off x="8412480" y="8549217"/>
            <a:ext cx="25237440" cy="184912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48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412480" y="5445006"/>
            <a:ext cx="25237440" cy="2474976"/>
          </a:xfrm>
        </p:spPr>
        <p:txBody>
          <a:bodyPr lIns="211615" tIns="211615" rIns="211615" anchor="t"/>
          <a:lstStyle>
            <a:lvl1pPr marL="0" indent="0" algn="ctr">
              <a:buNone/>
              <a:defRPr sz="6500"/>
            </a:lvl1pPr>
            <a:lvl2pPr>
              <a:defRPr sz="5600"/>
            </a:lvl2pPr>
            <a:lvl3pPr>
              <a:defRPr sz="4600"/>
            </a:lvl3pPr>
            <a:lvl4pPr>
              <a:defRPr sz="4200"/>
            </a:lvl4pPr>
            <a:lvl5pPr>
              <a:defRPr sz="4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E38A-448A-487D-B61F-7759EEDB51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03120" y="1281644"/>
            <a:ext cx="37856160" cy="5334000"/>
          </a:xfrm>
          <a:prstGeom prst="rect">
            <a:avLst/>
          </a:prstGeom>
        </p:spPr>
        <p:txBody>
          <a:bodyPr vert="horz" lIns="423230" tIns="211615" rIns="423230" bIns="211615"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2103120" y="7467600"/>
            <a:ext cx="37856160" cy="21976080"/>
          </a:xfrm>
          <a:prstGeom prst="rect">
            <a:avLst/>
          </a:prstGeom>
        </p:spPr>
        <p:txBody>
          <a:bodyPr vert="horz" lIns="423230" tIns="211615" rIns="423230" bIns="21161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2103120" y="29944486"/>
            <a:ext cx="9814560" cy="1703917"/>
          </a:xfrm>
          <a:prstGeom prst="rect">
            <a:avLst/>
          </a:prstGeom>
        </p:spPr>
        <p:txBody>
          <a:bodyPr vert="horz" lIns="423230" tIns="211615" rIns="423230" bIns="211615" anchor="b"/>
          <a:lstStyle>
            <a:lvl1pPr algn="l" eaLnBrk="1" latinLnBrk="0" hangingPunct="1">
              <a:defRPr kumimoji="0" sz="56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14371320" y="29944486"/>
            <a:ext cx="13319760" cy="1703917"/>
          </a:xfrm>
          <a:prstGeom prst="rect">
            <a:avLst/>
          </a:prstGeom>
        </p:spPr>
        <p:txBody>
          <a:bodyPr vert="horz" lIns="423230" tIns="211615" rIns="423230" bIns="211615" anchor="b"/>
          <a:lstStyle>
            <a:lvl1pPr algn="ctr" eaLnBrk="1" latinLnBrk="0" hangingPunct="1">
              <a:defRPr kumimoji="0" sz="56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36454080" y="29944486"/>
            <a:ext cx="3505200" cy="1703917"/>
          </a:xfrm>
          <a:prstGeom prst="rect">
            <a:avLst/>
          </a:prstGeom>
        </p:spPr>
        <p:txBody>
          <a:bodyPr vert="horz" lIns="0" tIns="211615" rIns="0" bIns="211615" anchor="b"/>
          <a:lstStyle>
            <a:lvl1pPr algn="r" eaLnBrk="1" latinLnBrk="0" hangingPunct="1">
              <a:defRPr kumimoji="0" sz="5600">
                <a:solidFill>
                  <a:schemeClr val="tx1">
                    <a:shade val="50000"/>
                  </a:schemeClr>
                </a:solidFill>
              </a:defRPr>
            </a:lvl1pPr>
          </a:lstStyle>
          <a:p>
            <a:fld id="{23DD1D7C-8946-488A-8974-2592C0ED32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190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539380" indent="-1904535" algn="l" rtl="0" eaLnBrk="1" latinLnBrk="0" hangingPunct="1">
        <a:spcBef>
          <a:spcPct val="20000"/>
        </a:spcBef>
        <a:buClr>
          <a:schemeClr val="tx1">
            <a:shade val="95000"/>
          </a:schemeClr>
        </a:buClr>
        <a:buSzPct val="65000"/>
        <a:buFont typeface="Wingdings 2"/>
        <a:buChar char=""/>
        <a:defRPr kumimoji="0" sz="13000" kern="1200">
          <a:solidFill>
            <a:schemeClr val="tx1"/>
          </a:solidFill>
          <a:latin typeface="+mn-lt"/>
          <a:ea typeface="+mn-ea"/>
          <a:cs typeface="+mn-cs"/>
        </a:defRPr>
      </a:lvl1pPr>
      <a:lvl2pPr marL="4020685" indent="-1312013" algn="l" rtl="0" eaLnBrk="1" latinLnBrk="0" hangingPunct="1">
        <a:spcBef>
          <a:spcPct val="20000"/>
        </a:spcBef>
        <a:buClr>
          <a:schemeClr val="tx1"/>
        </a:buClr>
        <a:buSzPct val="80000"/>
        <a:buFont typeface="Wingdings 2"/>
        <a:buChar char=""/>
        <a:defRPr kumimoji="0" sz="11100" kern="1200">
          <a:solidFill>
            <a:schemeClr val="tx1"/>
          </a:solidFill>
          <a:latin typeface="+mn-lt"/>
          <a:ea typeface="+mn-ea"/>
          <a:cs typeface="+mn-cs"/>
        </a:defRPr>
      </a:lvl2pPr>
      <a:lvl3pPr marL="5248052" indent="-1058075" algn="l" rtl="0" eaLnBrk="1" latinLnBrk="0" hangingPunct="1">
        <a:spcBef>
          <a:spcPct val="20000"/>
        </a:spcBef>
        <a:buClr>
          <a:schemeClr val="tx1"/>
        </a:buClr>
        <a:buSzPct val="95000"/>
        <a:buFont typeface="Wingdings"/>
        <a:buChar char=""/>
        <a:defRPr kumimoji="0" sz="10200" kern="1200">
          <a:solidFill>
            <a:schemeClr val="tx1"/>
          </a:solidFill>
          <a:latin typeface="+mn-lt"/>
          <a:ea typeface="+mn-ea"/>
          <a:cs typeface="+mn-cs"/>
        </a:defRPr>
      </a:lvl3pPr>
      <a:lvl4pPr marL="6263805" indent="-846460" algn="l" rtl="0" eaLnBrk="1" latinLnBrk="0" hangingPunct="1">
        <a:spcBef>
          <a:spcPct val="20000"/>
        </a:spcBef>
        <a:buClr>
          <a:schemeClr val="tx1"/>
        </a:buClr>
        <a:buSzPct val="100000"/>
        <a:buFont typeface="Wingdings 3"/>
        <a:buChar char=""/>
        <a:defRPr kumimoji="0" sz="9300" kern="1200">
          <a:solidFill>
            <a:schemeClr val="tx1"/>
          </a:solidFill>
          <a:latin typeface="+mn-lt"/>
          <a:ea typeface="+mn-ea"/>
          <a:cs typeface="+mn-cs"/>
        </a:defRPr>
      </a:lvl4pPr>
      <a:lvl5pPr marL="7152588" indent="-846460" algn="l" rtl="0" eaLnBrk="1" latinLnBrk="0" hangingPunct="1">
        <a:spcBef>
          <a:spcPct val="20000"/>
        </a:spcBef>
        <a:buClr>
          <a:schemeClr val="tx1"/>
        </a:buClr>
        <a:buFont typeface="Wingdings 2"/>
        <a:buChar char=""/>
        <a:defRPr kumimoji="0" sz="9300" kern="1200">
          <a:solidFill>
            <a:schemeClr val="tx1"/>
          </a:solidFill>
          <a:latin typeface="+mn-lt"/>
          <a:ea typeface="+mn-ea"/>
          <a:cs typeface="+mn-cs"/>
        </a:defRPr>
      </a:lvl5pPr>
      <a:lvl6pPr marL="8168340" indent="-846460" algn="l" rtl="0" eaLnBrk="1" latinLnBrk="0" hangingPunct="1">
        <a:spcBef>
          <a:spcPct val="20000"/>
        </a:spcBef>
        <a:buClr>
          <a:schemeClr val="tx1"/>
        </a:buClr>
        <a:buFont typeface="Wingdings 3"/>
        <a:buChar char=""/>
        <a:defRPr kumimoji="0" sz="8300" kern="1200">
          <a:solidFill>
            <a:schemeClr val="tx1"/>
          </a:solidFill>
          <a:latin typeface="+mn-lt"/>
          <a:ea typeface="+mn-ea"/>
          <a:cs typeface="+mn-cs"/>
        </a:defRPr>
      </a:lvl6pPr>
      <a:lvl7pPr marL="9099446" indent="-846460" algn="l" rtl="0" eaLnBrk="1" latinLnBrk="0" hangingPunct="1">
        <a:spcBef>
          <a:spcPct val="20000"/>
        </a:spcBef>
        <a:buClr>
          <a:schemeClr val="tx1"/>
        </a:buClr>
        <a:buFont typeface="Wingdings 2"/>
        <a:buChar char=""/>
        <a:defRPr kumimoji="0" sz="7400" kern="1200">
          <a:solidFill>
            <a:schemeClr val="tx1"/>
          </a:solidFill>
          <a:latin typeface="+mn-lt"/>
          <a:ea typeface="+mn-ea"/>
          <a:cs typeface="+mn-cs"/>
        </a:defRPr>
      </a:lvl7pPr>
      <a:lvl8pPr marL="10030552" indent="-846460" algn="l" rtl="0" eaLnBrk="1" latinLnBrk="0" hangingPunct="1">
        <a:spcBef>
          <a:spcPct val="20000"/>
        </a:spcBef>
        <a:buClr>
          <a:schemeClr val="tx1"/>
        </a:buClr>
        <a:buFont typeface="Wingdings 2"/>
        <a:buChar char=""/>
        <a:defRPr kumimoji="0" sz="6500" kern="1200">
          <a:solidFill>
            <a:schemeClr val="tx1"/>
          </a:solidFill>
          <a:latin typeface="+mn-lt"/>
          <a:ea typeface="+mn-ea"/>
          <a:cs typeface="+mn-cs"/>
        </a:defRPr>
      </a:lvl8pPr>
      <a:lvl9pPr marL="10961658" indent="-846460" algn="l" rtl="0" eaLnBrk="1" latinLnBrk="0" hangingPunct="1">
        <a:spcBef>
          <a:spcPct val="20000"/>
        </a:spcBef>
        <a:buClr>
          <a:schemeClr val="tx1"/>
        </a:buClr>
        <a:buFont typeface="Wingdings 2"/>
        <a:buChar char=""/>
        <a:defRPr kumimoji="0" sz="6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16150" algn="l" rtl="0" eaLnBrk="1" latinLnBrk="0" hangingPunct="1">
        <a:defRPr kumimoji="0" kern="1200">
          <a:solidFill>
            <a:schemeClr val="tx1"/>
          </a:solidFill>
          <a:latin typeface="+mn-lt"/>
          <a:ea typeface="+mn-ea"/>
          <a:cs typeface="+mn-cs"/>
        </a:defRPr>
      </a:lvl2pPr>
      <a:lvl3pPr marL="4232300" algn="l" rtl="0" eaLnBrk="1" latinLnBrk="0" hangingPunct="1">
        <a:defRPr kumimoji="0" kern="1200">
          <a:solidFill>
            <a:schemeClr val="tx1"/>
          </a:solidFill>
          <a:latin typeface="+mn-lt"/>
          <a:ea typeface="+mn-ea"/>
          <a:cs typeface="+mn-cs"/>
        </a:defRPr>
      </a:lvl3pPr>
      <a:lvl4pPr marL="6348451" algn="l" rtl="0" eaLnBrk="1" latinLnBrk="0" hangingPunct="1">
        <a:defRPr kumimoji="0" kern="1200">
          <a:solidFill>
            <a:schemeClr val="tx1"/>
          </a:solidFill>
          <a:latin typeface="+mn-lt"/>
          <a:ea typeface="+mn-ea"/>
          <a:cs typeface="+mn-cs"/>
        </a:defRPr>
      </a:lvl4pPr>
      <a:lvl5pPr marL="8464601" algn="l" rtl="0" eaLnBrk="1" latinLnBrk="0" hangingPunct="1">
        <a:defRPr kumimoji="0" kern="1200">
          <a:solidFill>
            <a:schemeClr val="tx1"/>
          </a:solidFill>
          <a:latin typeface="+mn-lt"/>
          <a:ea typeface="+mn-ea"/>
          <a:cs typeface="+mn-cs"/>
        </a:defRPr>
      </a:lvl5pPr>
      <a:lvl6pPr marL="10580751" algn="l" rtl="0" eaLnBrk="1" latinLnBrk="0" hangingPunct="1">
        <a:defRPr kumimoji="0" kern="1200">
          <a:solidFill>
            <a:schemeClr val="tx1"/>
          </a:solidFill>
          <a:latin typeface="+mn-lt"/>
          <a:ea typeface="+mn-ea"/>
          <a:cs typeface="+mn-cs"/>
        </a:defRPr>
      </a:lvl6pPr>
      <a:lvl7pPr marL="12696901" algn="l" rtl="0" eaLnBrk="1" latinLnBrk="0" hangingPunct="1">
        <a:defRPr kumimoji="0" kern="1200">
          <a:solidFill>
            <a:schemeClr val="tx1"/>
          </a:solidFill>
          <a:latin typeface="+mn-lt"/>
          <a:ea typeface="+mn-ea"/>
          <a:cs typeface="+mn-cs"/>
        </a:defRPr>
      </a:lvl7pPr>
      <a:lvl8pPr marL="14813051" algn="l" rtl="0" eaLnBrk="1" latinLnBrk="0" hangingPunct="1">
        <a:defRPr kumimoji="0" kern="1200">
          <a:solidFill>
            <a:schemeClr val="tx1"/>
          </a:solidFill>
          <a:latin typeface="+mn-lt"/>
          <a:ea typeface="+mn-ea"/>
          <a:cs typeface="+mn-cs"/>
        </a:defRPr>
      </a:lvl8pPr>
      <a:lvl9pPr marL="1692920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7" name="Text Box 241"/>
          <p:cNvSpPr txBox="1">
            <a:spLocks noChangeArrowheads="1"/>
          </p:cNvSpPr>
          <p:nvPr/>
        </p:nvSpPr>
        <p:spPr bwMode="auto">
          <a:xfrm>
            <a:off x="533400" y="5943600"/>
            <a:ext cx="8991600" cy="13942278"/>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Introduction</a:t>
            </a:r>
          </a:p>
          <a:p>
            <a:pPr algn="just" defTabSz="4232275">
              <a:tabLst>
                <a:tab pos="685800" algn="l"/>
              </a:tabLst>
            </a:pPr>
            <a:r>
              <a:rPr lang="en-US" sz="2800" dirty="0">
                <a:latin typeface="Helvetica" pitchFamily="124" charset="0"/>
              </a:rPr>
              <a:t>	Despite causing multiple lymphoproliferative diseases, very little is known about the fundamental virology of lymphotropic Kaposi Sarcoma Herpesvirus (KSHV) in B lymphocytes. In this study, we examined the function of KSHV ORF11, an evolutionarily conserved protein likely to have a lymphocyte-specific function. </a:t>
            </a:r>
          </a:p>
          <a:p>
            <a:pPr algn="just" defTabSz="4232275">
              <a:tabLst>
                <a:tab pos="685800" algn="l"/>
              </a:tabLst>
            </a:pPr>
            <a:endParaRPr lang="en-US" sz="2800" dirty="0">
              <a:latin typeface="Helvetica" pitchFamily="124" charset="0"/>
            </a:endParaRPr>
          </a:p>
          <a:p>
            <a:pPr algn="just" defTabSz="4232275">
              <a:tabLst>
                <a:tab pos="685800" algn="l"/>
              </a:tabLst>
            </a:pPr>
            <a:r>
              <a:rPr lang="en-US" sz="3600" b="1" dirty="0">
                <a:latin typeface="Helvetica" pitchFamily="124" charset="0"/>
              </a:rPr>
              <a:t>Hypothesis</a:t>
            </a:r>
          </a:p>
          <a:p>
            <a:pPr algn="just" defTabSz="4232275" eaLnBrk="0" hangingPunct="0">
              <a:tabLst>
                <a:tab pos="685800" algn="l"/>
              </a:tabLst>
            </a:pPr>
            <a:r>
              <a:rPr lang="en-US" sz="2800" dirty="0">
                <a:latin typeface="Helvetica" pitchFamily="124" charset="0"/>
              </a:rPr>
              <a:t>	The objective of the study is to evaluate (1) how KSHV alters host gene expression in a lymphocyte system and (2) the function of ORF11 by determining the pathways activated in wild-type KSHV that are absent in KSHV-△ORF11. </a:t>
            </a:r>
          </a:p>
          <a:p>
            <a:pPr algn="just" defTabSz="4232275" eaLnBrk="0" hangingPunct="0">
              <a:tabLst>
                <a:tab pos="685800" algn="l"/>
              </a:tabLst>
            </a:pPr>
            <a:endParaRPr lang="en-US" sz="3600" b="1" dirty="0">
              <a:latin typeface="Helvetica" pitchFamily="124" charset="0"/>
            </a:endParaRPr>
          </a:p>
          <a:p>
            <a:pPr algn="just" defTabSz="4232275" eaLnBrk="0" hangingPunct="0">
              <a:tabLst>
                <a:tab pos="685800" algn="l"/>
              </a:tabLst>
            </a:pPr>
            <a:r>
              <a:rPr lang="en-US" sz="3600" b="1" dirty="0">
                <a:latin typeface="Helvetica" pitchFamily="124" charset="0"/>
              </a:rPr>
              <a:t>Experimental Method</a:t>
            </a:r>
          </a:p>
          <a:p>
            <a:pPr algn="just" defTabSz="4232275">
              <a:tabLst>
                <a:tab pos="685800" algn="l"/>
              </a:tabLst>
            </a:pPr>
            <a:r>
              <a:rPr lang="en-US" sz="2800" dirty="0">
                <a:latin typeface="Helvetica" pitchFamily="124" charset="0"/>
              </a:rPr>
              <a:t>     We constructed a recombinant KSHV, KSHV-△ORF11, with two sequential stop codons inserted into the ORF11 open reading frame in order to prevent translation of ORF11. We then used our model of ex vivo infection of human tonsil lymphocytes to compare the behavior of KSHV-WT and KSHV-△ORF11 in B lymphocytes early in infection. We performed RNA-sequencing and pairwise differentially expressed genes (DEGs) analyses the infected lymphocyte cultures. Sequence reads were aligned with STAR and quantified with </a:t>
            </a:r>
            <a:r>
              <a:rPr lang="en-US" sz="2800" dirty="0" err="1">
                <a:latin typeface="Helvetica" pitchFamily="124" charset="0"/>
              </a:rPr>
              <a:t>featureCounts</a:t>
            </a:r>
            <a:r>
              <a:rPr lang="en-US" sz="2800" dirty="0">
                <a:latin typeface="Helvetica" pitchFamily="124" charset="0"/>
              </a:rPr>
              <a:t>. DESeq2 was used to produce DEG lists and </a:t>
            </a:r>
            <a:r>
              <a:rPr lang="en-US" sz="2800" dirty="0" err="1">
                <a:latin typeface="Helvetica" pitchFamily="124" charset="0"/>
              </a:rPr>
              <a:t>fgsea</a:t>
            </a:r>
            <a:r>
              <a:rPr lang="en-US" sz="2800" dirty="0">
                <a:latin typeface="Helvetica" pitchFamily="124" charset="0"/>
              </a:rPr>
              <a:t> to identify enriched pathways. P-value &lt; 0.05 and foldchange &gt; 2 or 0.5 were considered statistically significant.</a:t>
            </a:r>
            <a:endParaRPr lang="en-US" sz="2800" dirty="0">
              <a:solidFill>
                <a:srgbClr val="0000FF"/>
              </a:solidFill>
              <a:latin typeface="Helvetica" pitchFamily="124" charset="0"/>
            </a:endParaRPr>
          </a:p>
        </p:txBody>
      </p:sp>
      <p:sp>
        <p:nvSpPr>
          <p:cNvPr id="4372" name="Rectangle 276"/>
          <p:cNvSpPr>
            <a:spLocks noChangeArrowheads="1"/>
          </p:cNvSpPr>
          <p:nvPr/>
        </p:nvSpPr>
        <p:spPr bwMode="auto">
          <a:xfrm>
            <a:off x="457200" y="5867400"/>
            <a:ext cx="9144000" cy="25222200"/>
          </a:xfrm>
          <a:prstGeom prst="rect">
            <a:avLst/>
          </a:prstGeom>
          <a:noFill/>
          <a:ln w="38100">
            <a:solidFill>
              <a:srgbClr val="400080"/>
            </a:solidFill>
            <a:miter lim="800000"/>
            <a:headEnd/>
            <a:tailEnd/>
          </a:ln>
          <a:effectLst/>
        </p:spPr>
        <p:txBody>
          <a:bodyPr wrap="none" anchor="ctr"/>
          <a:lstStyle/>
          <a:p>
            <a:endParaRPr lang="en-US"/>
          </a:p>
        </p:txBody>
      </p:sp>
      <p:sp>
        <p:nvSpPr>
          <p:cNvPr id="4466" name="WordArt 370"/>
          <p:cNvSpPr>
            <a:spLocks noChangeArrowheads="1" noChangeShapeType="1" noTextEdit="1"/>
          </p:cNvSpPr>
          <p:nvPr/>
        </p:nvSpPr>
        <p:spPr bwMode="auto">
          <a:xfrm>
            <a:off x="35128200" y="1447800"/>
            <a:ext cx="3124200" cy="3390900"/>
          </a:xfrm>
          <a:prstGeom prst="rect">
            <a:avLst/>
          </a:prstGeom>
        </p:spPr>
        <p:txBody>
          <a:bodyPr wrap="none" fromWordArt="1">
            <a:prstTxWarp prst="textSlantUp">
              <a:avLst>
                <a:gd name="adj" fmla="val 32056"/>
              </a:avLst>
            </a:prstTxWarp>
          </a:bodyPr>
          <a:lstStyle/>
          <a:p>
            <a:pPr algn="ctr"/>
            <a:endPar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endParaRPr>
          </a:p>
        </p:txBody>
      </p:sp>
      <p:sp>
        <p:nvSpPr>
          <p:cNvPr id="4560" name="Rectangle 464"/>
          <p:cNvSpPr>
            <a:spLocks noChangeArrowheads="1"/>
          </p:cNvSpPr>
          <p:nvPr/>
        </p:nvSpPr>
        <p:spPr bwMode="auto">
          <a:xfrm>
            <a:off x="32461200" y="5867400"/>
            <a:ext cx="9372600" cy="25222200"/>
          </a:xfrm>
          <a:prstGeom prst="rect">
            <a:avLst/>
          </a:prstGeom>
          <a:noFill/>
          <a:ln w="38100">
            <a:solidFill>
              <a:srgbClr val="400080"/>
            </a:solidFill>
            <a:miter lim="800000"/>
            <a:headEnd/>
            <a:tailEnd/>
          </a:ln>
          <a:effectLst/>
        </p:spPr>
        <p:txBody>
          <a:bodyPr wrap="none" anchor="ctr"/>
          <a:lstStyle/>
          <a:p>
            <a:endParaRPr lang="en-US"/>
          </a:p>
        </p:txBody>
      </p:sp>
      <p:sp>
        <p:nvSpPr>
          <p:cNvPr id="4561" name="Rectangle 465"/>
          <p:cNvSpPr>
            <a:spLocks noChangeArrowheads="1"/>
          </p:cNvSpPr>
          <p:nvPr/>
        </p:nvSpPr>
        <p:spPr bwMode="auto">
          <a:xfrm>
            <a:off x="10515600" y="5867400"/>
            <a:ext cx="21031200" cy="25222200"/>
          </a:xfrm>
          <a:prstGeom prst="rect">
            <a:avLst/>
          </a:prstGeom>
          <a:noFill/>
          <a:ln w="38100">
            <a:solidFill>
              <a:srgbClr val="400080"/>
            </a:solidFill>
            <a:miter lim="800000"/>
            <a:headEnd/>
            <a:tailEnd/>
          </a:ln>
          <a:effectLst/>
        </p:spPr>
        <p:txBody>
          <a:bodyPr wrap="none" anchor="ctr"/>
          <a:lstStyle/>
          <a:p>
            <a:endParaRPr lang="en-US"/>
          </a:p>
        </p:txBody>
      </p:sp>
      <p:sp>
        <p:nvSpPr>
          <p:cNvPr id="4563" name="Text Box 467"/>
          <p:cNvSpPr txBox="1">
            <a:spLocks noChangeArrowheads="1"/>
          </p:cNvSpPr>
          <p:nvPr/>
        </p:nvSpPr>
        <p:spPr bwMode="auto">
          <a:xfrm>
            <a:off x="11125200" y="6248400"/>
            <a:ext cx="9448800" cy="2800767"/>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Results</a:t>
            </a:r>
          </a:p>
          <a:p>
            <a:pPr algn="just" defTabSz="4232275">
              <a:tabLst>
                <a:tab pos="685800" algn="l"/>
              </a:tabLst>
            </a:pPr>
            <a:r>
              <a:rPr lang="en-US" sz="2800" dirty="0">
                <a:latin typeface="Helvetica" pitchFamily="124" charset="0"/>
              </a:rPr>
              <a:t>	DEG lists of 90 and 139 genes were identified in mock  versus wild-type KSHV and KSHV-△ORF11 versus wild-type KSHV lymphocytes, respectively (Fig. 1). Top15 downregulated and upregulated of DEGs were shown in Table 1.</a:t>
            </a:r>
          </a:p>
        </p:txBody>
      </p:sp>
      <p:sp>
        <p:nvSpPr>
          <p:cNvPr id="4565" name="Text Box 469"/>
          <p:cNvSpPr txBox="1">
            <a:spLocks noChangeArrowheads="1"/>
          </p:cNvSpPr>
          <p:nvPr/>
        </p:nvSpPr>
        <p:spPr bwMode="auto">
          <a:xfrm>
            <a:off x="21336000" y="6248400"/>
            <a:ext cx="9448800" cy="2800767"/>
          </a:xfrm>
          <a:prstGeom prst="rect">
            <a:avLst/>
          </a:prstGeom>
          <a:noFill/>
          <a:ln w="9525">
            <a:noFill/>
            <a:miter lim="800000"/>
            <a:headEnd/>
            <a:tailEnd/>
          </a:ln>
          <a:effectLst/>
        </p:spPr>
        <p:txBody>
          <a:bodyPr>
            <a:spAutoFit/>
          </a:bodyPr>
          <a:lstStyle/>
          <a:p>
            <a:pPr algn="just" defTabSz="4232275">
              <a:tabLst>
                <a:tab pos="685800" algn="l"/>
              </a:tabLst>
            </a:pPr>
            <a:r>
              <a:rPr lang="en-US" sz="3600" b="1" dirty="0">
                <a:solidFill>
                  <a:srgbClr val="0000FF"/>
                </a:solidFill>
                <a:latin typeface="Helvetica" pitchFamily="124" charset="0"/>
              </a:rPr>
              <a:t>       </a:t>
            </a:r>
            <a:r>
              <a:rPr lang="en-US" sz="2800" dirty="0">
                <a:latin typeface="Helvetica" pitchFamily="124" charset="0"/>
              </a:rPr>
              <a:t>Signaling pathway of ribosome is significant in both DEG groups (Fig. 2). Huntington's, Alzheimer's disease, oxidative phosphorylation, Parkinson's disease, pyrimidine metabolism and base excision repair signaling pathways were significant (p-adj &lt;0.05) in KSHV-△ORF11 compared to wild-type KSHV (Fig. 3).</a:t>
            </a:r>
          </a:p>
        </p:txBody>
      </p:sp>
      <p:sp>
        <p:nvSpPr>
          <p:cNvPr id="4570" name="Text Box 474"/>
          <p:cNvSpPr txBox="1">
            <a:spLocks noChangeArrowheads="1"/>
          </p:cNvSpPr>
          <p:nvPr/>
        </p:nvSpPr>
        <p:spPr bwMode="auto">
          <a:xfrm>
            <a:off x="10591800" y="15773400"/>
            <a:ext cx="13369291" cy="2246769"/>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1   </a:t>
            </a:r>
            <a:r>
              <a:rPr lang="en-US" sz="2000" dirty="0"/>
              <a:t>The variation of gene expressions could be visualized in the volcano plot. a, mock versus wild-type KSHV. b, KSHV-△ORF11 versus wild-type KSHV . Volcano plots are constructed by using fold-change values and </a:t>
            </a:r>
            <a:r>
              <a:rPr lang="en-US" sz="2000" i="1" dirty="0"/>
              <a:t>pvaule</a:t>
            </a:r>
            <a:r>
              <a:rPr lang="en-US" sz="2000" dirty="0"/>
              <a:t> &lt; 0.05, so they could be visualized by the relationship between fold change (magnitude of change) and statistical significance (which considers both magnitudes of change and variability into consideration). Based on those values, subsets of genes were also allowed to be isolated.  2.0-fold change of up and down were corresponding to the vertical lines, and a </a:t>
            </a:r>
            <a:r>
              <a:rPr lang="en-US" sz="2000" i="1" dirty="0"/>
              <a:t>pvaule</a:t>
            </a:r>
            <a:r>
              <a:rPr lang="en-US" sz="2000" dirty="0"/>
              <a:t> of 0.05 was represented to the horizontal line. Thus, the differentially expressed genes with statistical significance were represented in green points.</a:t>
            </a:r>
          </a:p>
        </p:txBody>
      </p:sp>
      <p:sp>
        <p:nvSpPr>
          <p:cNvPr id="4622" name="Text Box 526"/>
          <p:cNvSpPr txBox="1">
            <a:spLocks noChangeArrowheads="1"/>
          </p:cNvSpPr>
          <p:nvPr/>
        </p:nvSpPr>
        <p:spPr bwMode="auto">
          <a:xfrm>
            <a:off x="32651700" y="6138208"/>
            <a:ext cx="9105900" cy="1938992"/>
          </a:xfrm>
          <a:prstGeom prst="rect">
            <a:avLst/>
          </a:prstGeom>
          <a:noFill/>
          <a:ln w="9525">
            <a:noFill/>
            <a:miter lim="800000"/>
            <a:headEnd/>
            <a:tailEnd/>
          </a:ln>
          <a:effectLst/>
        </p:spPr>
        <p:txBody>
          <a:bodyPr wrap="square">
            <a:spAutoFit/>
          </a:bodyPr>
          <a:lstStyle/>
          <a:p>
            <a:pPr algn="just" defTabSz="4232275">
              <a:spcBef>
                <a:spcPct val="50000"/>
              </a:spcBef>
              <a:tabLst>
                <a:tab pos="685800" algn="l"/>
              </a:tabLst>
            </a:pPr>
            <a:r>
              <a:rPr lang="en-US" sz="3600" b="1" dirty="0">
                <a:latin typeface="Helvetica" pitchFamily="124" charset="0"/>
              </a:rPr>
              <a:t>Conclusions</a:t>
            </a:r>
          </a:p>
          <a:p>
            <a:pPr algn="just" defTabSz="4232275">
              <a:tabLst>
                <a:tab pos="685800" algn="l"/>
              </a:tabLst>
            </a:pPr>
            <a:r>
              <a:rPr lang="en-US" sz="2800" dirty="0">
                <a:latin typeface="Helvetica" pitchFamily="124" charset="0"/>
              </a:rPr>
              <a:t>	Thus, DEG analysis identified critical pathways associated with wild-type KSHV and KSHV-△ORF11 for further investigation.</a:t>
            </a:r>
          </a:p>
        </p:txBody>
      </p:sp>
      <p:sp>
        <p:nvSpPr>
          <p:cNvPr id="4623" name="Text Box 527"/>
          <p:cNvSpPr txBox="1">
            <a:spLocks noChangeArrowheads="1"/>
          </p:cNvSpPr>
          <p:nvPr/>
        </p:nvSpPr>
        <p:spPr bwMode="auto">
          <a:xfrm>
            <a:off x="32613600" y="8907418"/>
            <a:ext cx="8991600" cy="2369880"/>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Future Research</a:t>
            </a:r>
          </a:p>
          <a:p>
            <a:pPr algn="just" defTabSz="4232275" eaLnBrk="0" hangingPunct="0">
              <a:tabLst>
                <a:tab pos="685800" algn="l"/>
              </a:tabLst>
            </a:pPr>
            <a:r>
              <a:rPr lang="en-US" sz="2800" dirty="0">
                <a:latin typeface="Helvetica" pitchFamily="124" charset="0"/>
              </a:rPr>
              <a:t>	We will experimental verify some of the DEGs in different groups. If possible, we would confirm some of the signaling pathways.  </a:t>
            </a:r>
            <a:endParaRPr lang="en-US" sz="2800" dirty="0">
              <a:solidFill>
                <a:srgbClr val="0000FF"/>
              </a:solidFill>
              <a:latin typeface="Helvetica" pitchFamily="124" charset="0"/>
            </a:endParaRPr>
          </a:p>
          <a:p>
            <a:pPr algn="just" defTabSz="4232275">
              <a:tabLst>
                <a:tab pos="685800" algn="l"/>
              </a:tabLst>
            </a:pPr>
            <a:endParaRPr lang="en-US" sz="2800" dirty="0">
              <a:solidFill>
                <a:srgbClr val="0000FF"/>
              </a:solidFill>
              <a:latin typeface="Helvetica" pitchFamily="124" charset="0"/>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893" y="838200"/>
            <a:ext cx="7950061" cy="4114800"/>
          </a:xfrm>
          <a:prstGeom prst="rect">
            <a:avLst/>
          </a:prstGeom>
        </p:spPr>
      </p:pic>
      <p:sp>
        <p:nvSpPr>
          <p:cNvPr id="4220" name="Text Box 124"/>
          <p:cNvSpPr txBox="1">
            <a:spLocks noChangeArrowheads="1"/>
          </p:cNvSpPr>
          <p:nvPr/>
        </p:nvSpPr>
        <p:spPr bwMode="auto">
          <a:xfrm>
            <a:off x="7320643" y="113338"/>
            <a:ext cx="29826857" cy="4231928"/>
          </a:xfrm>
          <a:prstGeom prst="rect">
            <a:avLst/>
          </a:prstGeom>
          <a:noFill/>
          <a:ln w="9525">
            <a:noFill/>
            <a:miter lim="800000"/>
            <a:headEnd/>
            <a:tailEnd/>
          </a:ln>
          <a:effectLst/>
        </p:spPr>
        <p:txBody>
          <a:bodyPr wrap="square">
            <a:spAutoFit/>
          </a:bodyPr>
          <a:lstStyle/>
          <a:p>
            <a:pPr lvl="1" algn="ctr" defTabSz="4232275">
              <a:spcBef>
                <a:spcPct val="50000"/>
              </a:spcBef>
            </a:pPr>
            <a:r>
              <a:rPr lang="en-US" sz="7200" b="1" dirty="0">
                <a:solidFill>
                  <a:srgbClr val="C00000"/>
                </a:solidFill>
              </a:rPr>
              <a:t>Evaluation of differentially expressed genes associated with the Kaposi’s sarcoma-associated herpesvirus ORF11 protein</a:t>
            </a:r>
            <a:endParaRPr lang="en-US" sz="7300" b="1" dirty="0">
              <a:solidFill>
                <a:srgbClr val="C00000"/>
              </a:solidFill>
            </a:endParaRPr>
          </a:p>
          <a:p>
            <a:pPr algn="ctr" defTabSz="4232275"/>
            <a:r>
              <a:rPr lang="en-US" sz="6500" dirty="0"/>
              <a:t>Li Y, </a:t>
            </a:r>
            <a:r>
              <a:rPr lang="en-US" sz="6500" dirty="0" err="1"/>
              <a:t>Nabiee</a:t>
            </a:r>
            <a:r>
              <a:rPr lang="en-US" sz="6500" dirty="0"/>
              <a:t> R, Castano R.J., Barr S, </a:t>
            </a:r>
            <a:r>
              <a:rPr lang="en-US" sz="6500" dirty="0" err="1"/>
              <a:t>Roosan</a:t>
            </a:r>
            <a:r>
              <a:rPr lang="en-US" sz="6500" dirty="0"/>
              <a:t> R.M., </a:t>
            </a:r>
            <a:r>
              <a:rPr lang="en-US" sz="6500" dirty="0" err="1"/>
              <a:t>Totonchy</a:t>
            </a:r>
            <a:r>
              <a:rPr lang="en-US" sz="6500" dirty="0"/>
              <a:t> E.J</a:t>
            </a:r>
            <a:endParaRPr lang="en-US" sz="6000" dirty="0"/>
          </a:p>
          <a:p>
            <a:pPr algn="ctr" defTabSz="4232275"/>
            <a:r>
              <a:rPr lang="en-US" sz="6000" dirty="0"/>
              <a:t> </a:t>
            </a:r>
          </a:p>
        </p:txBody>
      </p:sp>
      <p:pic>
        <p:nvPicPr>
          <p:cNvPr id="3" name="Picture 2">
            <a:extLst>
              <a:ext uri="{FF2B5EF4-FFF2-40B4-BE49-F238E27FC236}">
                <a16:creationId xmlns:a16="http://schemas.microsoft.com/office/drawing/2014/main" id="{F256E87B-71B2-EA47-A702-95FAA7491336}"/>
              </a:ext>
            </a:extLst>
          </p:cNvPr>
          <p:cNvPicPr>
            <a:picLocks noChangeAspect="1"/>
          </p:cNvPicPr>
          <p:nvPr/>
        </p:nvPicPr>
        <p:blipFill>
          <a:blip r:embed="rId3"/>
          <a:stretch>
            <a:fillRect/>
          </a:stretch>
        </p:blipFill>
        <p:spPr>
          <a:xfrm>
            <a:off x="10591800" y="8991600"/>
            <a:ext cx="13369290" cy="6684645"/>
          </a:xfrm>
          <a:prstGeom prst="rect">
            <a:avLst/>
          </a:prstGeom>
        </p:spPr>
      </p:pic>
      <p:sp>
        <p:nvSpPr>
          <p:cNvPr id="17" name="Text Box 474">
            <a:extLst>
              <a:ext uri="{FF2B5EF4-FFF2-40B4-BE49-F238E27FC236}">
                <a16:creationId xmlns:a16="http://schemas.microsoft.com/office/drawing/2014/main" id="{2439F644-3CE0-A84D-ADBA-40EB4BC44543}"/>
              </a:ext>
            </a:extLst>
          </p:cNvPr>
          <p:cNvSpPr txBox="1">
            <a:spLocks noChangeArrowheads="1"/>
          </p:cNvSpPr>
          <p:nvPr/>
        </p:nvSpPr>
        <p:spPr bwMode="auto">
          <a:xfrm>
            <a:off x="24200576" y="15512474"/>
            <a:ext cx="6817723" cy="2246769"/>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2   </a:t>
            </a:r>
            <a:r>
              <a:rPr lang="en-US" sz="2000" dirty="0"/>
              <a:t>Gene set enrichment analysis (GSEA) of signaling pathways activated in both mock versus wild-type KSHV and KSHV-△ORF11 versus wild-type KSHV groups. Kyoto Encyclopedia of Genes and Genomes (KEGG) ribosome signaling pathway. Genes sets with P-value &lt; 0.05, FDR q-value &lt; 0.05 are considered significance.                     FDR, false discovery rate..</a:t>
            </a:r>
          </a:p>
        </p:txBody>
      </p:sp>
      <p:sp>
        <p:nvSpPr>
          <p:cNvPr id="19" name="Text Box 474">
            <a:extLst>
              <a:ext uri="{FF2B5EF4-FFF2-40B4-BE49-F238E27FC236}">
                <a16:creationId xmlns:a16="http://schemas.microsoft.com/office/drawing/2014/main" id="{B6D8B59F-38F9-1D4B-B23A-CCF21198BEBC}"/>
              </a:ext>
            </a:extLst>
          </p:cNvPr>
          <p:cNvSpPr txBox="1">
            <a:spLocks noChangeArrowheads="1"/>
          </p:cNvSpPr>
          <p:nvPr/>
        </p:nvSpPr>
        <p:spPr bwMode="auto">
          <a:xfrm>
            <a:off x="10526486" y="29946125"/>
            <a:ext cx="20811853" cy="1015663"/>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a:t>
            </a:r>
            <a:r>
              <a:rPr lang="en-US" altLang="zh-CN" sz="2000" b="1" dirty="0"/>
              <a:t>3</a:t>
            </a:r>
            <a:r>
              <a:rPr lang="en-US" sz="2000" b="1" dirty="0"/>
              <a:t>   </a:t>
            </a:r>
            <a:r>
              <a:rPr lang="en-US" sz="2000" dirty="0"/>
              <a:t>Gene set enrichment analysis (GSEA) of signaling pathways activated in </a:t>
            </a:r>
            <a:r>
              <a:rPr lang="en-US" sz="2000" dirty="0">
                <a:latin typeface="Helvetica" pitchFamily="124" charset="0"/>
              </a:rPr>
              <a:t>KSHV-△ORF11 compared to wild-type KSHV.. </a:t>
            </a:r>
            <a:r>
              <a:rPr lang="en-US" sz="2000" dirty="0"/>
              <a:t>a, KEGG Huntington's disease. b, KEGG Alzheimer's disease. c, KEGG oxidative phosphorylation.  d, KEGG Parkinson's e, KEGG pyrimidine metabolism. f, KEGG base excision repair. Kyoto Encyclopedia of Genes and Genomes (KEGG). Genes sets with P-value &lt; 0.05, FDR q-value &lt; 0.05 are considered significance.  FDR, false discovery rate.</a:t>
            </a:r>
          </a:p>
        </p:txBody>
      </p:sp>
      <p:pic>
        <p:nvPicPr>
          <p:cNvPr id="5" name="Picture 4">
            <a:extLst>
              <a:ext uri="{FF2B5EF4-FFF2-40B4-BE49-F238E27FC236}">
                <a16:creationId xmlns:a16="http://schemas.microsoft.com/office/drawing/2014/main" id="{9E307CFB-BD60-F145-9A00-B0D8488E7549}"/>
              </a:ext>
            </a:extLst>
          </p:cNvPr>
          <p:cNvPicPr>
            <a:picLocks noChangeAspect="1"/>
          </p:cNvPicPr>
          <p:nvPr/>
        </p:nvPicPr>
        <p:blipFill>
          <a:blip r:embed="rId4"/>
          <a:stretch>
            <a:fillRect/>
          </a:stretch>
        </p:blipFill>
        <p:spPr>
          <a:xfrm>
            <a:off x="10591800" y="18364200"/>
            <a:ext cx="20769580" cy="11269980"/>
          </a:xfrm>
          <a:prstGeom prst="rect">
            <a:avLst/>
          </a:prstGeom>
        </p:spPr>
      </p:pic>
      <p:pic>
        <p:nvPicPr>
          <p:cNvPr id="4" name="Picture 3">
            <a:extLst>
              <a:ext uri="{FF2B5EF4-FFF2-40B4-BE49-F238E27FC236}">
                <a16:creationId xmlns:a16="http://schemas.microsoft.com/office/drawing/2014/main" id="{81C07843-E730-894E-AF5C-4188BBF7ACC4}"/>
              </a:ext>
            </a:extLst>
          </p:cNvPr>
          <p:cNvPicPr>
            <a:picLocks noChangeAspect="1"/>
          </p:cNvPicPr>
          <p:nvPr/>
        </p:nvPicPr>
        <p:blipFill>
          <a:blip r:embed="rId5"/>
          <a:stretch>
            <a:fillRect/>
          </a:stretch>
        </p:blipFill>
        <p:spPr>
          <a:xfrm>
            <a:off x="24275143" y="9430167"/>
            <a:ext cx="7010400" cy="5549900"/>
          </a:xfrm>
          <a:prstGeom prst="rect">
            <a:avLst/>
          </a:prstGeom>
        </p:spPr>
      </p:pic>
      <p:sp>
        <p:nvSpPr>
          <p:cNvPr id="25" name="Text Box 471">
            <a:extLst>
              <a:ext uri="{FF2B5EF4-FFF2-40B4-BE49-F238E27FC236}">
                <a16:creationId xmlns:a16="http://schemas.microsoft.com/office/drawing/2014/main" id="{67F233D5-2F50-7B47-AF33-D723D25F94D0}"/>
              </a:ext>
            </a:extLst>
          </p:cNvPr>
          <p:cNvSpPr txBox="1">
            <a:spLocks noChangeArrowheads="1"/>
          </p:cNvSpPr>
          <p:nvPr/>
        </p:nvSpPr>
        <p:spPr bwMode="auto">
          <a:xfrm>
            <a:off x="685800" y="20247114"/>
            <a:ext cx="8839200" cy="707886"/>
          </a:xfrm>
          <a:prstGeom prst="rect">
            <a:avLst/>
          </a:prstGeom>
          <a:noFill/>
          <a:ln w="9525">
            <a:noFill/>
            <a:miter lim="800000"/>
            <a:headEnd/>
            <a:tailEnd/>
          </a:ln>
          <a:effectLst/>
        </p:spPr>
        <p:txBody>
          <a:bodyPr>
            <a:spAutoFit/>
          </a:bodyPr>
          <a:lstStyle/>
          <a:p>
            <a:pPr defTabSz="4232275">
              <a:spcBef>
                <a:spcPct val="50000"/>
              </a:spcBef>
            </a:pPr>
            <a:r>
              <a:rPr lang="en-US" sz="2000" b="1" dirty="0"/>
              <a:t>Table 1(a). </a:t>
            </a:r>
            <a:r>
              <a:rPr lang="en-US" sz="2000" dirty="0"/>
              <a:t>Top 15 Differentially Expressed Genes (DEGs) (|Log2FoldChange| &gt; 1 and P-value &lt; 0.05) of mock vs wild</a:t>
            </a:r>
            <a:r>
              <a:rPr lang="en-US" altLang="zh-CN" sz="2000" dirty="0"/>
              <a:t>-</a:t>
            </a:r>
            <a:r>
              <a:rPr lang="en-US" sz="2000" dirty="0"/>
              <a:t>type</a:t>
            </a:r>
            <a:r>
              <a:rPr lang="zh-CN" altLang="en-US" sz="2000" dirty="0"/>
              <a:t> </a:t>
            </a:r>
            <a:r>
              <a:rPr lang="en-US" altLang="zh-CN" sz="2000" dirty="0"/>
              <a:t>KSHV.</a:t>
            </a:r>
            <a:endParaRPr lang="en-US" sz="2000" dirty="0"/>
          </a:p>
        </p:txBody>
      </p:sp>
      <p:sp>
        <p:nvSpPr>
          <p:cNvPr id="29" name="Text Box 471">
            <a:extLst>
              <a:ext uri="{FF2B5EF4-FFF2-40B4-BE49-F238E27FC236}">
                <a16:creationId xmlns:a16="http://schemas.microsoft.com/office/drawing/2014/main" id="{829BDDCB-A270-894C-8C42-7339226D8268}"/>
              </a:ext>
            </a:extLst>
          </p:cNvPr>
          <p:cNvSpPr txBox="1">
            <a:spLocks noChangeArrowheads="1"/>
          </p:cNvSpPr>
          <p:nvPr/>
        </p:nvSpPr>
        <p:spPr bwMode="auto">
          <a:xfrm>
            <a:off x="32613600" y="18718700"/>
            <a:ext cx="9231086" cy="707886"/>
          </a:xfrm>
          <a:prstGeom prst="rect">
            <a:avLst/>
          </a:prstGeom>
          <a:noFill/>
          <a:ln w="9525">
            <a:noFill/>
            <a:miter lim="800000"/>
            <a:headEnd/>
            <a:tailEnd/>
          </a:ln>
          <a:effectLst/>
        </p:spPr>
        <p:txBody>
          <a:bodyPr wrap="square">
            <a:spAutoFit/>
          </a:bodyPr>
          <a:lstStyle/>
          <a:p>
            <a:pPr defTabSz="4232275">
              <a:spcBef>
                <a:spcPct val="50000"/>
              </a:spcBef>
            </a:pPr>
            <a:r>
              <a:rPr lang="en-US" sz="2000" b="1" dirty="0"/>
              <a:t>Table 1(b) </a:t>
            </a:r>
            <a:r>
              <a:rPr lang="en-US" sz="2000" dirty="0"/>
              <a:t>Top 15 Differentially Expressed Genes (DEGs) (|Log2FoldChange| &gt; 1 and P-value &lt; 0.05) of KSHV-△ORF11 versus wild-type KSHV</a:t>
            </a:r>
            <a:r>
              <a:rPr lang="en-US" altLang="zh-CN" sz="2000" dirty="0"/>
              <a:t>.</a:t>
            </a:r>
            <a:endParaRPr lang="en-US" sz="2000" dirty="0"/>
          </a:p>
        </p:txBody>
      </p:sp>
      <p:graphicFrame>
        <p:nvGraphicFramePr>
          <p:cNvPr id="20" name="Table 19">
            <a:extLst>
              <a:ext uri="{FF2B5EF4-FFF2-40B4-BE49-F238E27FC236}">
                <a16:creationId xmlns:a16="http://schemas.microsoft.com/office/drawing/2014/main" id="{FA29CC29-36C5-B04C-B349-735A089774A7}"/>
              </a:ext>
            </a:extLst>
          </p:cNvPr>
          <p:cNvGraphicFramePr>
            <a:graphicFrameLocks noGrp="1"/>
          </p:cNvGraphicFramePr>
          <p:nvPr>
            <p:extLst>
              <p:ext uri="{D42A27DB-BD31-4B8C-83A1-F6EECF244321}">
                <p14:modId xmlns:p14="http://schemas.microsoft.com/office/powerpoint/2010/main" val="2243918453"/>
              </p:ext>
            </p:extLst>
          </p:nvPr>
        </p:nvGraphicFramePr>
        <p:xfrm>
          <a:off x="32613600" y="19977112"/>
          <a:ext cx="8953502" cy="8778240"/>
        </p:xfrm>
        <a:graphic>
          <a:graphicData uri="http://schemas.openxmlformats.org/drawingml/2006/table">
            <a:tbl>
              <a:tblPr firstRow="1" firstCol="1" bandRow="1"/>
              <a:tblGrid>
                <a:gridCol w="1716089">
                  <a:extLst>
                    <a:ext uri="{9D8B030D-6E8A-4147-A177-3AD203B41FA5}">
                      <a16:colId xmlns:a16="http://schemas.microsoft.com/office/drawing/2014/main" val="3801576829"/>
                    </a:ext>
                  </a:extLst>
                </a:gridCol>
                <a:gridCol w="1939925">
                  <a:extLst>
                    <a:ext uri="{9D8B030D-6E8A-4147-A177-3AD203B41FA5}">
                      <a16:colId xmlns:a16="http://schemas.microsoft.com/office/drawing/2014/main" val="1403222926"/>
                    </a:ext>
                  </a:extLst>
                </a:gridCol>
                <a:gridCol w="1939925">
                  <a:extLst>
                    <a:ext uri="{9D8B030D-6E8A-4147-A177-3AD203B41FA5}">
                      <a16:colId xmlns:a16="http://schemas.microsoft.com/office/drawing/2014/main" val="2639419190"/>
                    </a:ext>
                  </a:extLst>
                </a:gridCol>
                <a:gridCol w="2405061">
                  <a:extLst>
                    <a:ext uri="{9D8B030D-6E8A-4147-A177-3AD203B41FA5}">
                      <a16:colId xmlns:a16="http://schemas.microsoft.com/office/drawing/2014/main" val="3184226204"/>
                    </a:ext>
                  </a:extLst>
                </a:gridCol>
                <a:gridCol w="952502">
                  <a:extLst>
                    <a:ext uri="{9D8B030D-6E8A-4147-A177-3AD203B41FA5}">
                      <a16:colId xmlns:a16="http://schemas.microsoft.com/office/drawing/2014/main" val="784941177"/>
                    </a:ext>
                  </a:extLst>
                </a:gridCol>
              </a:tblGrid>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Log2FoldChange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Average Expression</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P-value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339710"/>
                  </a:ext>
                </a:extLst>
              </a:tr>
              <a:tr h="203200">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Downregulated</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IGHA2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-4.326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11.965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872451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TP53TG5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-3.978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3.927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63575666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RPS20P33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-3.603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2.409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51195290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FAM185BP</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-3.564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27739450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IRF9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3.128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49793511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AC008735.1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-3.407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0.996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5442765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CSF2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-3.293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7.251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57811850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MUC16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-3.217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50212164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GTF2IRD1P1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-3.192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2.057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5257297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TNR</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-3.168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1.792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50395284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DLEU2L</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-3.152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1.851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5662233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AL033527.3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-3.134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0.033</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66792203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AC011481.1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-3.114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42378131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AL359513.1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3.784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8818899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AL139260.1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-2.990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92186909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4168945126"/>
                  </a:ext>
                </a:extLst>
              </a:tr>
              <a:tr h="203200">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Upregulated</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AC097534.1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4.520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11153704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CDC20P1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3.996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3.119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402719767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AL358472.3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406182465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BOLA2-SMG1P6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887675147"/>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GJB6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3.561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83497381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SLC45A1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3.518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1.638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5577356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ALDH8A1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2.927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15252684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CD44-AS1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2.378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86091610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TNS1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3.360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07047802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LOXL1-AS1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3.297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3.250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91151992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UTS2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3.237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1.156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318924292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AC021752.1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0.969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0.050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295431911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LRRC31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3.155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136425521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KDF1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3.108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val="81737004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COX5BP6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0.038</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393123"/>
                  </a:ext>
                </a:extLst>
              </a:tr>
            </a:tbl>
          </a:graphicData>
        </a:graphic>
      </p:graphicFrame>
      <p:graphicFrame>
        <p:nvGraphicFramePr>
          <p:cNvPr id="21" name="Table 20">
            <a:extLst>
              <a:ext uri="{FF2B5EF4-FFF2-40B4-BE49-F238E27FC236}">
                <a16:creationId xmlns:a16="http://schemas.microsoft.com/office/drawing/2014/main" id="{105EAC91-9C2A-164D-BB21-04795086BEF7}"/>
              </a:ext>
            </a:extLst>
          </p:cNvPr>
          <p:cNvGraphicFramePr>
            <a:graphicFrameLocks noGrp="1"/>
          </p:cNvGraphicFramePr>
          <p:nvPr>
            <p:extLst>
              <p:ext uri="{D42A27DB-BD31-4B8C-83A1-F6EECF244321}">
                <p14:modId xmlns:p14="http://schemas.microsoft.com/office/powerpoint/2010/main" val="4155766824"/>
              </p:ext>
            </p:extLst>
          </p:nvPr>
        </p:nvGraphicFramePr>
        <p:xfrm>
          <a:off x="495299" y="21320760"/>
          <a:ext cx="9105901" cy="8778240"/>
        </p:xfrm>
        <a:graphic>
          <a:graphicData uri="http://schemas.openxmlformats.org/drawingml/2006/table">
            <a:tbl>
              <a:tblPr firstRow="1" firstCol="1" bandRow="1"/>
              <a:tblGrid>
                <a:gridCol w="1682310">
                  <a:extLst>
                    <a:ext uri="{9D8B030D-6E8A-4147-A177-3AD203B41FA5}">
                      <a16:colId xmlns:a16="http://schemas.microsoft.com/office/drawing/2014/main" val="2433492981"/>
                    </a:ext>
                  </a:extLst>
                </a:gridCol>
                <a:gridCol w="1683302">
                  <a:extLst>
                    <a:ext uri="{9D8B030D-6E8A-4147-A177-3AD203B41FA5}">
                      <a16:colId xmlns:a16="http://schemas.microsoft.com/office/drawing/2014/main" val="800198680"/>
                    </a:ext>
                  </a:extLst>
                </a:gridCol>
                <a:gridCol w="2050829">
                  <a:extLst>
                    <a:ext uri="{9D8B030D-6E8A-4147-A177-3AD203B41FA5}">
                      <a16:colId xmlns:a16="http://schemas.microsoft.com/office/drawing/2014/main" val="3167207715"/>
                    </a:ext>
                  </a:extLst>
                </a:gridCol>
                <a:gridCol w="2439630">
                  <a:extLst>
                    <a:ext uri="{9D8B030D-6E8A-4147-A177-3AD203B41FA5}">
                      <a16:colId xmlns:a16="http://schemas.microsoft.com/office/drawing/2014/main" val="1781817709"/>
                    </a:ext>
                  </a:extLst>
                </a:gridCol>
                <a:gridCol w="1249830">
                  <a:extLst>
                    <a:ext uri="{9D8B030D-6E8A-4147-A177-3AD203B41FA5}">
                      <a16:colId xmlns:a16="http://schemas.microsoft.com/office/drawing/2014/main" val="3025649968"/>
                    </a:ext>
                  </a:extLst>
                </a:gridCol>
              </a:tblGrid>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Log2FoldChange</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Average Expression</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i="1">
                          <a:effectLst/>
                          <a:latin typeface="Arial" panose="020B0604020202020204" pitchFamily="34" charset="0"/>
                          <a:ea typeface="Times New Roman" panose="02020603050405020304" pitchFamily="18" charset="0"/>
                          <a:cs typeface="Arial" panose="020B0604020202020204" pitchFamily="34" charset="0"/>
                        </a:rPr>
                        <a:t>P-value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171052"/>
                  </a:ext>
                </a:extLst>
              </a:tr>
              <a:tr h="203200">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Downregulated</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DNAH11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-4.264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2.654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904377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TP53TG5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-4.256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3.682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a:noFill/>
                    </a:lnT>
                    <a:lnB>
                      <a:noFill/>
                    </a:lnB>
                  </a:tcPr>
                </a:tc>
                <a:extLst>
                  <a:ext uri="{0D108BD9-81ED-4DB2-BD59-A6C34878D82A}">
                    <a16:rowId xmlns:a16="http://schemas.microsoft.com/office/drawing/2014/main" val="203408416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AL359513.1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-4.128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3.424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a:noFill/>
                    </a:lnT>
                    <a:lnB>
                      <a:noFill/>
                    </a:lnB>
                  </a:tcPr>
                </a:tc>
                <a:extLst>
                  <a:ext uri="{0D108BD9-81ED-4DB2-BD59-A6C34878D82A}">
                    <a16:rowId xmlns:a16="http://schemas.microsoft.com/office/drawing/2014/main" val="266407486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RPS20P33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-3.819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2.254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0.032</a:t>
                      </a:r>
                    </a:p>
                  </a:txBody>
                  <a:tcPr marL="68580" marR="68580" marT="0" marB="0">
                    <a:lnL>
                      <a:noFill/>
                    </a:lnL>
                    <a:lnR>
                      <a:noFill/>
                    </a:lnR>
                    <a:lnT>
                      <a:noFill/>
                    </a:lnT>
                    <a:lnB>
                      <a:noFill/>
                    </a:lnB>
                  </a:tcPr>
                </a:tc>
                <a:extLst>
                  <a:ext uri="{0D108BD9-81ED-4DB2-BD59-A6C34878D82A}">
                    <a16:rowId xmlns:a16="http://schemas.microsoft.com/office/drawing/2014/main" val="109534947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AL033527.3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-3.702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2.362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0.024</a:t>
                      </a:r>
                    </a:p>
                  </a:txBody>
                  <a:tcPr marL="68580" marR="68580" marT="0" marB="0">
                    <a:lnL>
                      <a:noFill/>
                    </a:lnL>
                    <a:lnR>
                      <a:noFill/>
                    </a:lnR>
                    <a:lnT>
                      <a:noFill/>
                    </a:lnT>
                    <a:lnB>
                      <a:noFill/>
                    </a:lnB>
                  </a:tcPr>
                </a:tc>
                <a:extLst>
                  <a:ext uri="{0D108BD9-81ED-4DB2-BD59-A6C34878D82A}">
                    <a16:rowId xmlns:a16="http://schemas.microsoft.com/office/drawing/2014/main" val="228999489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MYZAP</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-3.636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2.041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0.041</a:t>
                      </a:r>
                    </a:p>
                  </a:txBody>
                  <a:tcPr marL="68580" marR="68580" marT="0" marB="0">
                    <a:lnL>
                      <a:noFill/>
                    </a:lnL>
                    <a:lnR>
                      <a:noFill/>
                    </a:lnR>
                    <a:lnT>
                      <a:noFill/>
                    </a:lnT>
                    <a:lnB>
                      <a:noFill/>
                    </a:lnB>
                  </a:tcPr>
                </a:tc>
                <a:extLst>
                  <a:ext uri="{0D108BD9-81ED-4DB2-BD59-A6C34878D82A}">
                    <a16:rowId xmlns:a16="http://schemas.microsoft.com/office/drawing/2014/main" val="132590803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AC011481.1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-3.598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3.264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0.026</a:t>
                      </a:r>
                    </a:p>
                  </a:txBody>
                  <a:tcPr marL="68580" marR="68580" marT="0" marB="0">
                    <a:lnL>
                      <a:noFill/>
                    </a:lnL>
                    <a:lnR>
                      <a:noFill/>
                    </a:lnR>
                    <a:lnT>
                      <a:noFill/>
                    </a:lnT>
                    <a:lnB>
                      <a:noFill/>
                    </a:lnB>
                  </a:tcPr>
                </a:tc>
                <a:extLst>
                  <a:ext uri="{0D108BD9-81ED-4DB2-BD59-A6C34878D82A}">
                    <a16:rowId xmlns:a16="http://schemas.microsoft.com/office/drawing/2014/main" val="334444640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AC016355.1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-3.534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2.320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0.036</a:t>
                      </a:r>
                    </a:p>
                  </a:txBody>
                  <a:tcPr marL="68580" marR="68580" marT="0" marB="0">
                    <a:lnL>
                      <a:noFill/>
                    </a:lnL>
                    <a:lnR>
                      <a:noFill/>
                    </a:lnR>
                    <a:lnT>
                      <a:noFill/>
                    </a:lnT>
                    <a:lnB>
                      <a:noFill/>
                    </a:lnB>
                  </a:tcPr>
                </a:tc>
                <a:extLst>
                  <a:ext uri="{0D108BD9-81ED-4DB2-BD59-A6C34878D82A}">
                    <a16:rowId xmlns:a16="http://schemas.microsoft.com/office/drawing/2014/main" val="135550075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RAP2C-AS1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2.800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0.034</a:t>
                      </a:r>
                    </a:p>
                  </a:txBody>
                  <a:tcPr marL="68580" marR="68580" marT="0" marB="0">
                    <a:lnL>
                      <a:noFill/>
                    </a:lnL>
                    <a:lnR>
                      <a:noFill/>
                    </a:lnR>
                    <a:lnT>
                      <a:noFill/>
                    </a:lnT>
                    <a:lnB>
                      <a:noFill/>
                    </a:lnB>
                  </a:tcPr>
                </a:tc>
                <a:extLst>
                  <a:ext uri="{0D108BD9-81ED-4DB2-BD59-A6C34878D82A}">
                    <a16:rowId xmlns:a16="http://schemas.microsoft.com/office/drawing/2014/main" val="167990395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AC009107.2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-3.322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2.738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0.018</a:t>
                      </a:r>
                    </a:p>
                  </a:txBody>
                  <a:tcPr marL="68580" marR="68580" marT="0" marB="0">
                    <a:lnL>
                      <a:noFill/>
                    </a:lnL>
                    <a:lnR>
                      <a:noFill/>
                    </a:lnR>
                    <a:lnT>
                      <a:noFill/>
                    </a:lnT>
                    <a:lnB>
                      <a:noFill/>
                    </a:lnB>
                  </a:tcPr>
                </a:tc>
                <a:extLst>
                  <a:ext uri="{0D108BD9-81ED-4DB2-BD59-A6C34878D82A}">
                    <a16:rowId xmlns:a16="http://schemas.microsoft.com/office/drawing/2014/main" val="22756673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BRSK2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-3.262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1.319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0.025</a:t>
                      </a:r>
                    </a:p>
                  </a:txBody>
                  <a:tcPr marL="68580" marR="68580" marT="0" marB="0">
                    <a:lnL>
                      <a:noFill/>
                    </a:lnL>
                    <a:lnR>
                      <a:noFill/>
                    </a:lnR>
                    <a:lnT>
                      <a:noFill/>
                    </a:lnT>
                    <a:lnB>
                      <a:noFill/>
                    </a:lnB>
                  </a:tcPr>
                </a:tc>
                <a:extLst>
                  <a:ext uri="{0D108BD9-81ED-4DB2-BD59-A6C34878D82A}">
                    <a16:rowId xmlns:a16="http://schemas.microsoft.com/office/drawing/2014/main" val="415160494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RIMKLBP2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-3.257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1.904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0.021</a:t>
                      </a:r>
                    </a:p>
                  </a:txBody>
                  <a:tcPr marL="68580" marR="68580" marT="0" marB="0">
                    <a:lnL>
                      <a:noFill/>
                    </a:lnL>
                    <a:lnR>
                      <a:noFill/>
                    </a:lnR>
                    <a:lnT>
                      <a:noFill/>
                    </a:lnT>
                    <a:lnB>
                      <a:noFill/>
                    </a:lnB>
                  </a:tcPr>
                </a:tc>
                <a:extLst>
                  <a:ext uri="{0D108BD9-81ED-4DB2-BD59-A6C34878D82A}">
                    <a16:rowId xmlns:a16="http://schemas.microsoft.com/office/drawing/2014/main" val="4523445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AL662907.2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-3.197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2.001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0.040</a:t>
                      </a:r>
                    </a:p>
                  </a:txBody>
                  <a:tcPr marL="68580" marR="68580" marT="0" marB="0">
                    <a:lnL>
                      <a:noFill/>
                    </a:lnL>
                    <a:lnR>
                      <a:noFill/>
                    </a:lnR>
                    <a:lnT>
                      <a:noFill/>
                    </a:lnT>
                    <a:lnB>
                      <a:noFill/>
                    </a:lnB>
                  </a:tcPr>
                </a:tc>
                <a:extLst>
                  <a:ext uri="{0D108BD9-81ED-4DB2-BD59-A6C34878D82A}">
                    <a16:rowId xmlns:a16="http://schemas.microsoft.com/office/drawing/2014/main" val="94213439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LINC02210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-3.132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0.033</a:t>
                      </a:r>
                    </a:p>
                  </a:txBody>
                  <a:tcPr marL="68580" marR="68580" marT="0" marB="0">
                    <a:lnL>
                      <a:noFill/>
                    </a:lnL>
                    <a:lnR>
                      <a:noFill/>
                    </a:lnR>
                    <a:lnT>
                      <a:noFill/>
                    </a:lnT>
                    <a:lnB>
                      <a:noFill/>
                    </a:lnB>
                  </a:tcPr>
                </a:tc>
                <a:extLst>
                  <a:ext uri="{0D108BD9-81ED-4DB2-BD59-A6C34878D82A}">
                    <a16:rowId xmlns:a16="http://schemas.microsoft.com/office/drawing/2014/main" val="1602181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AC046134.2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-3.115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4.678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0.019</a:t>
                      </a:r>
                    </a:p>
                  </a:txBody>
                  <a:tcPr marL="68580" marR="68580" marT="0" marB="0">
                    <a:lnL>
                      <a:noFill/>
                    </a:lnL>
                    <a:lnR>
                      <a:noFill/>
                    </a:lnR>
                    <a:lnT>
                      <a:noFill/>
                    </a:lnT>
                    <a:lnB>
                      <a:noFill/>
                    </a:lnB>
                  </a:tcPr>
                </a:tc>
                <a:extLst>
                  <a:ext uri="{0D108BD9-81ED-4DB2-BD59-A6C34878D82A}">
                    <a16:rowId xmlns:a16="http://schemas.microsoft.com/office/drawing/2014/main" val="2975562457"/>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67119783"/>
                  </a:ext>
                </a:extLst>
              </a:tr>
              <a:tr h="203200">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Upregulated</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SLC35F3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5.528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3.952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0.013</a:t>
                      </a:r>
                    </a:p>
                  </a:txBody>
                  <a:tcPr marL="68580" marR="68580" marT="0" marB="0">
                    <a:lnL>
                      <a:noFill/>
                    </a:lnL>
                    <a:lnR>
                      <a:noFill/>
                    </a:lnR>
                    <a:lnT>
                      <a:noFill/>
                    </a:lnT>
                    <a:lnB>
                      <a:noFill/>
                    </a:lnB>
                  </a:tcPr>
                </a:tc>
                <a:extLst>
                  <a:ext uri="{0D108BD9-81ED-4DB2-BD59-A6C34878D82A}">
                    <a16:rowId xmlns:a16="http://schemas.microsoft.com/office/drawing/2014/main" val="294719685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SLC32A1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4.187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2.002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0.013</a:t>
                      </a:r>
                    </a:p>
                  </a:txBody>
                  <a:tcPr marL="68580" marR="68580" marT="0" marB="0">
                    <a:lnL>
                      <a:noFill/>
                    </a:lnL>
                    <a:lnR>
                      <a:noFill/>
                    </a:lnR>
                    <a:lnT>
                      <a:noFill/>
                    </a:lnT>
                    <a:lnB>
                      <a:noFill/>
                    </a:lnB>
                  </a:tcPr>
                </a:tc>
                <a:extLst>
                  <a:ext uri="{0D108BD9-81ED-4DB2-BD59-A6C34878D82A}">
                    <a16:rowId xmlns:a16="http://schemas.microsoft.com/office/drawing/2014/main" val="246034350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LYPD6B</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2.769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0.002</a:t>
                      </a:r>
                    </a:p>
                  </a:txBody>
                  <a:tcPr marL="68580" marR="68580" marT="0" marB="0">
                    <a:lnL>
                      <a:noFill/>
                    </a:lnL>
                    <a:lnR>
                      <a:noFill/>
                    </a:lnR>
                    <a:lnT>
                      <a:noFill/>
                    </a:lnT>
                    <a:lnB>
                      <a:noFill/>
                    </a:lnB>
                  </a:tcPr>
                </a:tc>
                <a:extLst>
                  <a:ext uri="{0D108BD9-81ED-4DB2-BD59-A6C34878D82A}">
                    <a16:rowId xmlns:a16="http://schemas.microsoft.com/office/drawing/2014/main" val="156164728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SUMO4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4.055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1.901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0.010</a:t>
                      </a:r>
                    </a:p>
                  </a:txBody>
                  <a:tcPr marL="68580" marR="68580" marT="0" marB="0">
                    <a:lnL>
                      <a:noFill/>
                    </a:lnL>
                    <a:lnR>
                      <a:noFill/>
                    </a:lnR>
                    <a:lnT>
                      <a:noFill/>
                    </a:lnT>
                    <a:lnB>
                      <a:noFill/>
                    </a:lnB>
                  </a:tcPr>
                </a:tc>
                <a:extLst>
                  <a:ext uri="{0D108BD9-81ED-4DB2-BD59-A6C34878D82A}">
                    <a16:rowId xmlns:a16="http://schemas.microsoft.com/office/drawing/2014/main" val="265608000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TRGC1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3.771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3.477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0.004</a:t>
                      </a:r>
                    </a:p>
                  </a:txBody>
                  <a:tcPr marL="68580" marR="68580" marT="0" marB="0">
                    <a:lnL>
                      <a:noFill/>
                    </a:lnL>
                    <a:lnR>
                      <a:noFill/>
                    </a:lnR>
                    <a:lnT>
                      <a:noFill/>
                    </a:lnT>
                    <a:lnB>
                      <a:noFill/>
                    </a:lnB>
                  </a:tcPr>
                </a:tc>
                <a:extLst>
                  <a:ext uri="{0D108BD9-81ED-4DB2-BD59-A6C34878D82A}">
                    <a16:rowId xmlns:a16="http://schemas.microsoft.com/office/drawing/2014/main" val="188376072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AC010809.2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3.610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2.355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0.019</a:t>
                      </a:r>
                    </a:p>
                  </a:txBody>
                  <a:tcPr marL="68580" marR="68580" marT="0" marB="0">
                    <a:lnL>
                      <a:noFill/>
                    </a:lnL>
                    <a:lnR>
                      <a:noFill/>
                    </a:lnR>
                    <a:lnT>
                      <a:noFill/>
                    </a:lnT>
                    <a:lnB>
                      <a:noFill/>
                    </a:lnB>
                  </a:tcPr>
                </a:tc>
                <a:extLst>
                  <a:ext uri="{0D108BD9-81ED-4DB2-BD59-A6C34878D82A}">
                    <a16:rowId xmlns:a16="http://schemas.microsoft.com/office/drawing/2014/main" val="83964033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AL009179.1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3.537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0.008</a:t>
                      </a:r>
                    </a:p>
                  </a:txBody>
                  <a:tcPr marL="68580" marR="68580" marT="0" marB="0">
                    <a:lnL>
                      <a:noFill/>
                    </a:lnL>
                    <a:lnR>
                      <a:noFill/>
                    </a:lnR>
                    <a:lnT>
                      <a:noFill/>
                    </a:lnT>
                    <a:lnB>
                      <a:noFill/>
                    </a:lnB>
                  </a:tcPr>
                </a:tc>
                <a:extLst>
                  <a:ext uri="{0D108BD9-81ED-4DB2-BD59-A6C34878D82A}">
                    <a16:rowId xmlns:a16="http://schemas.microsoft.com/office/drawing/2014/main" val="109324575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SIGLEC7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2.065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0.050</a:t>
                      </a:r>
                    </a:p>
                  </a:txBody>
                  <a:tcPr marL="68580" marR="68580" marT="0" marB="0">
                    <a:lnL>
                      <a:noFill/>
                    </a:lnL>
                    <a:lnR>
                      <a:noFill/>
                    </a:lnR>
                    <a:lnT>
                      <a:noFill/>
                    </a:lnT>
                    <a:lnB>
                      <a:noFill/>
                    </a:lnB>
                  </a:tcPr>
                </a:tc>
                <a:extLst>
                  <a:ext uri="{0D108BD9-81ED-4DB2-BD59-A6C34878D82A}">
                    <a16:rowId xmlns:a16="http://schemas.microsoft.com/office/drawing/2014/main" val="195775824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C16orf71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3.497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2.113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0.030</a:t>
                      </a:r>
                    </a:p>
                  </a:txBody>
                  <a:tcPr marL="68580" marR="68580" marT="0" marB="0">
                    <a:lnL>
                      <a:noFill/>
                    </a:lnL>
                    <a:lnR>
                      <a:noFill/>
                    </a:lnR>
                    <a:lnT>
                      <a:noFill/>
                    </a:lnT>
                    <a:lnB>
                      <a:noFill/>
                    </a:lnB>
                  </a:tcPr>
                </a:tc>
                <a:extLst>
                  <a:ext uri="{0D108BD9-81ED-4DB2-BD59-A6C34878D82A}">
                    <a16:rowId xmlns:a16="http://schemas.microsoft.com/office/drawing/2014/main" val="229377589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PRELID2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3.345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2.742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0.021</a:t>
                      </a:r>
                    </a:p>
                  </a:txBody>
                  <a:tcPr marL="68580" marR="68580" marT="0" marB="0">
                    <a:lnL>
                      <a:noFill/>
                    </a:lnL>
                    <a:lnR>
                      <a:noFill/>
                    </a:lnR>
                    <a:lnT>
                      <a:noFill/>
                    </a:lnT>
                    <a:lnB>
                      <a:noFill/>
                    </a:lnB>
                  </a:tcPr>
                </a:tc>
                <a:extLst>
                  <a:ext uri="{0D108BD9-81ED-4DB2-BD59-A6C34878D82A}">
                    <a16:rowId xmlns:a16="http://schemas.microsoft.com/office/drawing/2014/main" val="364276271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PADI2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2.317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0.026</a:t>
                      </a:r>
                    </a:p>
                  </a:txBody>
                  <a:tcPr marL="68580" marR="68580" marT="0" marB="0">
                    <a:lnL>
                      <a:noFill/>
                    </a:lnL>
                    <a:lnR>
                      <a:noFill/>
                    </a:lnR>
                    <a:lnT>
                      <a:noFill/>
                    </a:lnT>
                    <a:lnB>
                      <a:noFill/>
                    </a:lnB>
                  </a:tcPr>
                </a:tc>
                <a:extLst>
                  <a:ext uri="{0D108BD9-81ED-4DB2-BD59-A6C34878D82A}">
                    <a16:rowId xmlns:a16="http://schemas.microsoft.com/office/drawing/2014/main" val="256476522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LILRP2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3.223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2.294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0.044</a:t>
                      </a:r>
                    </a:p>
                  </a:txBody>
                  <a:tcPr marL="68580" marR="68580" marT="0" marB="0">
                    <a:lnL>
                      <a:noFill/>
                    </a:lnL>
                    <a:lnR>
                      <a:noFill/>
                    </a:lnR>
                    <a:lnT>
                      <a:noFill/>
                    </a:lnT>
                    <a:lnB>
                      <a:noFill/>
                    </a:lnB>
                  </a:tcPr>
                </a:tc>
                <a:extLst>
                  <a:ext uri="{0D108BD9-81ED-4DB2-BD59-A6C34878D82A}">
                    <a16:rowId xmlns:a16="http://schemas.microsoft.com/office/drawing/2014/main" val="34467812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GRIK2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2.223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0.039</a:t>
                      </a:r>
                    </a:p>
                  </a:txBody>
                  <a:tcPr marL="68580" marR="68580" marT="0" marB="0">
                    <a:lnL>
                      <a:noFill/>
                    </a:lnL>
                    <a:lnR>
                      <a:noFill/>
                    </a:lnR>
                    <a:lnT>
                      <a:noFill/>
                    </a:lnT>
                    <a:lnB>
                      <a:noFill/>
                    </a:lnB>
                  </a:tcPr>
                </a:tc>
                <a:extLst>
                  <a:ext uri="{0D108BD9-81ED-4DB2-BD59-A6C34878D82A}">
                    <a16:rowId xmlns:a16="http://schemas.microsoft.com/office/drawing/2014/main" val="39987997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VWA5B2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3.137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1.914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0.030</a:t>
                      </a:r>
                    </a:p>
                  </a:txBody>
                  <a:tcPr marL="68580" marR="68580" marT="0" marB="0">
                    <a:lnL>
                      <a:noFill/>
                    </a:lnL>
                    <a:lnR>
                      <a:noFill/>
                    </a:lnR>
                    <a:lnT>
                      <a:noFill/>
                    </a:lnT>
                    <a:lnB>
                      <a:noFill/>
                    </a:lnB>
                  </a:tcPr>
                </a:tc>
                <a:extLst>
                  <a:ext uri="{0D108BD9-81ED-4DB2-BD59-A6C34878D82A}">
                    <a16:rowId xmlns:a16="http://schemas.microsoft.com/office/drawing/2014/main" val="842432330"/>
                  </a:ext>
                </a:extLst>
              </a:tr>
              <a:tr h="203200">
                <a:tc>
                  <a:txBody>
                    <a:bodyPr/>
                    <a:lstStyle/>
                    <a:p>
                      <a:endParaRPr lang="en-US" sz="1800" dirty="0">
                        <a:effectLst/>
                        <a:latin typeface="Arial" panose="020B0604020202020204" pitchFamily="34" charset="0"/>
                        <a:cs typeface="Arial" panose="020B0604020202020204" pitchFamily="34"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MEOX1</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3.109</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3.559</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0.022</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823351"/>
                  </a:ext>
                </a:extLst>
              </a:tr>
            </a:tbl>
          </a:graphicData>
        </a:graphic>
      </p:graphicFrame>
      <p:sp>
        <p:nvSpPr>
          <p:cNvPr id="26" name="Rectangle 25">
            <a:extLst>
              <a:ext uri="{FF2B5EF4-FFF2-40B4-BE49-F238E27FC236}">
                <a16:creationId xmlns:a16="http://schemas.microsoft.com/office/drawing/2014/main" id="{CD0CEC76-2498-7143-B7E5-9AD503F8148B}"/>
              </a:ext>
            </a:extLst>
          </p:cNvPr>
          <p:cNvSpPr/>
          <p:nvPr/>
        </p:nvSpPr>
        <p:spPr>
          <a:xfrm>
            <a:off x="32646257" y="12241511"/>
            <a:ext cx="8991600" cy="3662541"/>
          </a:xfrm>
          <a:prstGeom prst="rect">
            <a:avLst/>
          </a:prstGeom>
        </p:spPr>
        <p:txBody>
          <a:bodyPr wrap="square">
            <a:spAutoFit/>
          </a:bodyPr>
          <a:lstStyle/>
          <a:p>
            <a:pPr lvl="0" algn="just" defTabSz="4232275">
              <a:spcBef>
                <a:spcPct val="50000"/>
              </a:spcBef>
              <a:tabLst>
                <a:tab pos="685800" algn="l"/>
              </a:tabLst>
            </a:pPr>
            <a:r>
              <a:rPr lang="en-US" sz="3600" b="1" dirty="0">
                <a:solidFill>
                  <a:prstClr val="black"/>
                </a:solidFill>
                <a:latin typeface="Helvetica" pitchFamily="124" charset="0"/>
              </a:rPr>
              <a:t>Acknowledgements</a:t>
            </a:r>
          </a:p>
          <a:p>
            <a:pPr lvl="0" algn="just" defTabSz="4232275" eaLnBrk="0" hangingPunct="0">
              <a:tabLst>
                <a:tab pos="685800" algn="l"/>
              </a:tabLst>
            </a:pPr>
            <a:r>
              <a:rPr lang="en-US" sz="2800" dirty="0">
                <a:solidFill>
                  <a:prstClr val="black"/>
                </a:solidFill>
                <a:latin typeface="Helvetica" pitchFamily="124" charset="0"/>
              </a:rPr>
              <a:t>	Thanks for all the individuals who may have helped you in completing this:</a:t>
            </a:r>
          </a:p>
          <a:p>
            <a:pPr lvl="0" algn="just" defTabSz="4232275" eaLnBrk="0" hangingPunct="0">
              <a:tabLst>
                <a:tab pos="685800" algn="l"/>
              </a:tabLst>
            </a:pPr>
            <a:r>
              <a:rPr lang="en-US" sz="2800" dirty="0">
                <a:solidFill>
                  <a:prstClr val="black"/>
                </a:solidFill>
                <a:latin typeface="Helvetica" pitchFamily="124" charset="0"/>
              </a:rPr>
              <a:t> </a:t>
            </a:r>
            <a:r>
              <a:rPr lang="en-US" sz="2800" dirty="0" err="1">
                <a:solidFill>
                  <a:prstClr val="black"/>
                </a:solidFill>
                <a:latin typeface="Helvetica" pitchFamily="124" charset="0"/>
              </a:rPr>
              <a:t>Totonchy</a:t>
            </a:r>
            <a:r>
              <a:rPr lang="en-US" sz="2800" dirty="0">
                <a:solidFill>
                  <a:prstClr val="black"/>
                </a:solidFill>
                <a:latin typeface="Helvetica" pitchFamily="124" charset="0"/>
              </a:rPr>
              <a:t> E. J. conceived and designed the project. </a:t>
            </a:r>
            <a:r>
              <a:rPr lang="en-US" sz="2800" dirty="0" err="1">
                <a:solidFill>
                  <a:prstClr val="black"/>
                </a:solidFill>
                <a:latin typeface="Helvetica" pitchFamily="124" charset="0"/>
              </a:rPr>
              <a:t>Roosan</a:t>
            </a:r>
            <a:r>
              <a:rPr lang="en-US" sz="2800" dirty="0">
                <a:solidFill>
                  <a:prstClr val="black"/>
                </a:solidFill>
                <a:latin typeface="Helvetica" pitchFamily="124" charset="0"/>
              </a:rPr>
              <a:t> R. M.  supervised the entire data analysis and critically reviewed the writing. </a:t>
            </a:r>
            <a:r>
              <a:rPr lang="en-US" sz="2800" dirty="0" err="1">
                <a:solidFill>
                  <a:prstClr val="black"/>
                </a:solidFill>
                <a:latin typeface="Helvetica" pitchFamily="124" charset="0"/>
              </a:rPr>
              <a:t>Nabiee</a:t>
            </a:r>
            <a:r>
              <a:rPr lang="en-US" sz="2800" dirty="0">
                <a:solidFill>
                  <a:prstClr val="black"/>
                </a:solidFill>
                <a:latin typeface="Helvetica" pitchFamily="124" charset="0"/>
              </a:rPr>
              <a:t> R., Castano R. J. and Barr S. performed the experiment.</a:t>
            </a:r>
          </a:p>
          <a:p>
            <a:pPr lvl="0" algn="just" defTabSz="4232275" eaLnBrk="0" hangingPunct="0">
              <a:tabLst>
                <a:tab pos="685800" algn="l"/>
              </a:tabLst>
            </a:pPr>
            <a:r>
              <a:rPr lang="en-US" sz="2800" dirty="0">
                <a:solidFill>
                  <a:prstClr val="black"/>
                </a:solidFill>
                <a:latin typeface="Helvetica" pitchFamily="124" charset="0"/>
              </a:rPr>
              <a:t> </a:t>
            </a:r>
            <a:endParaRPr lang="en-US"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1380</TotalTime>
  <Words>1082</Words>
  <Application>Microsoft Macintosh PowerPoint</Application>
  <PresentationFormat>Custom</PresentationFormat>
  <Paragraphs>277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Book Antiqua</vt:lpstr>
      <vt:lpstr>Helvetica</vt:lpstr>
      <vt:lpstr>Impact</vt:lpstr>
      <vt:lpstr>Lucida Sans</vt:lpstr>
      <vt:lpstr>Wingdings</vt:lpstr>
      <vt:lpstr>Wingdings 2</vt:lpstr>
      <vt:lpstr>Wingdings 3</vt:lpstr>
      <vt:lpstr>Apex</vt:lpstr>
      <vt:lpstr>PowerPoint Presentation</vt:lpstr>
    </vt:vector>
  </TitlesOfParts>
  <Company>ſ耀Ҥ⛼補뿿큠ٶ瀜]翘</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Kim</dc:creator>
  <cp:lastModifiedBy>Xueyuan Jing</cp:lastModifiedBy>
  <cp:revision>92</cp:revision>
  <dcterms:created xsi:type="dcterms:W3CDTF">2005-11-21T23:23:44Z</dcterms:created>
  <dcterms:modified xsi:type="dcterms:W3CDTF">2021-04-24T02:12:24Z</dcterms:modified>
</cp:coreProperties>
</file>