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77DC1B9-09A8-4275-B2D8-824D0C9C89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004443-7BA1-4282-9A77-E0A636E980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65378121-2911-4E90-8F62-E40BF1A1CBEA}" type="datetimeFigureOut">
              <a:rPr lang="zh-CN" altLang="en-US"/>
              <a:pPr>
                <a:defRPr/>
              </a:pPr>
              <a:t>2023/6/16</a:t>
            </a:fld>
            <a:endParaRPr lang="zh-CN" altLang="en-US"/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ECD0CA24-D21B-4814-929C-E215D90B2903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25221C78-490C-42DC-86F7-237A2DC7EFD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67B9E-9C7E-43B4-B63B-E63AFCB97F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A1727-21B2-4566-B05E-3261E349A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E5A0521A-3BC4-477B-A6BE-9D9C1AA59C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5ADE8DBD-4251-4CFE-A5A0-1B823196C24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F22AF9EA-31F3-4A56-93F2-BAB7089FFE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CD00CAD-484F-402D-8286-4ECD99D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BECE71E7-E8F2-4D95-87EA-21E01BED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38A5EE4-60B8-4B43-8E06-0A5FFC87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93780-9049-4DC8-99C3-8F71A0ADA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7054AFC-B787-4C94-8311-B80551AE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EDF4102-97E8-4169-9BA2-6EC756E8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C1DE5DD9-FE3E-4F82-BDA9-AEAD30A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E88B6-6A64-4790-B1AE-0A2DFCED3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FAC7398-E0C2-4541-BCEA-8B70D9C8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3DA63D1-73A9-4C12-B9ED-2C801CF8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BF178D9-12C3-4E87-A9AA-7316BFB8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A2E01-F113-4206-8E21-7D095B6D41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1F259A58-463A-4AA2-8FCF-709C53A1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31856742-6606-4BC2-B978-D38C2EDF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FA55F47-3EDA-4727-B32B-A665B523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B83A6-0722-4F6F-B2C1-F7B3E25C5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8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A25D5B1C-B470-4B34-8FA4-06987D65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188018FF-B9E5-449A-9C30-B5799BD2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CA50AF0-E6A9-47D8-AA26-FFD262BC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3F5C1-A8F7-4825-90B4-B095EC0366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F17B3D3B-6F86-4899-80CD-5255E207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DCB5E213-C38E-419A-B675-955D37F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B4322746-983B-449A-8F10-2A71EF9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27C8B-889F-43F3-8A28-10A7C569A6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E737FF9A-A858-47F1-8464-244EDB30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FF58FF9A-6BA6-4BA4-AE78-699B3F7B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61492860-7575-413A-8CE5-A8FF5562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A14E7-0FC9-498A-AA36-B2C4292A3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CB286CBF-1F7E-4D5B-A545-D2C74E92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0542B82A-045B-4F4F-BB51-9A31D002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9D47C074-FE59-40DC-98CF-F5BBB1BA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0800C-5EF9-40F5-90DA-333B99845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7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5DB70BC9-4ACA-4FFE-9F70-9436D6C4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B88DC447-7FB0-4F3D-8F66-8FFBDA9C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E44FFFFC-06EE-4270-BB0D-E3B03D33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41F4F-ACB0-481F-9B69-2DD556B037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0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04B60584-03E5-4879-860B-629122BF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4CB057E6-8DE6-44D3-8CDA-9203DEA1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365D01F3-8B95-4DEB-A4A2-A6B425E4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8C7B8-1B8A-4665-BD03-22824348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3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838F92A4-2E1C-47AD-A535-2137A1A4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7554F88D-5E0E-4417-B367-23AEE8F3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79E5D0E8-A38B-4039-A982-1E4F09B1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ABB3-023D-4D46-903C-B4BBD34EA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8357E123-FDBF-4121-8491-1A6BFA2EFF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1E58E496-8480-4180-940A-FD9C3DE83B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7400F9B8-2BDD-48DB-80ED-C5F16EECB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7C53C9CE-A087-416A-9EA8-A8EC0878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14292A13-6259-4F17-A7BF-63D7A073A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 noProof="1"/>
            </a:lvl1pPr>
          </a:lstStyle>
          <a:p>
            <a:pPr>
              <a:defRPr/>
            </a:pPr>
            <a:fld id="{BE1B9F42-8F50-4618-9145-B3C144CAF9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>
            <a:extLst>
              <a:ext uri="{FF2B5EF4-FFF2-40B4-BE49-F238E27FC236}">
                <a16:creationId xmlns:a16="http://schemas.microsoft.com/office/drawing/2014/main" id="{A82F35A9-6BC0-4E62-8915-33FF6A399F5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5600"/>
            <a:ext cx="61468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372793AF-7A03-49E7-AA1A-0A4DE447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1600"/>
              <a:t>dim(hms@meta.data)</a:t>
            </a:r>
            <a:br>
              <a:rPr lang="zh-CN" altLang="en-US" sz="1600"/>
            </a:br>
            <a:br>
              <a:rPr lang="zh-CN" altLang="en-US" sz="1600"/>
            </a:br>
            <a:r>
              <a:rPr lang="zh-CN" altLang="en-US" sz="1600"/>
              <a:t>[1] 25570     6</a:t>
            </a:r>
          </a:p>
        </p:txBody>
      </p:sp>
      <p:pic>
        <p:nvPicPr>
          <p:cNvPr id="4099" name="内容占位符 3">
            <a:extLst>
              <a:ext uri="{FF2B5EF4-FFF2-40B4-BE49-F238E27FC236}">
                <a16:creationId xmlns:a16="http://schemas.microsoft.com/office/drawing/2014/main" id="{4CD1F85F-D018-4D5B-99B2-C5B86B199059}"/>
              </a:ext>
            </a:extLst>
          </p:cNvPr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300" y="1600200"/>
            <a:ext cx="821372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内容占位符 2">
            <a:extLst>
              <a:ext uri="{FF2B5EF4-FFF2-40B4-BE49-F238E27FC236}">
                <a16:creationId xmlns:a16="http://schemas.microsoft.com/office/drawing/2014/main" id="{21E0B1C1-6028-4C7E-85DD-255D7712EFDD}"/>
              </a:ext>
            </a:extLst>
          </p:cNvPr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625" y="765175"/>
            <a:ext cx="7983538" cy="55245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内容占位符 2">
            <a:extLst>
              <a:ext uri="{FF2B5EF4-FFF2-40B4-BE49-F238E27FC236}">
                <a16:creationId xmlns:a16="http://schemas.microsoft.com/office/drawing/2014/main" id="{556DC73D-1AE2-42F9-BBEB-E3051B9BF047}"/>
              </a:ext>
            </a:extLst>
          </p:cNvPr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23950"/>
            <a:ext cx="7613650" cy="53054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>
            <a:extLst>
              <a:ext uri="{FF2B5EF4-FFF2-40B4-BE49-F238E27FC236}">
                <a16:creationId xmlns:a16="http://schemas.microsoft.com/office/drawing/2014/main" id="{A84CB8CE-858F-442B-AA09-66CCD1EDBFD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138"/>
            <a:ext cx="8853488" cy="59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1">
            <a:extLst>
              <a:ext uri="{FF2B5EF4-FFF2-40B4-BE49-F238E27FC236}">
                <a16:creationId xmlns:a16="http://schemas.microsoft.com/office/drawing/2014/main" id="{55D16C2D-0545-4000-9FF0-1BF773B70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6524625"/>
            <a:ext cx="4572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https://www.cellsignal.com/pathways/immune-cell-markers-human</a:t>
            </a:r>
            <a:endParaRPr lang="zh-CN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4E55698E-A476-44EE-B20B-19C24FF68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663" y="307975"/>
            <a:ext cx="8466137" cy="58181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600" dirty="0"/>
              <a:t>注释思路：</a:t>
            </a:r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免疫细胞：</a:t>
            </a:r>
            <a:r>
              <a:rPr lang="en-US" altLang="zh-CN" sz="1600" dirty="0"/>
              <a:t>CD45(PTPRC)   </a:t>
            </a:r>
            <a:r>
              <a:rPr lang="zh-CN" altLang="en-US" sz="1600" dirty="0"/>
              <a:t>（</a:t>
            </a:r>
            <a:r>
              <a:rPr lang="en-US" altLang="zh-CN" sz="1600" dirty="0"/>
              <a:t>6,9,17</a:t>
            </a:r>
            <a:r>
              <a:rPr lang="zh-CN" altLang="en-US" sz="1600" dirty="0"/>
              <a:t>）</a:t>
            </a:r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  T</a:t>
            </a:r>
            <a:r>
              <a:rPr lang="zh-CN" altLang="en-US" sz="1600" dirty="0"/>
              <a:t>细胞：</a:t>
            </a:r>
            <a:r>
              <a:rPr lang="en-US" altLang="zh-CN" sz="1600" dirty="0"/>
              <a:t>CD3D+,CD3E+ </a:t>
            </a:r>
            <a:r>
              <a:rPr lang="zh-CN" altLang="en-US" sz="1600" dirty="0"/>
              <a:t>（</a:t>
            </a:r>
            <a:r>
              <a:rPr lang="en-US" altLang="zh-CN" sz="1600" dirty="0"/>
              <a:t> 6</a:t>
            </a:r>
            <a:r>
              <a:rPr lang="zh-CN" altLang="en-US" sz="1600" dirty="0"/>
              <a:t>，</a:t>
            </a:r>
            <a:r>
              <a:rPr lang="en-US" altLang="zh-CN" sz="1600" dirty="0"/>
              <a:t>9  </a:t>
            </a:r>
            <a:r>
              <a:rPr lang="zh-CN" altLang="en-US" sz="1600" dirty="0"/>
              <a:t>）</a:t>
            </a:r>
            <a:r>
              <a:rPr lang="en-US" altLang="zh-CN" sz="1600" dirty="0"/>
              <a:t>    </a:t>
            </a:r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  NK</a:t>
            </a:r>
            <a:r>
              <a:rPr lang="zh-CN" altLang="en-US" sz="1600" dirty="0"/>
              <a:t>细胞：</a:t>
            </a:r>
            <a:r>
              <a:rPr lang="en-US" altLang="zh-CN" sz="1600" dirty="0"/>
              <a:t>CD3-</a:t>
            </a:r>
            <a:r>
              <a:rPr lang="zh-CN" altLang="en-US" sz="1600" dirty="0"/>
              <a:t>，</a:t>
            </a:r>
            <a:r>
              <a:rPr lang="en-US" altLang="zh-CN" sz="1600" dirty="0"/>
              <a:t>NKG7+,GNLY+,PRF1+ (17)  </a:t>
            </a:r>
          </a:p>
          <a:p>
            <a:pPr marL="0" indent="0" eaLnBrk="1" hangingPunct="1">
              <a:buFontTx/>
              <a:buNone/>
            </a:pPr>
            <a:endParaRPr lang="en-US" altLang="zh-CN" sz="1600" dirty="0"/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成纤维细胞（Fibroblasts）</a:t>
            </a:r>
            <a:r>
              <a:rPr lang="en-US" altLang="zh-CN" sz="1600" dirty="0"/>
              <a:t>:COL1A1,APOD,DCN,FAP  (1,2,4,7,8,11,12,14,20,29,30)</a:t>
            </a:r>
          </a:p>
          <a:p>
            <a:pPr marL="0" indent="0" eaLnBrk="1" hangingPunct="1">
              <a:buFontTx/>
              <a:buNone/>
            </a:pPr>
            <a:r>
              <a:rPr lang="zh-CN" altLang="en-US" sz="1600" dirty="0"/>
              <a:t>myofibroblastic CAFs (myCAF)</a:t>
            </a:r>
            <a:r>
              <a:rPr lang="en-US" altLang="zh-CN" sz="1600" dirty="0"/>
              <a:t>:ACTA2+</a:t>
            </a:r>
            <a:r>
              <a:rPr lang="zh-CN" altLang="en-US" sz="1600" dirty="0"/>
              <a:t>，TAGLN</a:t>
            </a:r>
            <a:r>
              <a:rPr lang="en-US" altLang="zh-CN" sz="1600" dirty="0"/>
              <a:t>+ (1,8,11)</a:t>
            </a:r>
            <a:endParaRPr lang="zh-CN" altLang="en-US" sz="1600" dirty="0"/>
          </a:p>
          <a:p>
            <a:pPr marL="0" indent="0" eaLnBrk="1" hangingPunct="1">
              <a:buFontTx/>
              <a:buNone/>
            </a:pPr>
            <a:r>
              <a:rPr lang="zh-CN" altLang="en-US" sz="1600" dirty="0"/>
              <a:t>inflammatory CAFs (iCAF)</a:t>
            </a:r>
            <a:r>
              <a:rPr lang="en-US" altLang="zh-CN" sz="1600" dirty="0"/>
              <a:t>:CXCL12+,CXCL14+(2,4,7,12,14,20,29,30)</a:t>
            </a:r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3. </a:t>
            </a:r>
            <a:r>
              <a:rPr lang="zh-CN" altLang="en-US" sz="1600" dirty="0"/>
              <a:t>树突状细胞（</a:t>
            </a:r>
            <a:r>
              <a:rPr lang="en-US" altLang="zh-CN" sz="1600" dirty="0"/>
              <a:t>Dendritic Cells</a:t>
            </a:r>
            <a:r>
              <a:rPr lang="zh-CN" altLang="en-US" sz="1600" dirty="0"/>
              <a:t>）</a:t>
            </a:r>
            <a:r>
              <a:rPr lang="en-US" altLang="zh-CN" sz="1600" dirty="0"/>
              <a:t> </a:t>
            </a:r>
            <a:r>
              <a:rPr lang="zh-CN" altLang="en-US" sz="1600" dirty="0"/>
              <a:t>：</a:t>
            </a:r>
            <a:r>
              <a:rPr lang="en-US" altLang="zh-CN" sz="1600" dirty="0"/>
              <a:t> </a:t>
            </a:r>
            <a:r>
              <a:rPr lang="zh-CN" altLang="en-US" sz="1600" dirty="0"/>
              <a:t>ITGAM</a:t>
            </a:r>
            <a:r>
              <a:rPr lang="en-US" altLang="zh-CN" sz="1600" dirty="0"/>
              <a:t>(CD11b)+</a:t>
            </a:r>
            <a:r>
              <a:rPr lang="zh-CN" altLang="en-US" sz="1600" dirty="0"/>
              <a:t>，CST3</a:t>
            </a:r>
            <a:r>
              <a:rPr lang="en-US" altLang="zh-CN" sz="1600" dirty="0"/>
              <a:t>+</a:t>
            </a:r>
            <a:r>
              <a:rPr lang="zh-CN" altLang="en-US" sz="1600" dirty="0"/>
              <a:t>, LYZ</a:t>
            </a:r>
            <a:r>
              <a:rPr lang="en-US" altLang="zh-CN" sz="1600" dirty="0"/>
              <a:t>+</a:t>
            </a:r>
            <a:r>
              <a:rPr lang="zh-CN" altLang="en-US" sz="1600" dirty="0"/>
              <a:t>，</a:t>
            </a:r>
            <a:r>
              <a:rPr lang="en-US" altLang="zh-CN" sz="1600" dirty="0"/>
              <a:t>HLA-DR+ (10,18)</a:t>
            </a:r>
          </a:p>
          <a:p>
            <a:pPr marL="0" indent="0" eaLnBrk="1" hangingPunct="1">
              <a:buFontTx/>
              <a:buNone/>
            </a:pPr>
            <a:endParaRPr lang="en-US" altLang="zh-CN" sz="1600" dirty="0"/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4.</a:t>
            </a:r>
            <a:r>
              <a:rPr lang="zh-CN" altLang="en-US" sz="1600" dirty="0"/>
              <a:t>内皮细胞（</a:t>
            </a:r>
            <a:r>
              <a:rPr lang="en-US" altLang="zh-CN" sz="1600" dirty="0"/>
              <a:t>Endothelial cells</a:t>
            </a:r>
            <a:r>
              <a:rPr lang="zh-CN" altLang="en-US" sz="1600" dirty="0"/>
              <a:t>）：</a:t>
            </a:r>
            <a:r>
              <a:rPr lang="en-US" altLang="zh-CN" sz="1600" dirty="0"/>
              <a:t>PECAM1+, VWF+ </a:t>
            </a:r>
            <a:r>
              <a:rPr lang="zh-CN" altLang="en-US" sz="1600" dirty="0"/>
              <a:t>（</a:t>
            </a:r>
            <a:r>
              <a:rPr lang="en-US" altLang="zh-CN" sz="1600" dirty="0"/>
              <a:t>0,5,21,27</a:t>
            </a:r>
            <a:r>
              <a:rPr lang="zh-CN" altLang="en-US" sz="1600" dirty="0"/>
              <a:t>）</a:t>
            </a:r>
          </a:p>
          <a:p>
            <a:pPr marL="0" indent="0" eaLnBrk="1" hangingPunct="1">
              <a:buFontTx/>
              <a:buNone/>
            </a:pPr>
            <a:endParaRPr lang="zh-CN" altLang="en-US" sz="1600" dirty="0"/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5.</a:t>
            </a:r>
            <a:r>
              <a:rPr lang="zh-CN" altLang="en-US" sz="1600" dirty="0"/>
              <a:t>上皮细胞（</a:t>
            </a:r>
            <a:r>
              <a:rPr lang="en-US" altLang="zh-CN" sz="1600" dirty="0"/>
              <a:t>E</a:t>
            </a:r>
            <a:r>
              <a:rPr lang="zh-CN" altLang="en-US" sz="1600" dirty="0"/>
              <a:t>pithelial</a:t>
            </a:r>
            <a:r>
              <a:rPr lang="en-US" altLang="zh-CN" sz="1600" dirty="0"/>
              <a:t> cells</a:t>
            </a:r>
            <a:r>
              <a:rPr lang="zh-CN" altLang="en-US" sz="1600" dirty="0"/>
              <a:t>）</a:t>
            </a:r>
            <a:r>
              <a:rPr lang="en-US" altLang="zh-CN" sz="1600" dirty="0"/>
              <a:t>:KRT</a:t>
            </a:r>
            <a:r>
              <a:rPr lang="zh-CN" altLang="en-US" sz="1600" dirty="0"/>
              <a:t>家族基因，EpCAM+（</a:t>
            </a:r>
            <a:r>
              <a:rPr lang="en-US" altLang="zh-CN" sz="1600" dirty="0"/>
              <a:t>15,16,22,26,32</a:t>
            </a:r>
            <a:r>
              <a:rPr lang="zh-CN" altLang="en-US" sz="1600" dirty="0"/>
              <a:t>）</a:t>
            </a:r>
          </a:p>
          <a:p>
            <a:pPr marL="0" indent="0" eaLnBrk="1" hangingPunct="1">
              <a:buFontTx/>
              <a:buNone/>
            </a:pPr>
            <a:endParaRPr lang="zh-CN" altLang="en-US" sz="1600" dirty="0"/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6.</a:t>
            </a:r>
            <a:r>
              <a:rPr lang="zh-CN" altLang="en-US" sz="1600" dirty="0"/>
              <a:t>黑色素细胞（</a:t>
            </a:r>
            <a:r>
              <a:rPr lang="en-US" altLang="zh-CN" sz="1600" dirty="0"/>
              <a:t>Melanocytes</a:t>
            </a:r>
            <a:r>
              <a:rPr lang="zh-CN" altLang="en-US" sz="1600" dirty="0"/>
              <a:t>）</a:t>
            </a:r>
            <a:r>
              <a:rPr lang="en-US" altLang="zh-CN" sz="1600" dirty="0"/>
              <a:t>:</a:t>
            </a:r>
            <a:r>
              <a:rPr lang="zh-CN" altLang="en-US" sz="1600" dirty="0"/>
              <a:t>是一种神经细胞，PMEL</a:t>
            </a:r>
            <a:r>
              <a:rPr lang="en-US" altLang="zh-CN" sz="1600" dirty="0"/>
              <a:t>+</a:t>
            </a:r>
            <a:r>
              <a:rPr lang="zh-CN" altLang="en-US" sz="1600" dirty="0"/>
              <a:t>，S100A1</a:t>
            </a:r>
            <a:r>
              <a:rPr lang="en-US" altLang="zh-CN" sz="1600" dirty="0"/>
              <a:t>+,S100B+</a:t>
            </a:r>
            <a:r>
              <a:rPr lang="zh-CN" altLang="en-US" sz="1600" dirty="0"/>
              <a:t>，</a:t>
            </a:r>
            <a:r>
              <a:rPr lang="en-US" altLang="zh-CN" sz="1600" dirty="0"/>
              <a:t>GFRA3+</a:t>
            </a: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，</a:t>
            </a:r>
            <a:r>
              <a:rPr lang="en-US" altLang="zh-CN" sz="1600" dirty="0"/>
              <a:t>13</a:t>
            </a:r>
            <a:r>
              <a:rPr lang="zh-CN" altLang="en-US" sz="1600" dirty="0"/>
              <a:t>，</a:t>
            </a:r>
            <a:r>
              <a:rPr lang="en-US" altLang="zh-CN" sz="1600" dirty="0"/>
              <a:t>19</a:t>
            </a:r>
            <a:r>
              <a:rPr lang="zh-CN" altLang="en-US" sz="1600" dirty="0"/>
              <a:t>，</a:t>
            </a:r>
            <a:r>
              <a:rPr lang="en-US" altLang="zh-CN" sz="1600" dirty="0"/>
              <a:t>23</a:t>
            </a:r>
            <a:r>
              <a:rPr lang="zh-CN" altLang="en-US" sz="1600" dirty="0"/>
              <a:t>，</a:t>
            </a:r>
            <a:r>
              <a:rPr lang="en-US" altLang="zh-CN" sz="1600" dirty="0"/>
              <a:t>28,31</a:t>
            </a:r>
            <a:r>
              <a:rPr lang="zh-CN" altLang="en-US" sz="1600" dirty="0"/>
              <a:t>）</a:t>
            </a:r>
          </a:p>
          <a:p>
            <a:pPr marL="0" indent="0" eaLnBrk="1" hangingPunct="1">
              <a:buFontTx/>
              <a:buNone/>
            </a:pPr>
            <a:endParaRPr lang="zh-CN" altLang="en-US" sz="1600" dirty="0"/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7.</a:t>
            </a:r>
            <a:r>
              <a:rPr lang="zh-CN" altLang="en-US" sz="1600" dirty="0"/>
              <a:t>肥大细胞（</a:t>
            </a:r>
            <a:r>
              <a:rPr lang="en-US" altLang="zh-CN" sz="1600" dirty="0"/>
              <a:t>Mast cells</a:t>
            </a:r>
            <a:r>
              <a:rPr lang="zh-CN" altLang="en-US" sz="1600" dirty="0"/>
              <a:t>）：TPSB2</a:t>
            </a:r>
            <a:r>
              <a:rPr lang="en-US" altLang="zh-CN" sz="1600" dirty="0"/>
              <a:t>+</a:t>
            </a:r>
            <a:r>
              <a:rPr lang="zh-CN" altLang="en-US" sz="1600" dirty="0"/>
              <a:t>，TPSAB1</a:t>
            </a:r>
            <a:r>
              <a:rPr lang="en-US" altLang="zh-CN" sz="1600" dirty="0"/>
              <a:t>+</a:t>
            </a:r>
            <a:r>
              <a:rPr lang="zh-CN" altLang="en-US" sz="1600" dirty="0"/>
              <a:t>，</a:t>
            </a:r>
            <a:r>
              <a:rPr lang="en-US" altLang="zh-CN" sz="1600" dirty="0"/>
              <a:t>CPA3+,KIT+ (24)</a:t>
            </a:r>
          </a:p>
          <a:p>
            <a:pPr marL="0" indent="0" eaLnBrk="1" hangingPunct="1">
              <a:buFontTx/>
              <a:buNone/>
            </a:pPr>
            <a:endParaRPr lang="en-US" altLang="zh-CN" sz="1600" dirty="0"/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8. Neutrophils: CXCL8, FCGR3B, MNDA, S100A8, S100A9, BCL2A1</a:t>
            </a:r>
            <a:endParaRPr lang="zh-CN" altLang="en-US" sz="1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6D0CD9-F738-4C0F-95EF-51471A0F6F8D}"/>
              </a:ext>
            </a:extLst>
          </p:cNvPr>
          <p:cNvGraphicFramePr/>
          <p:nvPr/>
        </p:nvGraphicFramePr>
        <p:xfrm>
          <a:off x="4518025" y="3316288"/>
          <a:ext cx="623888" cy="225684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100">
                        <a:solidFill>
                          <a:srgbClr val="FF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6" marR="12706" marT="12618" marB="45426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90498dd-ea6f-4f4c-b5af-6dd87bbc4659"/>
  <p:tag name="COMMONDATA" val="eyJoZGlkIjoiN2YzNjBkOTgyNWQ1YTMxYzM3MzMwNWFiODNmOWIz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245</Words>
  <Application>Microsoft Office PowerPoint</Application>
  <PresentationFormat>全屏显示(4:3)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Times New Roman</vt:lpstr>
      <vt:lpstr>默认设计模板</vt:lpstr>
      <vt:lpstr>PowerPoint 演示文稿</vt:lpstr>
      <vt:lpstr>dim(hms@meta.data)  [1] 25570     6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Herong</dc:creator>
  <cp:lastModifiedBy>Lenovo</cp:lastModifiedBy>
  <cp:revision>9</cp:revision>
  <dcterms:created xsi:type="dcterms:W3CDTF">2023-06-12T07:05:42Z</dcterms:created>
  <dcterms:modified xsi:type="dcterms:W3CDTF">2023-06-16T06:03:27Z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AF000C5856EA4DD0ACEA536A3334AA91_12</vt:lpwstr>
  </property>
</Properties>
</file>