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3"/>
    <p:restoredTop sz="96260"/>
  </p:normalViewPr>
  <p:slideViewPr>
    <p:cSldViewPr snapToGrid="0" snapToObjects="1">
      <p:cViewPr varScale="1">
        <p:scale>
          <a:sx n="128" d="100"/>
          <a:sy n="12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0C27-160C-EB48-B639-59C8C795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CF919-625F-4F45-9766-2215B893C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E51E1-0C1B-AC40-B742-47AA91A7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B053-C36E-BD40-870F-00999368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95A1-B8FE-DA4E-964B-84A2D380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B143-AAF2-9543-9EDB-A53CE1D4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CD261-DA62-7640-990B-54CE9B11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185A-5109-2749-92F7-C97ABDF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48DF-D428-D34A-9828-6FC01B1F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724-7563-594D-B290-68F694AD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09C88-FFF4-A04D-A41E-1954F970E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84B13-FABF-F748-921F-22538DE5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2E96-69E8-BF49-A499-2209D77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AC56-6556-3C47-98CD-FFEFF93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DD2C-F207-8043-AB15-46A3045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0F5F-D437-484E-957D-51DDA15D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3404-A9DE-8842-82AE-1FDA78DE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C3285-E135-F742-A846-417CA8EF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F0A5C-251D-3F4E-AFBE-3D64CE7D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DC80-C842-1F4E-9807-EC92BCE5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3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D4CB-F8D7-9F44-9BB5-496CA93E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76520-17F3-5D4F-A19B-0EA6C5C44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EB5E-5EB8-4647-B3E1-F7305E2C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D7EA-26EE-F54B-AC43-27CB474A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4575-B0C9-D745-8E60-D02A2C02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1C1C-022F-2045-B11C-E102444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1A14-2275-324A-BC8E-6B93D6F64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BF5E-FD63-8246-A5F2-7D75CC5B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30EF-A0C7-6944-A04D-1BDD62B0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44D4-9F8A-0041-B3E4-939AA9C5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DF9B4-B91F-5A42-B0B6-3A480A06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953B-7281-AE4B-B5A1-B2374D61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AA9C-D50C-5E41-9F0C-64CB3D77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26E1A-063A-1B46-B33E-178B08720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714EA-66B7-E845-8766-309FEFD90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1CF89-BEA2-E74B-8705-3E85EB0D2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9418-6308-4146-B936-72BB6772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A7D06-4611-124A-96F5-F5F5D913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2942F-B578-EF4F-BCC0-DAED47F6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7361-5290-8D46-8A6E-4E0D0C9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6D2FE-E639-934F-9D53-901BDE31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EE1F-46B0-EE4D-BC39-89F42776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6EDA3-CF98-3946-9C30-9FC5EB1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8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6C40-0C6F-EF4D-B90B-296EDBBD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9D8D-1E8E-D34A-8B90-86EA8B25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7FA42-85C0-6845-B368-116583F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1681-FDD8-DD41-891B-B6D554EE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7778-EC28-054A-80A1-F3B01859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4E2E9-CC0B-8C4E-BBF8-2F011EF5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23FA-13FD-4342-BDD4-7AAE370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BC50-14A8-C24F-836A-13F096C9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4B76-205C-6046-87B9-47ED5E68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939B-3491-4240-84FB-19527335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72681-39CD-444E-8C5E-6FB00B1B0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5B92-3F06-3141-9F7E-A8562A4B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0916F-2233-6541-BDAA-446BA5B5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271F-EDAD-6D4F-84C2-B55F947B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9CC63-0725-BA45-86B5-29910ABC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0FFAF-889B-3041-93FE-83989EBC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FD52-DB9F-264A-B593-130D4341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9B11-7EF7-F549-9707-EB6F499D7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8F17-7A88-2C40-9597-C85E40ECD0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0D12-1FD7-FC40-BA02-EEACE55D9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F23B6-12B4-E549-ADB8-23E68121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539D1-97D7-264F-AB27-3B01BAEC7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AB84373-596A-0944-B079-1EB619FE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17" y="1137069"/>
            <a:ext cx="4478528" cy="38008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F33799-8F7E-BC4C-9C41-35F9CFC35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45" y="1138332"/>
            <a:ext cx="4449064" cy="38155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AD2049-93EC-4C48-B869-B7FE77489F72}"/>
              </a:ext>
            </a:extLst>
          </p:cNvPr>
          <p:cNvSpPr/>
          <p:nvPr/>
        </p:nvSpPr>
        <p:spPr>
          <a:xfrm>
            <a:off x="46672" y="-1548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Volcano Plot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21BE8-EAF6-E042-A793-E3A673691CCE}"/>
              </a:ext>
            </a:extLst>
          </p:cNvPr>
          <p:cNvSpPr/>
          <p:nvPr/>
        </p:nvSpPr>
        <p:spPr>
          <a:xfrm>
            <a:off x="6656429" y="6463176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Green: |Log2FoldChange| &gt; 1 FDR q-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0.05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11E2D-65F6-1448-B0B0-6616EB3882AE}"/>
              </a:ext>
            </a:extLst>
          </p:cNvPr>
          <p:cNvSpPr/>
          <p:nvPr/>
        </p:nvSpPr>
        <p:spPr>
          <a:xfrm>
            <a:off x="2570073" y="4899638"/>
            <a:ext cx="1749198" cy="3657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foldchange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1AD8E-2601-1C4A-914C-1F9A42555C50}"/>
              </a:ext>
            </a:extLst>
          </p:cNvPr>
          <p:cNvSpPr/>
          <p:nvPr/>
        </p:nvSpPr>
        <p:spPr>
          <a:xfrm rot="16200000">
            <a:off x="182443" y="2848142"/>
            <a:ext cx="12522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CEE2FA-A1E5-7646-97B2-2AAA72FCC5E4}"/>
              </a:ext>
            </a:extLst>
          </p:cNvPr>
          <p:cNvSpPr/>
          <p:nvPr/>
        </p:nvSpPr>
        <p:spPr>
          <a:xfrm>
            <a:off x="8785721" y="803671"/>
            <a:ext cx="156536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319979-522D-DD45-BF13-806670A3C547}"/>
              </a:ext>
            </a:extLst>
          </p:cNvPr>
          <p:cNvSpPr/>
          <p:nvPr/>
        </p:nvSpPr>
        <p:spPr>
          <a:xfrm>
            <a:off x="8611165" y="749808"/>
            <a:ext cx="152477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pcq vs 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5BD2DE-0ABE-F949-A7A0-5472C7D74996}"/>
              </a:ext>
            </a:extLst>
          </p:cNvPr>
          <p:cNvSpPr txBox="1"/>
          <p:nvPr/>
        </p:nvSpPr>
        <p:spPr>
          <a:xfrm>
            <a:off x="497911" y="803671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4D947-582E-C243-865A-3A32168C9394}"/>
              </a:ext>
            </a:extLst>
          </p:cNvPr>
          <p:cNvSpPr txBox="1"/>
          <p:nvPr/>
        </p:nvSpPr>
        <p:spPr>
          <a:xfrm>
            <a:off x="6554798" y="804672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04B81C-8AEA-2640-B67C-12F22DE663CA}"/>
              </a:ext>
            </a:extLst>
          </p:cNvPr>
          <p:cNvSpPr/>
          <p:nvPr/>
        </p:nvSpPr>
        <p:spPr>
          <a:xfrm>
            <a:off x="2728834" y="751432"/>
            <a:ext cx="152477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hcq vs con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B4952-D27B-EB4D-A997-FC7B5CE0C6D6}"/>
              </a:ext>
            </a:extLst>
          </p:cNvPr>
          <p:cNvSpPr txBox="1"/>
          <p:nvPr/>
        </p:nvSpPr>
        <p:spPr>
          <a:xfrm>
            <a:off x="5609590" y="6387094"/>
            <a:ext cx="12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8FF4F3-A1B1-5E4A-A7DC-CA738171CFCC}"/>
              </a:ext>
            </a:extLst>
          </p:cNvPr>
          <p:cNvSpPr/>
          <p:nvPr/>
        </p:nvSpPr>
        <p:spPr>
          <a:xfrm rot="16200000">
            <a:off x="6030296" y="2843784"/>
            <a:ext cx="12522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D34F52-35BA-6842-8417-BC458C113192}"/>
              </a:ext>
            </a:extLst>
          </p:cNvPr>
          <p:cNvSpPr/>
          <p:nvPr/>
        </p:nvSpPr>
        <p:spPr>
          <a:xfrm>
            <a:off x="8747328" y="4901184"/>
            <a:ext cx="1749198" cy="3657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foldchange</a:t>
            </a:r>
          </a:p>
        </p:txBody>
      </p:sp>
    </p:spTree>
    <p:extLst>
      <p:ext uri="{BB962C8B-B14F-4D97-AF65-F5344CB8AC3E}">
        <p14:creationId xmlns:p14="http://schemas.microsoft.com/office/powerpoint/2010/main" val="127011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CC3BA4-8752-E44B-8648-53A7B407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72" y="1151542"/>
            <a:ext cx="4478528" cy="38966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69DBD0-5D80-5644-9BA6-C2E3B0500E2C}"/>
              </a:ext>
            </a:extLst>
          </p:cNvPr>
          <p:cNvSpPr/>
          <p:nvPr/>
        </p:nvSpPr>
        <p:spPr>
          <a:xfrm>
            <a:off x="5017063" y="4874924"/>
            <a:ext cx="1749198" cy="3657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foldchange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310EE-FD00-774B-84DD-F837DF42D66B}"/>
              </a:ext>
            </a:extLst>
          </p:cNvPr>
          <p:cNvSpPr txBox="1"/>
          <p:nvPr/>
        </p:nvSpPr>
        <p:spPr>
          <a:xfrm>
            <a:off x="2944901" y="803671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2F2A9-EB63-1F41-924F-A571D401777D}"/>
              </a:ext>
            </a:extLst>
          </p:cNvPr>
          <p:cNvSpPr/>
          <p:nvPr/>
        </p:nvSpPr>
        <p:spPr>
          <a:xfrm>
            <a:off x="4983463" y="751432"/>
            <a:ext cx="1909498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phpma vs con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CB0F8-85C2-4743-ADAB-8AA1768DC4DD}"/>
              </a:ext>
            </a:extLst>
          </p:cNvPr>
          <p:cNvSpPr txBox="1"/>
          <p:nvPr/>
        </p:nvSpPr>
        <p:spPr>
          <a:xfrm>
            <a:off x="5609590" y="6387094"/>
            <a:ext cx="12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90805-C73D-0041-A16E-527E611DB291}"/>
              </a:ext>
            </a:extLst>
          </p:cNvPr>
          <p:cNvSpPr/>
          <p:nvPr/>
        </p:nvSpPr>
        <p:spPr>
          <a:xfrm rot="16200000">
            <a:off x="2658306" y="2915183"/>
            <a:ext cx="12522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-log</a:t>
            </a:r>
            <a:r>
              <a:rPr lang="en-US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padj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4A2E56-57FC-8A41-999F-F6B943F3A31D}"/>
              </a:ext>
            </a:extLst>
          </p:cNvPr>
          <p:cNvSpPr/>
          <p:nvPr/>
        </p:nvSpPr>
        <p:spPr>
          <a:xfrm>
            <a:off x="6656429" y="6463176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Green: |Log2FoldChange| &gt; 1 FDR q-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0.05 </a:t>
            </a:r>
          </a:p>
        </p:txBody>
      </p:sp>
    </p:spTree>
    <p:extLst>
      <p:ext uri="{BB962C8B-B14F-4D97-AF65-F5344CB8AC3E}">
        <p14:creationId xmlns:p14="http://schemas.microsoft.com/office/powerpoint/2010/main" val="351515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9CB178-F3E1-6644-A93B-D825C3D4128E}"/>
              </a:ext>
            </a:extLst>
          </p:cNvPr>
          <p:cNvSpPr/>
          <p:nvPr/>
        </p:nvSpPr>
        <p:spPr>
          <a:xfrm>
            <a:off x="547234" y="1686915"/>
            <a:ext cx="2185557" cy="2183611"/>
          </a:xfrm>
          <a:prstGeom prst="ellipse">
            <a:avLst/>
          </a:prstGeom>
          <a:solidFill>
            <a:schemeClr val="accent2">
              <a:lumMod val="20000"/>
              <a:lumOff val="80000"/>
              <a:alpha val="5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AE844C-0214-754B-AEE2-CB79D8C24153}"/>
              </a:ext>
            </a:extLst>
          </p:cNvPr>
          <p:cNvSpPr/>
          <p:nvPr/>
        </p:nvSpPr>
        <p:spPr>
          <a:xfrm>
            <a:off x="1702359" y="1686915"/>
            <a:ext cx="2185557" cy="2183611"/>
          </a:xfrm>
          <a:prstGeom prst="ellipse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7CCB8-FE67-344D-8BA8-4007CB2BF631}"/>
              </a:ext>
            </a:extLst>
          </p:cNvPr>
          <p:cNvSpPr/>
          <p:nvPr/>
        </p:nvSpPr>
        <p:spPr>
          <a:xfrm>
            <a:off x="1029914" y="265070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0A603D-FA08-E543-B7C4-9DE918C4F3F8}"/>
              </a:ext>
            </a:extLst>
          </p:cNvPr>
          <p:cNvSpPr/>
          <p:nvPr/>
        </p:nvSpPr>
        <p:spPr>
          <a:xfrm>
            <a:off x="2866658" y="2649356"/>
            <a:ext cx="569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98E4F6-8F4A-F340-BFCF-BB12D58E8C5C}"/>
              </a:ext>
            </a:extLst>
          </p:cNvPr>
          <p:cNvSpPr/>
          <p:nvPr/>
        </p:nvSpPr>
        <p:spPr>
          <a:xfrm>
            <a:off x="2035492" y="265176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9AB68-DA1C-D343-825E-9E84F5D2C021}"/>
              </a:ext>
            </a:extLst>
          </p:cNvPr>
          <p:cNvSpPr/>
          <p:nvPr/>
        </p:nvSpPr>
        <p:spPr>
          <a:xfrm>
            <a:off x="2986721" y="128930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pcq vs 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9879C5-71A0-0443-A3D4-44AE1C3D273E}"/>
              </a:ext>
            </a:extLst>
          </p:cNvPr>
          <p:cNvSpPr/>
          <p:nvPr/>
        </p:nvSpPr>
        <p:spPr>
          <a:xfrm>
            <a:off x="301184" y="128685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hcq vs con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D8F218-F170-E84D-A401-05495FA711D5}"/>
              </a:ext>
            </a:extLst>
          </p:cNvPr>
          <p:cNvSpPr/>
          <p:nvPr/>
        </p:nvSpPr>
        <p:spPr>
          <a:xfrm>
            <a:off x="6267871" y="1686915"/>
            <a:ext cx="2185557" cy="2183611"/>
          </a:xfrm>
          <a:prstGeom prst="ellipse">
            <a:avLst/>
          </a:prstGeom>
          <a:solidFill>
            <a:schemeClr val="accent2">
              <a:lumMod val="20000"/>
              <a:lumOff val="80000"/>
              <a:alpha val="5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D1F34C-494B-EE46-9568-C8B9D8C18DA7}"/>
              </a:ext>
            </a:extLst>
          </p:cNvPr>
          <p:cNvSpPr/>
          <p:nvPr/>
        </p:nvSpPr>
        <p:spPr>
          <a:xfrm>
            <a:off x="7422996" y="1686915"/>
            <a:ext cx="2185557" cy="2183611"/>
          </a:xfrm>
          <a:prstGeom prst="ellipse">
            <a:avLst/>
          </a:prstGeom>
          <a:solidFill>
            <a:schemeClr val="accent6">
              <a:lumMod val="20000"/>
              <a:lumOff val="80000"/>
              <a:alpha val="54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9650E1-4B95-D441-8E1D-4CA72903E20B}"/>
              </a:ext>
            </a:extLst>
          </p:cNvPr>
          <p:cNvSpPr/>
          <p:nvPr/>
        </p:nvSpPr>
        <p:spPr>
          <a:xfrm>
            <a:off x="6792037" y="265176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81CB5-514E-C34F-8FC1-0F8615AEE9E8}"/>
              </a:ext>
            </a:extLst>
          </p:cNvPr>
          <p:cNvSpPr/>
          <p:nvPr/>
        </p:nvSpPr>
        <p:spPr>
          <a:xfrm>
            <a:off x="8707358" y="2651760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7B929C-7C32-0346-AEC3-3FB11C7BC5CF}"/>
              </a:ext>
            </a:extLst>
          </p:cNvPr>
          <p:cNvSpPr/>
          <p:nvPr/>
        </p:nvSpPr>
        <p:spPr>
          <a:xfrm>
            <a:off x="7781755" y="265176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7FF655-3ABF-B247-BD9D-1C9BED0A10F8}"/>
              </a:ext>
            </a:extLst>
          </p:cNvPr>
          <p:cNvSpPr/>
          <p:nvPr/>
        </p:nvSpPr>
        <p:spPr>
          <a:xfrm>
            <a:off x="8707358" y="1289304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pcq vs con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3F2EDE-9882-3944-B925-B803F8094B8D}"/>
              </a:ext>
            </a:extLst>
          </p:cNvPr>
          <p:cNvSpPr/>
          <p:nvPr/>
        </p:nvSpPr>
        <p:spPr>
          <a:xfrm>
            <a:off x="6021821" y="1286858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hcq vs con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EF249F-458E-C346-9ED3-020B54823471}"/>
              </a:ext>
            </a:extLst>
          </p:cNvPr>
          <p:cNvSpPr/>
          <p:nvPr/>
        </p:nvSpPr>
        <p:spPr>
          <a:xfrm>
            <a:off x="46672" y="-1548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Venn diagram</a:t>
            </a:r>
            <a:endParaRPr lang="en-US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78235B-FC10-A642-AC44-CCE3AEFC7F40}"/>
              </a:ext>
            </a:extLst>
          </p:cNvPr>
          <p:cNvSpPr txBox="1"/>
          <p:nvPr/>
        </p:nvSpPr>
        <p:spPr>
          <a:xfrm>
            <a:off x="5609590" y="6387094"/>
            <a:ext cx="120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BA54ED-A5F4-8B42-875A-5A9130B25D54}"/>
              </a:ext>
            </a:extLst>
          </p:cNvPr>
          <p:cNvSpPr txBox="1"/>
          <p:nvPr/>
        </p:nvSpPr>
        <p:spPr>
          <a:xfrm>
            <a:off x="46672" y="838923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9E85BC-4631-0448-B147-1D15601692AA}"/>
              </a:ext>
            </a:extLst>
          </p:cNvPr>
          <p:cNvSpPr txBox="1"/>
          <p:nvPr/>
        </p:nvSpPr>
        <p:spPr>
          <a:xfrm>
            <a:off x="6103559" y="839924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FE6B4-A54B-7744-8C17-0AC9E144511C}"/>
              </a:ext>
            </a:extLst>
          </p:cNvPr>
          <p:cNvSpPr txBox="1"/>
          <p:nvPr/>
        </p:nvSpPr>
        <p:spPr>
          <a:xfrm>
            <a:off x="1102866" y="4065532"/>
            <a:ext cx="305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Downregulated genes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22BFAB-1E48-CB41-BAE2-AF24BB3B2033}"/>
              </a:ext>
            </a:extLst>
          </p:cNvPr>
          <p:cNvSpPr txBox="1"/>
          <p:nvPr/>
        </p:nvSpPr>
        <p:spPr>
          <a:xfrm>
            <a:off x="7239396" y="4069080"/>
            <a:ext cx="282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Upregulated genes</a:t>
            </a:r>
          </a:p>
        </p:txBody>
      </p:sp>
    </p:spTree>
    <p:extLst>
      <p:ext uri="{BB962C8B-B14F-4D97-AF65-F5344CB8AC3E}">
        <p14:creationId xmlns:p14="http://schemas.microsoft.com/office/powerpoint/2010/main" val="353215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CE2A7-0DC0-304F-A90B-B9AF378D89E0}"/>
              </a:ext>
            </a:extLst>
          </p:cNvPr>
          <p:cNvSpPr txBox="1"/>
          <p:nvPr/>
        </p:nvSpPr>
        <p:spPr>
          <a:xfrm>
            <a:off x="5263348" y="6391071"/>
            <a:ext cx="11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326F0-7906-B147-93BA-7F093D17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52" y="1195391"/>
            <a:ext cx="5850382" cy="3779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EA0A7-D6CF-C745-B298-3C8A15223D8E}"/>
              </a:ext>
            </a:extLst>
          </p:cNvPr>
          <p:cNvSpPr txBox="1"/>
          <p:nvPr/>
        </p:nvSpPr>
        <p:spPr>
          <a:xfrm>
            <a:off x="3162332" y="1195391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1C607-7A29-C145-A87B-1961CA8891CE}"/>
              </a:ext>
            </a:extLst>
          </p:cNvPr>
          <p:cNvSpPr/>
          <p:nvPr/>
        </p:nvSpPr>
        <p:spPr>
          <a:xfrm>
            <a:off x="3730370" y="1195391"/>
            <a:ext cx="584698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KEGG_SYSTEMIC_LUPUS_ERYTHEMATOSUS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642D359-AF87-444A-A6F4-81C9634525A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236692" y="2976959"/>
            <a:ext cx="2485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Enrichment Score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6A59DBE-E0CB-CA48-BABA-57646D00B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22" y="4790245"/>
            <a:ext cx="123389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51DFB21A-261B-B04A-A20B-37496CD95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46" y="1835578"/>
            <a:ext cx="2400300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NES = -1.389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FDR q-value = 0.113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0.044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428C5-008E-D44F-BE18-26642C5B2D25}"/>
              </a:ext>
            </a:extLst>
          </p:cNvPr>
          <p:cNvSpPr/>
          <p:nvPr/>
        </p:nvSpPr>
        <p:spPr>
          <a:xfrm>
            <a:off x="46672" y="-1548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KEGG of hcq vs con </a:t>
            </a:r>
          </a:p>
        </p:txBody>
      </p:sp>
    </p:spTree>
    <p:extLst>
      <p:ext uri="{BB962C8B-B14F-4D97-AF65-F5344CB8AC3E}">
        <p14:creationId xmlns:p14="http://schemas.microsoft.com/office/powerpoint/2010/main" val="287388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9F5579-D888-CC41-995A-3B1C7DC6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5" y="1085828"/>
            <a:ext cx="5850382" cy="3748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CBB7D-F9C7-8F45-9A8D-5FAB6A31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42" y="1050219"/>
            <a:ext cx="5858256" cy="379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A576E-BA4D-8B47-937F-37B6A5E1B3C6}"/>
              </a:ext>
            </a:extLst>
          </p:cNvPr>
          <p:cNvSpPr txBox="1"/>
          <p:nvPr/>
        </p:nvSpPr>
        <p:spPr>
          <a:xfrm>
            <a:off x="6087414" y="6391071"/>
            <a:ext cx="113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7D107-4F93-9D42-B1FA-8F2D83B819E1}"/>
              </a:ext>
            </a:extLst>
          </p:cNvPr>
          <p:cNvSpPr txBox="1"/>
          <p:nvPr/>
        </p:nvSpPr>
        <p:spPr>
          <a:xfrm>
            <a:off x="34269" y="960120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7358-C7B0-6B4C-9739-04C093109B6C}"/>
              </a:ext>
            </a:extLst>
          </p:cNvPr>
          <p:cNvSpPr txBox="1"/>
          <p:nvPr/>
        </p:nvSpPr>
        <p:spPr>
          <a:xfrm>
            <a:off x="6091156" y="960120"/>
            <a:ext cx="3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AB2B1-87BD-F342-8AAE-0E967339CEB0}"/>
              </a:ext>
            </a:extLst>
          </p:cNvPr>
          <p:cNvSpPr/>
          <p:nvPr/>
        </p:nvSpPr>
        <p:spPr>
          <a:xfrm>
            <a:off x="410189" y="963612"/>
            <a:ext cx="420660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KEGG_LEISHMANIA_INFECTION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15F71-6CE8-0047-B482-98E1A4F262D1}"/>
              </a:ext>
            </a:extLst>
          </p:cNvPr>
          <p:cNvSpPr/>
          <p:nvPr/>
        </p:nvSpPr>
        <p:spPr>
          <a:xfrm>
            <a:off x="6369729" y="960120"/>
            <a:ext cx="584698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KEGG_SYSTEMIC_LUPUS_ERYTHEMATOSUS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32F6449D-911B-AB42-972A-09A28457DB4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066921" y="2964602"/>
            <a:ext cx="2485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Enrichment Score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CB6C8064-A1FE-0640-ABA3-0FA1500AB0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39734" y="2948261"/>
            <a:ext cx="24853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Enrichment Score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1677E6CA-0150-1242-A975-86B2986D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038" y="4660821"/>
            <a:ext cx="1031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F76EEFC-FC42-6348-9ECC-46C7B2B46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5872" y="4663440"/>
            <a:ext cx="103199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C28015F1-37C9-C74D-99EA-AB8F8BC51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740" y="1713587"/>
            <a:ext cx="2400300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NES = -1.327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FDR q-value =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0.045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 0.015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91022722-EBE2-894A-A9B4-F1D76709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1156" y="1709928"/>
            <a:ext cx="2400300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NES = -1.398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FDR q-value=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0.045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-value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= 0.030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AC4F9-BABC-DE4C-AE17-0B5853F4C549}"/>
              </a:ext>
            </a:extLst>
          </p:cNvPr>
          <p:cNvSpPr/>
          <p:nvPr/>
        </p:nvSpPr>
        <p:spPr>
          <a:xfrm>
            <a:off x="46672" y="-1548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KEGG of pcq vs con </a:t>
            </a:r>
          </a:p>
        </p:txBody>
      </p:sp>
    </p:spTree>
    <p:extLst>
      <p:ext uri="{BB962C8B-B14F-4D97-AF65-F5344CB8AC3E}">
        <p14:creationId xmlns:p14="http://schemas.microsoft.com/office/powerpoint/2010/main" val="294013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155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</dc:creator>
  <cp:lastModifiedBy>Li, Yue</cp:lastModifiedBy>
  <cp:revision>64</cp:revision>
  <dcterms:created xsi:type="dcterms:W3CDTF">2021-04-04T03:05:32Z</dcterms:created>
  <dcterms:modified xsi:type="dcterms:W3CDTF">2021-04-08T22:21:46Z</dcterms:modified>
</cp:coreProperties>
</file>