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6"/>
  </p:sldMasterIdLst>
  <p:notesMasterIdLst>
    <p:notesMasterId r:id="rId43"/>
  </p:notesMasterIdLst>
  <p:sldIdLst>
    <p:sldId id="1253" r:id="rId37"/>
    <p:sldId id="1255" r:id="rId38"/>
    <p:sldId id="1256" r:id="rId39"/>
    <p:sldId id="1260" r:id="rId40"/>
    <p:sldId id="1258" r:id="rId41"/>
    <p:sldId id="100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FF"/>
    <a:srgbClr val="0033CC"/>
    <a:srgbClr val="FFFF99"/>
    <a:srgbClr val="FFFF66"/>
    <a:srgbClr val="F5800B"/>
    <a:srgbClr val="301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874" autoAdjust="0"/>
  </p:normalViewPr>
  <p:slideViewPr>
    <p:cSldViewPr>
      <p:cViewPr varScale="1">
        <p:scale>
          <a:sx n="130" d="100"/>
          <a:sy n="130" d="100"/>
        </p:scale>
        <p:origin x="1110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6.xml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1EDA2-8BEE-4B8C-9761-6301935EC351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080AD-B33F-4254-9C37-8250C2DB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0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different flows are defined. 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in-flow, the total traffic of crowds entering a region from other places during a given time interval; 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out-flow, the total traffic of crowds leaving a region for other places during a given time interval; 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new-flow, the traffic of crowds originating from a region at a given time interval (e.g., people start driving from a parking spot); and 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end-flow, the traffic of crowds that is terminated in a region (e.g., people stop driving and park their cars).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Knowing these four types of aggregated flows is good enough for traffic management and risk assessment: new-flow and end-flow track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and the end of crowd movements, while in-flow and out-flow track the transition of crowds among regions.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Spatio</a:t>
            </a:r>
            <a:r>
              <a:rPr lang="en-US" dirty="0"/>
              <a:t>-Temporal Sequence Prediction Problem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794F1-511F-4E9C-A1B7-9DFF881C3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F2C7-590E-440B-8F07-8604D6907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all layers are conv?</a:t>
            </a:r>
          </a:p>
          <a:p>
            <a:r>
              <a:rPr lang="en-US" baseline="0" dirty="0"/>
              <a:t>1. </a:t>
            </a:r>
          </a:p>
          <a:p>
            <a:r>
              <a:rPr lang="en-US" baseline="0" dirty="0"/>
              <a:t>2. 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F2C7-590E-440B-8F07-8604D6907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80AD-B33F-4254-9C37-8250C2DB56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5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research/publication/dnn-based-prediction-model-spatial-temporal-data/" TargetMode="External"/><Relationship Id="rId3" Type="http://schemas.openxmlformats.org/officeDocument/2006/relationships/hyperlink" Target="http://urbanflow.sigkdd.com.cn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bigdataplatform.chinacloudsites.cn/demo/CaseUrbanFlow.html" TargetMode="Externa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emf"/><Relationship Id="rId10" Type="http://schemas.openxmlformats.org/officeDocument/2006/relationships/hyperlink" Target="https://arxiv.org/abs/1610.00081" TargetMode="External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10.00081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610.00081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research.microsoft.com/pubs/211950/&#22478;&#24066;&#35745;&#31639;&#27010;&#36848;-&#37073;&#23431;.pdf" TargetMode="External"/><Relationship Id="rId3" Type="http://schemas.openxmlformats.org/officeDocument/2006/relationships/hyperlink" Target="http://research.microsoft.com/en-US/projects/urbancomputing/cn.aspx" TargetMode="External"/><Relationship Id="rId7" Type="http://schemas.openxmlformats.org/officeDocument/2006/relationships/hyperlink" Target="http://research.microsoft.com/apps/pubs/?id=21195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hyperlink" Target="http://research.microsoft.com/en-us/people/yuzheng/" TargetMode="External"/><Relationship Id="rId10" Type="http://schemas.openxmlformats.org/officeDocument/2006/relationships/hyperlink" Target="http://research.microsoft.com/apps/pubs/?id=252114" TargetMode="External"/><Relationship Id="rId4" Type="http://schemas.openxmlformats.org/officeDocument/2006/relationships/hyperlink" Target="mailto:yuzheng@microsoft.com" TargetMode="External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8419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DNN-Based Urban Flow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55" y="4408433"/>
            <a:ext cx="4209745" cy="1366528"/>
          </a:xfrm>
          <a:noFill/>
        </p:spPr>
        <p:txBody>
          <a:bodyPr wrap="square" rtlCol="0">
            <a:spAutoFit/>
          </a:bodyPr>
          <a:lstStyle/>
          <a:p>
            <a:pPr marL="0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Important for: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Traffic management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Risk assessment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Public safety</a:t>
            </a:r>
          </a:p>
        </p:txBody>
      </p:sp>
      <p:sp>
        <p:nvSpPr>
          <p:cNvPr id="4" name="矩形 3"/>
          <p:cNvSpPr/>
          <p:nvPr/>
        </p:nvSpPr>
        <p:spPr>
          <a:xfrm>
            <a:off x="4705045" y="5562600"/>
            <a:ext cx="382935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u="sng" dirty="0">
                <a:hlinkClick r:id="rId3"/>
              </a:rPr>
              <a:t>http://urbanflow.sigkdd.com.cn/</a:t>
            </a:r>
            <a:r>
              <a:rPr lang="en-US" dirty="0"/>
              <a:t> </a:t>
            </a:r>
          </a:p>
          <a:p>
            <a:pPr lvl="1" algn="ctr"/>
            <a:endParaRPr lang="en-US" sz="13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内容占位符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52" y="2572924"/>
            <a:ext cx="1983589" cy="14494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89" y="2572925"/>
            <a:ext cx="1938996" cy="1435276"/>
          </a:xfrm>
          <a:prstGeom prst="rect">
            <a:avLst/>
          </a:prstGeom>
        </p:spPr>
      </p:pic>
      <p:pic>
        <p:nvPicPr>
          <p:cNvPr id="7" name="图片 6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7077" t="3801" r="8075" b="5622"/>
          <a:stretch/>
        </p:blipFill>
        <p:spPr>
          <a:xfrm>
            <a:off x="5388429" y="2514600"/>
            <a:ext cx="2961315" cy="2924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396019" y="1326583"/>
            <a:ext cx="85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 </a:t>
            </a:r>
            <a:r>
              <a:rPr lang="en-US" sz="2400" dirty="0">
                <a:solidFill>
                  <a:srgbClr val="0D47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In-flow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out-flow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crowds in each region at next time interval throughout a city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2450" y="6093023"/>
            <a:ext cx="821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Junbo Zhang, </a:t>
            </a:r>
            <a:r>
              <a:rPr lang="en-US" sz="1400" b="1" dirty="0"/>
              <a:t>Yu Zheng</a:t>
            </a:r>
            <a:r>
              <a:rPr lang="en-US" sz="1400" dirty="0"/>
              <a:t>, et al. </a:t>
            </a:r>
            <a:r>
              <a:rPr lang="en-US" sz="1400" dirty="0">
                <a:hlinkClick r:id="rId8"/>
              </a:rPr>
              <a:t>DNN-Based Prediction Model for Spatial-Temporal Data</a:t>
            </a:r>
            <a:r>
              <a:rPr lang="en-US" sz="1400" dirty="0"/>
              <a:t>. ACM SIGSPAITAL 2016 </a:t>
            </a:r>
          </a:p>
        </p:txBody>
      </p:sp>
    </p:spTree>
    <p:extLst>
      <p:ext uri="{BB962C8B-B14F-4D97-AF65-F5344CB8AC3E}">
        <p14:creationId xmlns:p14="http://schemas.microsoft.com/office/powerpoint/2010/main" val="197259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Urban crowd flow depends on many factors</a:t>
            </a:r>
          </a:p>
          <a:p>
            <a:pPr lvl="1"/>
            <a:r>
              <a:rPr lang="en-US" sz="2000" dirty="0"/>
              <a:t>Flows of previous time interval</a:t>
            </a:r>
          </a:p>
          <a:p>
            <a:pPr lvl="1"/>
            <a:r>
              <a:rPr lang="en-US" sz="2000" dirty="0"/>
              <a:t>Flows of nearby regions and distant regions</a:t>
            </a:r>
          </a:p>
          <a:p>
            <a:pPr lvl="1"/>
            <a:r>
              <a:rPr lang="en-US" sz="2000" dirty="0"/>
              <a:t>Weather, traffic control and events</a:t>
            </a:r>
          </a:p>
          <a:p>
            <a:r>
              <a:rPr lang="en-US" sz="2400" dirty="0"/>
              <a:t>Capturing spatial properties</a:t>
            </a:r>
          </a:p>
          <a:p>
            <a:pPr lvl="1"/>
            <a:r>
              <a:rPr lang="en-US" sz="2000" dirty="0"/>
              <a:t>Spatial distance and hierarchy </a:t>
            </a:r>
          </a:p>
          <a:p>
            <a:r>
              <a:rPr lang="en-US" sz="2400" dirty="0"/>
              <a:t>Capturing temporal properties</a:t>
            </a:r>
          </a:p>
          <a:p>
            <a:pPr lvl="1"/>
            <a:r>
              <a:rPr lang="en-US" sz="2000" dirty="0"/>
              <a:t>Temporal closeness</a:t>
            </a:r>
          </a:p>
          <a:p>
            <a:pPr lvl="1"/>
            <a:r>
              <a:rPr lang="en-US" sz="2000" dirty="0"/>
              <a:t>Period and trend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200" y="4648200"/>
            <a:ext cx="9115424" cy="2133600"/>
            <a:chOff x="76200" y="4648200"/>
            <a:chExt cx="9115424" cy="2133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648200"/>
              <a:ext cx="7134224" cy="213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" t="4558" r="50365" b="12808"/>
            <a:stretch/>
          </p:blipFill>
          <p:spPr bwMode="auto">
            <a:xfrm>
              <a:off x="76200" y="4800600"/>
              <a:ext cx="2133600" cy="167578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4955883" y="2657078"/>
            <a:ext cx="4077758" cy="1838722"/>
            <a:chOff x="4955883" y="2504678"/>
            <a:chExt cx="4077758" cy="183872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" t="1" r="51024" b="15252"/>
            <a:stretch/>
          </p:blipFill>
          <p:spPr bwMode="auto">
            <a:xfrm>
              <a:off x="4955883" y="2504678"/>
              <a:ext cx="2273200" cy="183872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51758"/>
            <a:stretch/>
          </p:blipFill>
          <p:spPr bwMode="auto">
            <a:xfrm>
              <a:off x="7349567" y="2504678"/>
              <a:ext cx="1684074" cy="1756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6476387" y="1159743"/>
            <a:ext cx="2522587" cy="1416309"/>
            <a:chOff x="6469013" y="1167117"/>
            <a:chExt cx="2522587" cy="1416309"/>
          </a:xfrm>
        </p:grpSpPr>
        <p:pic>
          <p:nvPicPr>
            <p:cNvPr id="8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8959" y="1167117"/>
              <a:ext cx="1032641" cy="14163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013" y="1175272"/>
              <a:ext cx="1379587" cy="137958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8009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14" y="4400549"/>
            <a:ext cx="6042222" cy="46031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64115" y="1515516"/>
            <a:ext cx="1512486" cy="528312"/>
            <a:chOff x="828152" y="1715889"/>
            <a:chExt cx="2016647" cy="704416"/>
          </a:xfrm>
        </p:grpSpPr>
        <p:sp>
          <p:nvSpPr>
            <p:cNvPr id="26" name="流程图: 磁盘 25"/>
            <p:cNvSpPr/>
            <p:nvPr/>
          </p:nvSpPr>
          <p:spPr>
            <a:xfrm>
              <a:off x="828152" y="1715889"/>
              <a:ext cx="1358406" cy="704416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Trajectories</a:t>
              </a:r>
            </a:p>
          </p:txBody>
        </p:sp>
        <p:sp>
          <p:nvSpPr>
            <p:cNvPr id="28" name="箭头: 下 27"/>
            <p:cNvSpPr/>
            <p:nvPr/>
          </p:nvSpPr>
          <p:spPr>
            <a:xfrm rot="16200000">
              <a:off x="2311073" y="1801838"/>
              <a:ext cx="564443" cy="503008"/>
            </a:xfrm>
            <a:prstGeom prst="downArrow">
              <a:avLst>
                <a:gd name="adj1" fmla="val 50000"/>
                <a:gd name="adj2" fmla="val 411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981374" y="304800"/>
            <a:ext cx="7400625" cy="51745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Converting Trajectories into Video-like Data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941" y="1143000"/>
            <a:ext cx="1646427" cy="15115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165" y="1163096"/>
            <a:ext cx="1585683" cy="1497846"/>
          </a:xfrm>
          <a:prstGeom prst="rect">
            <a:avLst/>
          </a:prstGeom>
        </p:spPr>
      </p:pic>
      <p:sp>
        <p:nvSpPr>
          <p:cNvPr id="45" name="箭头: 下 44"/>
          <p:cNvSpPr/>
          <p:nvPr/>
        </p:nvSpPr>
        <p:spPr>
          <a:xfrm rot="16200000">
            <a:off x="5259601" y="1636445"/>
            <a:ext cx="423332" cy="377256"/>
          </a:xfrm>
          <a:prstGeom prst="downArrow">
            <a:avLst>
              <a:gd name="adj1" fmla="val 50000"/>
              <a:gd name="adj2" fmla="val 4118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组合 4"/>
          <p:cNvGrpSpPr/>
          <p:nvPr/>
        </p:nvGrpSpPr>
        <p:grpSpPr>
          <a:xfrm>
            <a:off x="3480337" y="1143469"/>
            <a:ext cx="1522818" cy="1498345"/>
            <a:chOff x="3335945" y="0"/>
            <a:chExt cx="1071024" cy="1075753"/>
          </a:xfrm>
        </p:grpSpPr>
        <p:grpSp>
          <p:nvGrpSpPr>
            <p:cNvPr id="9" name="组合 8"/>
            <p:cNvGrpSpPr/>
            <p:nvPr/>
          </p:nvGrpSpPr>
          <p:grpSpPr>
            <a:xfrm>
              <a:off x="3335945" y="0"/>
              <a:ext cx="383381" cy="1075753"/>
              <a:chOff x="3395539" y="193993"/>
              <a:chExt cx="965993" cy="1083838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3395539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516288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637037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757786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3878535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999284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4120033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4240782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4361532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3762792" y="0"/>
              <a:ext cx="383381" cy="1075753"/>
              <a:chOff x="3395539" y="193993"/>
              <a:chExt cx="965993" cy="1083838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3395539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3516288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3637037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757786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3878535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999284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4120033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4240782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4361532" y="193993"/>
                <a:ext cx="0" cy="10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接连接符 56"/>
            <p:cNvCxnSpPr/>
            <p:nvPr/>
          </p:nvCxnSpPr>
          <p:spPr>
            <a:xfrm>
              <a:off x="4189639" y="0"/>
              <a:ext cx="0" cy="10757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233105" y="0"/>
              <a:ext cx="0" cy="10757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276571" y="0"/>
              <a:ext cx="0" cy="10757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4320037" y="0"/>
              <a:ext cx="0" cy="10757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363503" y="0"/>
              <a:ext cx="0" cy="10757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4406969" y="0"/>
              <a:ext cx="0" cy="10757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411091" y="1193980"/>
            <a:ext cx="1649277" cy="1395927"/>
            <a:chOff x="3283596" y="238905"/>
            <a:chExt cx="1175723" cy="1004297"/>
          </a:xfrm>
        </p:grpSpPr>
        <p:cxnSp>
          <p:nvCxnSpPr>
            <p:cNvPr id="33" name="直接连接符 32"/>
            <p:cNvCxnSpPr/>
            <p:nvPr/>
          </p:nvCxnSpPr>
          <p:spPr>
            <a:xfrm flipH="1" flipV="1">
              <a:off x="3283596" y="238905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3283596" y="280552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3283596" y="322199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 flipV="1">
              <a:off x="3283596" y="363846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 flipV="1">
              <a:off x="3283596" y="405493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 flipV="1">
              <a:off x="3283596" y="447140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 flipV="1">
              <a:off x="3283596" y="530434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3283596" y="488787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 flipV="1">
              <a:off x="3283596" y="572081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 flipV="1">
              <a:off x="3283596" y="613728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3283596" y="655375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283596" y="697022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3283596" y="738669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3283596" y="780316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3283596" y="863610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283596" y="821963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 flipV="1">
              <a:off x="3283596" y="905257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 flipV="1">
              <a:off x="3283596" y="946904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 flipV="1">
              <a:off x="3283596" y="988551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 flipV="1">
              <a:off x="3283596" y="1030198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3283596" y="1071845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 flipV="1">
              <a:off x="3283596" y="1113492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 flipV="1">
              <a:off x="3283596" y="1196786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3283596" y="1155139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283596" y="1238442"/>
              <a:ext cx="1175723" cy="4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14" y="3159090"/>
            <a:ext cx="497870" cy="1504922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05" y="3159090"/>
            <a:ext cx="497870" cy="1504922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97" y="3159090"/>
            <a:ext cx="497870" cy="150492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29" y="3159090"/>
            <a:ext cx="497870" cy="1504922"/>
          </a:xfrm>
          <a:prstGeom prst="rect">
            <a:avLst/>
          </a:prstGeom>
        </p:spPr>
      </p:pic>
      <p:cxnSp>
        <p:nvCxnSpPr>
          <p:cNvPr id="98" name="直接连接符 97"/>
          <p:cNvCxnSpPr/>
          <p:nvPr/>
        </p:nvCxnSpPr>
        <p:spPr>
          <a:xfrm>
            <a:off x="2902789" y="3857918"/>
            <a:ext cx="1041519" cy="0"/>
          </a:xfrm>
          <a:prstGeom prst="line">
            <a:avLst/>
          </a:prstGeom>
          <a:ln w="476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26" y="3086100"/>
            <a:ext cx="497870" cy="1504922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92" y="3105459"/>
            <a:ext cx="497870" cy="1504922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60" y="3105459"/>
            <a:ext cx="497870" cy="1504922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51" y="3105998"/>
            <a:ext cx="497870" cy="1504922"/>
          </a:xfrm>
          <a:prstGeom prst="rect">
            <a:avLst/>
          </a:prstGeom>
        </p:spPr>
      </p:pic>
      <p:cxnSp>
        <p:nvCxnSpPr>
          <p:cNvPr id="106" name="直接连接符 105"/>
          <p:cNvCxnSpPr/>
          <p:nvPr/>
        </p:nvCxnSpPr>
        <p:spPr>
          <a:xfrm>
            <a:off x="5387161" y="3857918"/>
            <a:ext cx="847583" cy="0"/>
          </a:xfrm>
          <a:prstGeom prst="line">
            <a:avLst/>
          </a:prstGeom>
          <a:ln w="476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58215" y="2881343"/>
            <a:ext cx="568512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箭头: 下 31"/>
          <p:cNvSpPr/>
          <p:nvPr/>
        </p:nvSpPr>
        <p:spPr>
          <a:xfrm>
            <a:off x="6609991" y="2743200"/>
            <a:ext cx="387629" cy="347324"/>
          </a:xfrm>
          <a:prstGeom prst="downArrow">
            <a:avLst>
              <a:gd name="adj1" fmla="val 50000"/>
              <a:gd name="adj2" fmla="val 4118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Rectangle 83"/>
          <p:cNvSpPr/>
          <p:nvPr/>
        </p:nvSpPr>
        <p:spPr>
          <a:xfrm>
            <a:off x="152400" y="6019800"/>
            <a:ext cx="891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Junbo Zhang, </a:t>
            </a:r>
            <a:r>
              <a:rPr lang="en-US" sz="1400" b="1" dirty="0"/>
              <a:t>Yu Zheng</a:t>
            </a:r>
            <a:r>
              <a:rPr lang="en-US" sz="1400" dirty="0"/>
              <a:t>, et al. </a:t>
            </a:r>
            <a:r>
              <a:rPr lang="en-US" sz="1400" dirty="0">
                <a:solidFill>
                  <a:srgbClr val="1A0DAB"/>
                </a:solidFill>
                <a:hlinkClick r:id="rId10"/>
              </a:rPr>
              <a:t>Deep </a:t>
            </a:r>
            <a:r>
              <a:rPr lang="en-US" sz="1400" dirty="0" err="1">
                <a:solidFill>
                  <a:srgbClr val="1A0DAB"/>
                </a:solidFill>
                <a:hlinkClick r:id="rId10"/>
              </a:rPr>
              <a:t>Spatio</a:t>
            </a:r>
            <a:r>
              <a:rPr lang="en-US" sz="1400" dirty="0">
                <a:solidFill>
                  <a:srgbClr val="1A0DAB"/>
                </a:solidFill>
                <a:hlinkClick r:id="rId10"/>
              </a:rPr>
              <a:t>-Temporal Residual Networks for Citywide Crowd Flows Prediction</a:t>
            </a:r>
            <a:r>
              <a:rPr lang="en-US" sz="1400" dirty="0">
                <a:solidFill>
                  <a:srgbClr val="1A0DAB"/>
                </a:solidFill>
              </a:rPr>
              <a:t>, </a:t>
            </a:r>
            <a:r>
              <a:rPr lang="en-US" sz="1400" dirty="0"/>
              <a:t>AAAI 2017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13962" y="4969067"/>
            <a:ext cx="5192892" cy="939690"/>
            <a:chOff x="1713962" y="4969067"/>
            <a:chExt cx="5192892" cy="939690"/>
          </a:xfrm>
        </p:grpSpPr>
        <p:pic>
          <p:nvPicPr>
            <p:cNvPr id="86" name="图片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962" y="4969067"/>
              <a:ext cx="685134" cy="93968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87" name="图片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720" y="4969068"/>
              <a:ext cx="685134" cy="93968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88" name="图片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1378" y="4969067"/>
              <a:ext cx="685134" cy="93968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cxnSp>
          <p:nvCxnSpPr>
            <p:cNvPr id="89" name="直接连接符 105"/>
            <p:cNvCxnSpPr/>
            <p:nvPr/>
          </p:nvCxnSpPr>
          <p:spPr>
            <a:xfrm>
              <a:off x="5334000" y="5562600"/>
              <a:ext cx="847583" cy="0"/>
            </a:xfrm>
            <a:prstGeom prst="line">
              <a:avLst/>
            </a:prstGeom>
            <a:ln w="4762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97"/>
            <p:cNvCxnSpPr/>
            <p:nvPr/>
          </p:nvCxnSpPr>
          <p:spPr>
            <a:xfrm>
              <a:off x="2757331" y="5486400"/>
              <a:ext cx="1041519" cy="0"/>
            </a:xfrm>
            <a:prstGeom prst="line">
              <a:avLst/>
            </a:prstGeom>
            <a:ln w="4762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22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80" y="2749519"/>
            <a:ext cx="3392717" cy="20180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62" y="2749193"/>
            <a:ext cx="2120678" cy="20180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34" y="2742834"/>
            <a:ext cx="1446166" cy="27750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80" y="1485900"/>
            <a:ext cx="3683098" cy="1104930"/>
          </a:xfrm>
          <a:prstGeom prst="rect">
            <a:avLst/>
          </a:prstGeom>
        </p:spPr>
      </p:pic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595546" y="458976"/>
            <a:ext cx="8153400" cy="568934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/>
              <a:t>ST-</a:t>
            </a:r>
            <a:r>
              <a:rPr lang="en-US" altLang="zh-CN" sz="3200" dirty="0" err="1"/>
              <a:t>ResNet</a:t>
            </a:r>
            <a:r>
              <a:rPr lang="en-US" altLang="zh-CN" sz="3200" dirty="0"/>
              <a:t> Architecture: A Collective Prediction</a:t>
            </a:r>
            <a:endParaRPr 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6018900" y="2505293"/>
            <a:ext cx="728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367442" y="2503331"/>
            <a:ext cx="728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943478" y="2510566"/>
            <a:ext cx="728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" y="6019800"/>
            <a:ext cx="891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Junbo Zhang, </a:t>
            </a:r>
            <a:r>
              <a:rPr lang="en-US" sz="1400" b="1" dirty="0"/>
              <a:t>Yu Zheng</a:t>
            </a:r>
            <a:r>
              <a:rPr lang="en-US" sz="1400" dirty="0"/>
              <a:t>, et al. </a:t>
            </a:r>
            <a:r>
              <a:rPr lang="en-US" sz="1400" dirty="0">
                <a:solidFill>
                  <a:srgbClr val="1A0DAB"/>
                </a:solidFill>
                <a:hlinkClick r:id="rId6"/>
              </a:rPr>
              <a:t>Deep </a:t>
            </a:r>
            <a:r>
              <a:rPr lang="en-US" sz="1400" dirty="0" err="1">
                <a:solidFill>
                  <a:srgbClr val="1A0DAB"/>
                </a:solidFill>
                <a:hlinkClick r:id="rId6"/>
              </a:rPr>
              <a:t>Spatio</a:t>
            </a:r>
            <a:r>
              <a:rPr lang="en-US" sz="1400" dirty="0">
                <a:solidFill>
                  <a:srgbClr val="1A0DAB"/>
                </a:solidFill>
                <a:hlinkClick r:id="rId6"/>
              </a:rPr>
              <a:t>-Temporal Residual Networks for Citywide Crowd Flows Prediction</a:t>
            </a:r>
            <a:r>
              <a:rPr lang="en-US" sz="1400" dirty="0">
                <a:solidFill>
                  <a:srgbClr val="1A0DAB"/>
                </a:solidFill>
              </a:rPr>
              <a:t>, </a:t>
            </a:r>
            <a:r>
              <a:rPr lang="en-US" sz="1400" dirty="0"/>
              <a:t>AAAI 2017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12" y="2749193"/>
            <a:ext cx="1799918" cy="20180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91" y="1548899"/>
            <a:ext cx="927453" cy="12720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861704"/>
            <a:ext cx="1088749" cy="18897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53" y="4659876"/>
            <a:ext cx="2344473" cy="56143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650903"/>
            <a:ext cx="2768730" cy="8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57200"/>
            <a:ext cx="8077199" cy="556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Residual Deep Convolutional Neural Network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49" y="4682079"/>
            <a:ext cx="4580485" cy="7781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95" y="1910094"/>
            <a:ext cx="999673" cy="17036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35" y="2280177"/>
            <a:ext cx="1424417" cy="15863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37" y="1935525"/>
            <a:ext cx="3214910" cy="19383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143" y="2251819"/>
            <a:ext cx="1264845" cy="14830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5943600"/>
            <a:ext cx="891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Junbo Zhang, </a:t>
            </a:r>
            <a:r>
              <a:rPr lang="en-US" sz="1400" b="1" dirty="0"/>
              <a:t>Yu Zheng</a:t>
            </a:r>
            <a:r>
              <a:rPr lang="en-US" sz="1400" dirty="0"/>
              <a:t>, et al. </a:t>
            </a:r>
            <a:r>
              <a:rPr lang="en-US" sz="1400" dirty="0">
                <a:solidFill>
                  <a:srgbClr val="1A0DAB"/>
                </a:solidFill>
                <a:hlinkClick r:id="rId8"/>
              </a:rPr>
              <a:t>Deep </a:t>
            </a:r>
            <a:r>
              <a:rPr lang="en-US" sz="1400" dirty="0" err="1">
                <a:solidFill>
                  <a:srgbClr val="1A0DAB"/>
                </a:solidFill>
                <a:hlinkClick r:id="rId8"/>
              </a:rPr>
              <a:t>Spatio</a:t>
            </a:r>
            <a:r>
              <a:rPr lang="en-US" sz="1400" dirty="0">
                <a:solidFill>
                  <a:srgbClr val="1A0DAB"/>
                </a:solidFill>
                <a:hlinkClick r:id="rId8"/>
              </a:rPr>
              <a:t>-Temporal Residual Networks for Citywide Crowd Flows Prediction</a:t>
            </a:r>
            <a:r>
              <a:rPr lang="en-US" sz="1400" dirty="0">
                <a:solidFill>
                  <a:srgbClr val="1A0DAB"/>
                </a:solidFill>
              </a:rPr>
              <a:t>, </a:t>
            </a:r>
            <a:r>
              <a:rPr lang="en-US" sz="1400" dirty="0"/>
              <a:t>AAAI 2017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560792" y="1379273"/>
            <a:ext cx="6400800" cy="556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Capturing spatial correlation of both near and far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828800" y="4051196"/>
            <a:ext cx="6400800" cy="556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/>
              <a:t>Using residual network framework to help training </a:t>
            </a:r>
          </a:p>
        </p:txBody>
      </p:sp>
    </p:spTree>
    <p:extLst>
      <p:ext uri="{BB962C8B-B14F-4D97-AF65-F5344CB8AC3E}">
        <p14:creationId xmlns:p14="http://schemas.microsoft.com/office/powerpoint/2010/main" val="103950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37337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dirty="0"/>
              <a:t>Search for “Urban Computing”</a:t>
            </a:r>
          </a:p>
          <a:p>
            <a:pPr marL="0" indent="0" algn="ctr">
              <a:buNone/>
            </a:pPr>
            <a:r>
              <a:rPr lang="zh-CN" altLang="en-US" sz="3000" dirty="0"/>
              <a:t>搜索</a:t>
            </a:r>
            <a:r>
              <a:rPr lang="en-US" altLang="zh-CN" sz="3000" dirty="0"/>
              <a:t>“</a:t>
            </a:r>
            <a:r>
              <a:rPr lang="zh-CN" altLang="en-US" sz="3000" dirty="0">
                <a:solidFill>
                  <a:srgbClr val="0033CC"/>
                </a:solidFill>
                <a:hlinkClick r:id="rId3"/>
              </a:rPr>
              <a:t>城市计算</a:t>
            </a:r>
            <a:r>
              <a:rPr lang="en-US" altLang="zh-CN" sz="3000" dirty="0"/>
              <a:t>”</a:t>
            </a:r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000" dirty="0"/>
              <a:t>Thanks!</a:t>
            </a:r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/>
              <a:t>Yu Zheng</a:t>
            </a:r>
          </a:p>
          <a:p>
            <a:pPr marL="0" indent="0" algn="ctr">
              <a:buNone/>
            </a:pPr>
            <a:r>
              <a:rPr lang="en-US" altLang="zh-CN" sz="2400" dirty="0">
                <a:hlinkClick r:id="rId4"/>
              </a:rPr>
              <a:t>yuzheng@microsoft.com</a:t>
            </a:r>
            <a:endParaRPr lang="zh-CN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835923" y="3790889"/>
            <a:ext cx="1317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hlinkClick r:id="rId5"/>
              </a:rPr>
              <a:t>Homepage</a:t>
            </a:r>
            <a:endParaRPr lang="zh-CN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62000" y="3606224"/>
            <a:ext cx="1572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33CC"/>
                </a:solidFill>
              </a:rPr>
              <a:t>Download Urban Air Apps</a:t>
            </a:r>
            <a:endParaRPr lang="zh-CN" altLang="en-US" sz="1600" b="1" dirty="0">
              <a:solidFill>
                <a:srgbClr val="0033C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1"/>
          <a:stretch/>
        </p:blipFill>
        <p:spPr>
          <a:xfrm>
            <a:off x="6810523" y="1981200"/>
            <a:ext cx="1109385" cy="14445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43000" y="4662686"/>
            <a:ext cx="6934200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spcAft>
                <a:spcPts val="2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Zheng, Y., et al.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Urban Computing: concepts, methodologies, and applications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ACM transactions on Intelligent Systems and Technology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ctr" hangingPunct="0">
              <a:spcAft>
                <a:spcPts val="200"/>
              </a:spcAft>
            </a:pP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ctr" hangingPunct="0">
              <a:spcAft>
                <a:spcPts val="200"/>
              </a:spcAft>
            </a:pPr>
            <a:r>
              <a:rPr lang="zh-CN" altLang="en-US" sz="1600" dirty="0"/>
              <a:t>郑宇</a:t>
            </a:r>
            <a:r>
              <a:rPr lang="en-US" altLang="zh-CN" sz="1600" dirty="0"/>
              <a:t>. </a:t>
            </a:r>
            <a:r>
              <a:rPr lang="zh-CN" altLang="en-US" sz="1600" dirty="0">
                <a:hlinkClick r:id="rId8"/>
              </a:rPr>
              <a:t>城市计算概述</a:t>
            </a:r>
            <a:r>
              <a:rPr lang="zh-CN" altLang="en-US" sz="1600" dirty="0"/>
              <a:t>，武汉大学学报</a:t>
            </a:r>
            <a:r>
              <a:rPr lang="en-US" altLang="zh-CN" sz="1600" dirty="0"/>
              <a:t>. 2015</a:t>
            </a:r>
            <a:r>
              <a:rPr lang="zh-CN" altLang="en-US" sz="1600" dirty="0"/>
              <a:t>年</a:t>
            </a:r>
            <a:r>
              <a:rPr lang="en-US" altLang="zh-CN" sz="1600" dirty="0"/>
              <a:t>1</a:t>
            </a:r>
            <a:r>
              <a:rPr lang="zh-CN" altLang="en-US" sz="1600" dirty="0"/>
              <a:t>月，</a:t>
            </a:r>
            <a:r>
              <a:rPr lang="en-US" altLang="zh-CN" sz="1600" dirty="0"/>
              <a:t>40</a:t>
            </a:r>
            <a:r>
              <a:rPr lang="zh-CN" altLang="en-US" sz="1600" dirty="0"/>
              <a:t>卷第一期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889788"/>
            <a:ext cx="1627387" cy="16273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4988" y="5940623"/>
            <a:ext cx="8380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Yu Zheng</a:t>
            </a:r>
            <a:r>
              <a:rPr lang="en-US" sz="1400" dirty="0"/>
              <a:t>. </a:t>
            </a:r>
            <a:r>
              <a:rPr lang="en-US" sz="1400" dirty="0">
                <a:solidFill>
                  <a:srgbClr val="0033CC"/>
                </a:solidFill>
                <a:hlinkClick r:id="rId10"/>
              </a:rPr>
              <a:t>Methodologies for Cross-Domain Data Fusion: An Overview</a:t>
            </a:r>
            <a:r>
              <a:rPr lang="en-US" sz="1400" dirty="0"/>
              <a:t>. IEEE Transactions on Big Data, 1, 1, 2015.</a:t>
            </a:r>
          </a:p>
        </p:txBody>
      </p:sp>
    </p:spTree>
    <p:extLst>
      <p:ext uri="{BB962C8B-B14F-4D97-AF65-F5344CB8AC3E}">
        <p14:creationId xmlns:p14="http://schemas.microsoft.com/office/powerpoint/2010/main" val="187481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athena xmlns="http://schemas.microsoft.com/edu/athena" version="0.1.3641.0">
  <timings duration="124607">
    <event time="79492" type="OnNext" clickIndex="1" wacClickIndex="1"/>
  </timings>
</athena>
</file>

<file path=customXml/item10.xml><?xml version="1.0" encoding="utf-8"?>
<athena xmlns="http://schemas.microsoft.com/edu/athena" version="0.1.3641.0">
  <timings duration="141887"/>
</athena>
</file>

<file path=customXml/item11.xml><?xml version="1.0" encoding="utf-8"?>
<athena xmlns="http://schemas.microsoft.com/edu/athena" version="0.1.3641.0">
  <media streamable="true" recordStart="104112" recordEnd="174078" recordLength="196369" audioOnly="true" start="104112" end="174078" audioFormat="{00001610-0000-0010-8000-00AA00389B71}" audioRate="44100" muted="false" volume="0.8" fadeIn="0" fadeOut="0" videoFormat="{34363248-0000-0010-8000-00AA00389B71}" videoRate="15" videoWidth="256" videoHeight="256"/>
</athena>
</file>

<file path=customXml/item12.xml><?xml version="1.0" encoding="utf-8"?>
<athena xmlns="http://schemas.microsoft.com/edu/athena" version="0.1.3641.0">
  <timings duration="20831"/>
</athena>
</file>

<file path=customXml/item13.xml><?xml version="1.0" encoding="utf-8"?>
<athena xmlns="http://schemas.microsoft.com/edu/athena" version="0.1.3641.0">
  <timings duration="40354">
    <event time="2889" type="OnNext" clickIndex="1" wacClickIndex="1"/>
  </timings>
</athena>
</file>

<file path=customXml/item14.xml><?xml version="1.0" encoding="utf-8"?>
<athena xmlns="http://schemas.microsoft.com/edu/athena" version="0.1.3641.0">
  <timings duration="20831"/>
</athena>
</file>

<file path=customXml/item15.xml><?xml version="1.0" encoding="utf-8"?>
<athena xmlns="http://schemas.microsoft.com/edu/athena" version="0.1.3641.0">
  <ink scale="0.6889952">AAEAAAD/////AQAAAAAAAAAMAgAAAE9BdXRob3JQUFQsIFZlcnNpb249MC4xLjM2NDEuMCwgQ3VsdHVyZT1uZXV0cmFsLCBQdWJsaWNLZXlUb2tlbj0zMWJmMzg1NmFkMzY0ZTM1BQEAAAALSW5rTWF0dGVyVjEDAAAADUxpc3RgMStfaXRlbXMMTGlzdGAxK19zaXplD0xpc3RgMStfdmVyc2lvbgQAABdTaGFyZWQuSW5raW5nLklua0F0b21bXQIAAAAICAIAAAAJAwAAAAMAAAALAAAABwMAAAAAAQAAAAQAAAAECUlua0F0b21WMQIAAAAJBAAAAAkFAAAACQYAAAAKBQQAAAALUGVuU3Ryb2tlVjEEAAAACkF0dHJpYnV0ZXMFVHJhY2UJU3RhcnRUaW1lBFR5cGUEBAAED1BlbkF0dHJpYnV0ZXNWMQIAAAAKSW5rVHJhY2VWMQIAAAAQDEFjdGlvblR5cGVWMQIAAAACAAAACQcAAAAJCAAAAHVkAAAAAAAABff///8MQWN0aW9uVHlwZVYxAQAAAAd2YWx1ZV9fAAgCAAAAAAAAAAEFAAAABAAAAAkKAAAACQsAAAAoeAAAAAAAAAH0////9////wAAAAAFBgAAAA1DbGVhckNhbnZhc1YxAgAAAAlTdGFydFRpbWUEVHlwZQAEEAxBY3Rpb25UeXBlVjECAAAAAgAAAE4RAQAAAAAAAfP////3////AAAAAAUHAAAAD1BlbkF0dHJpYnV0ZXNWMQoAAAAHX2NvbG9yQQdfY29sb3JSB19jb2xvckcHX2NvbG9yQgpGaXRUb0N1cnZlBkhlaWdodA5JZ25vcmVQcmVzc3VyZQ1Jc0hpZ2hsaWdodGVyBVNoYXBlBVdpZHRoAAAAAAAAAAAEAAICAgIBBgEBDEJydXNoU2hhcGVWMQIAAAAGAgAAAP8AAAAAAAAAAAAACEAAAAXy////DEJydXNoU2hhcGVWMQEAAAAHdmFsdWVfXwAIAgAAAAEAAAAAAAAAAAAIQAUIAAAACklua1RyYWNlVjEDAAAADUxpc3RgMStfaXRlbXMMTGlzdGAxK19zaXplD0xpc3RgMStfdmVyc2lvbgQAABhTaGFyZWQuSW5raW5nLklua1BvaW50W10CAAAACAgCAAAACQ8AAABTAAAAUwAAAAEKAAAABwAAAP8AAAAAAAAAAAAACEAAAAHw////8v///wEAAAAAAAAAAAAIQAELAAAACAAAAAkRAAAAmwAAAJsAAAAHDwAAAAABAAAAgAAAAAQKSW5rUG9pbnRWMQIAAAAJEgAAAAkTAAAACRQAAAAJFQAAAAkWAAAACRcAAAAJGAAAAAkZAAAACRoAAAAJGwAAAAkcAAAACR0AAAAJHgAAAAkfAAAACSAAAAAJIQAAAAkiAAAACSMAAAAJJAAAAAklAAAACSYAAAAJJwAAAAkoAAAACSkAAAAJKgAAAAkrAAAACSwAAAAJLQAAAAkuAAAACS8AAAAJMAAAAAkxAAAACTIAAAAJMwAAAAk0AAAACTUAAAAJNgAAAAk3AAAACTgAAAAJOQAAAAk6AAAACTsAAAAJPAAAAAk9AAAACT4AAAAJPwAAAAlAAAAACUEAAAAJQgAAAAlDAAAACUQAAAAJRQAAAAlGAAAACUcAAAAJSAAAAAlJAAAACUoAAAAJSwAAAAlMAAAACU0AAAAJTgAAAAlPAAAACVAAAAAJUQAAAAlSAAAACVMAAAAJVAAAAAlVAAAACVYAAAAJVwAAAAlYAAAACVkAAAAJWgAAAAlbAAAACVwAAAAJXQAAAAleAAAACV8AAAAJYAAAAAlhAAAACWIAAAAJYwAAAAlkAAAADS0HEQAAAAABAAAAAAEAAAQKSW5rUG9pbnRWMQIAAAAJZQAAAAlmAAAACWcAAAAJaAAAAAlpAAAACWoAAAAJawAAAAlsAAAACW0AAAAJbgAAAAlvAAAACXAAAAAJcQAAAAlyAAAACXMAAAAJdAAAAAl1AAAACXYAAAAJdwAAAAl4AAAACXkAAAAJegAAAAl7AAAACXwAAAAJfQAAAAl+AAAACX8AAAAJgAAAAAmBAAAACYIAAAAJgwAAAAmEAAAACYUAAAAJhgAAAAmHAAAACYgAAAAJiQAAAAmKAAAACYsAAAAJjAAAAAmNAAAACY4AAAAJjwAAAAmQAAAACZEAAAAJkgAAAAmTAAAACZQAAAAJlQAAAAmWAAAACZcAAAAJmAAAAAmZAAAACZoAAAAJmwAAAAmcAAAACZ0AAAAJngAAAAmfAAAACaAAAAAJoQAAAAmiAAAACaMAAAAJpAAAAAmlAAAACaYAAAAJpwAAAAmoAAAACakAAAAJqgAAAAmrAAAACawAAAAJrQAAAAmuAAAACa8AAAAJsAAAAAmxAAAACbIAAAAJswAAAAm0AAAACbUAAAAJtgAAAAm3AAAACbgAAAAJuQAAAAm6AAAACbsAAAAJvAAAAAm9AAAACb4AAAAJvwAAAAnAAAAACcEAAAAJwgAAAAnDAAAACcQAAAAJxQAAAAnGAAAACccAAAAJyAAAAAnJAAAACcoAAAAJywAAAAnMAAAACc0AAAAJzgAAAAnPAAAACdAAAAAJ0QAAAAnSAAAACdMAAAAJ1AAAAAnVAAAACdYAAAAJ1wAAAAnYAAAACdkAAAAJ2gAAAAnbAAAACdwAAAAJ3QAAAAneAAAACd8AAAAJ4AAAAAnhAAAACeIAAAAJ4wAAAAnkAAAACeUAAAAJ5gAAAAnnAAAACegAAAAJ6QAAAAnqAAAACesAAAAJ7AAAAAntAAAACe4AAAAJ7wAAAAnwAAAACfEAAAAJ8gAAAAnzAAAACfQAAAAJ9QAAAAn2AAAACfcAAAAJ+AAAAAn5AAAACfoAAAAJ+wAAAAn8AAAACf0AAAAJ/gAAAAn/AAAADWUFEgAAAApJbmtQb2ludFYxBAAAAAFYAVkOUHJlc3N1cmVGYWN0b3IJVGltZVN0YW1wAAAAAAYGCxACAAAADr0lmvSj7z+gfJmamWTHPwAAAD8AAAAAAAAAAAETAAAAEgAAAA69JZr0o+8/oHyZmplkxz8AAAA/DwAAAAAAAAABFAAAABIAAAAOvSWa9KPvP6B8mZqZZMc/AAAAPw8AAAAAAAAAARUAAAASAAAADr0lmvSj7z+gfJmamWTHPwAAAD8PAAAAAAAAAAEWAAAAEgAAAA69JZr0o+8/oHyZmplkxz8AAAA/HwAAAAAAAAABFwAAABIAAAAOvSWa9KPvP6B8mZqZZMc/AAAAPx8AAAAAAAAAARgAAAASAAAADr0lmvSj7z+gfJmamWTHPwAAAD8fAAAAAAAAAAEZAAAAEgAAAA69JZr0o+8/oHyZmplkxz8AAAA/LwAAAAAAAAABGgAAABIAAAAOvSWa9KPvP6B8mZqZZMc/AAAAPy8AAAAAAAAAARsAAAASAAAADr0lmvSj7z+gfJmamWTHPwAAAD8vAAAAAAAAAAEcAAAAEgAAAA69JZr0o+8/oHyZmplkxz8AAAA/PgAAAAAAAAABHQAAABIAAAAOvSWa9KPvP6B8mZqZZMc/AAAAPz4AAAAAAAAAAR4AAAASAAAADr0lmvSj7z+gfJmamWTHPwAAAD8+AAAAAAAAAAEfAAAAEgAAAA69JZr0o+8/oHyZmplkxz8AAAA/TgAAAAAAAAABIAAAABIAAAAOvSWa9KPvP6B8mZqZZMc/AAAAP04AAAAAAAAAASEAAAASAAAADr0lmvSj7z+gfJmamWTHPwAAAD9OAAAAAAAAAAEiAAAAEgAAAA69JZr0o+8/oHyZmplkxz8AAAA/XQAAAAAAAAABIwAAABIAAAAOvSWa9KPvP6B8mZqZZMc/AAAAP10AAAAAAAAAASQAAAASAAAADr0lmvSj7z+gfJmamWTHPwAAAD9dAAAAAAAAAAElAAAAEgAAAA69JZr0o+8/oHyZmplkxz8AAAA/bQAAAAAAAAABJgAAABIAAAAOvSWa9KPvP6B8mZqZZMc/AAAAP20AAAAAAAAAAScAAAASAAAADr0lmvSj7z+gfJmamWTHPwAAAD9tAAAAAAAAAAEoAAAAEgAAAI4u72YNRO8/0B1R7aQAxz8AAAA/fQAAAAAAAAABKQAAABIAAADuiiGaEyzvP2jurJaqzsY/AAAAP30AAAAAAAAAASoAAAASAAAATudTzRkU7z8IvwhAsJzGPwAAAD99AAAAAAAAAAErAAAAEgAAAK5DhgAg/O4/qI9k6bVqxj8AAAA/jAAAAAAAAAABLAAAABIAAAASoLgzJuTuPzBgwJK7OMY/AAAAP4wAAAAAAAAAAS0AAAASAAAAcvzqZizM7j/QMBw8wQbGPwAAAD+MAAAAAAAAAAEuAAAAEgAAANJYHZoytO4/cAF45cbUxT8AAAA/nAAAAAAAAAABLwAAABIAAAAytU/NOJzuPwjS047MosU/AAAAP5wAAAAAAAAAATAAAAASAAAAkhGCAD+E7j+Yoi840nDFPwAAAD+cAAAAAAAAAAExAAAAEgAAAPZttDNFbO4/OHOL4dc+xT8AAAA/rAAAAAAAAAABMgAAABIAAABSyuZmS1TuP9hD54rdDMU/AAAAP6wAAAAAAAAAATMAAAASAAAAEoNLzVck7j9wFEM049rEPwAAAD+sAAAAAAAAAAE0AAAAEgAAANY7sDNk9O0/AOWe3eioxD8AAAA/rAAAAAAAAAABNQAAABIAAACW9BSacMTtP6C1+obudsQ/AAAAP7sAAAAAAAAAATYAAAASAAAAWq15AH2U7T84hlYw9ETEPwAAAD+7AAAAAAAAAAE3AAAAEgAAABpm3maJZO0/yFay2fkSxD8AAAA/uwAAAAAAAAABOAAAABIAAADaHkPNlTTtP2gnDoP/4MM/AAAAP8sAAAAAAAAAATkAAAASAAAAmtenM6IE7T8I+GksBa/DPwAAAD/LAAAAAAAAAAE6AAAAEgAAAF6QDJqu1Ow/oMjF1Qp9wz8AAAA/ywAAAAAAAAABOwAAABIAAAAeSXEAu6TsPzCZIX8QS8M/AAAAP8sAAAAAAAAAATwAAAASAAAA4gHWZsd07D/QaX0oFhnDPwAAAD/aAAAAAAAAAAE9AAAAEgAAAKK6Os3TROw/aDrZ0Rvnwj8AAAA/2gAAAAAAAAABPgAAABIAAABmc58z4BTsPwgLNXshtcI/AAAAP+oAAAAAAAAAAT8AAAASAAAAIiwEmuzk6z+Y25AkJ4PCPwAAAD/qAAAAAAAAAAFAAAAAEgAAAEZBmzP/nOs/MKzszSxRwj8AAAA/6gAAAAAAAAABQQAAABIAAABmVjLNEVXrP9B8SHcyH8I/AAAAP/oAAAAAAAAAAUIAAAASAAAAimvJZiQN6z9oTaQgOO3BPwAAAD/6AAAAAAAAAAFDAAAAEgAAAEokLs0w3eo/AB4Ayj27wT8AAAA/+gAAAAAAAAABRAAAABIAAABqOcVmQ5XqP5juW3NDicE/AAAAPwkBAAAAAAAAAUUAAAASAAAAjk5cAFZN6j84v7ccSVfBPwAAAD8JAQAAAAAAAAFGAAAAEgAAALJj85loBeo/0I8Txk4lwT8AAAA/CQEAAAAAAAABRwAAABIAAADOeIoze73pP2Bgb29U88A/AAAAPxkBAAAAAAAAAUgAAAASAAAAijHvmYeN6T8AMcsYWsHAPwAAAD8ZAQAAAAAAAAFJAAAAEgAAAErqUwCUXek/mAEnwl+PwD8AAAA/GQEAAAAAAAABSgAAABIAAAAOo7hmoC3pPyjSgmtlXcA/AAAAPykBAAAAAAAAAUsAAAASAAAALrhPALPl6D/Iot4UayvAPwAAAD8pAQAAAAAAAAFMAAAAEgAAAFLN5pnFneg/wOZ0fOHyvz8AAAA/KQEAAAAAAAABTQAAABIAAABy4n0z2FXoPxCILM/sjr8/AAAAPzgBAAAAAAAAAU4AAAASAAAAlvcUzeoN6D8gKeQh+Cq/PwAAAD84AQAAAAAAAAFPAAAAEgAAALYMrGb9xec/YMqbdAPHvj8AAAA/OAEAAAAAAAABUAAAABIAAADaIUMAEH7nP5BrU8cOY74/AAAAP0gBAAAAAAAAAVEAAAASAAAA+jbamSI25z/QDAsaGv+9PwAAAD9IAQAAAAAAAAFSAAAAEgAAABpMcTM17uY/8K3CbCWbvT8AAAA/SAEAAAAAAAABUwAAABIAAAA+YQjNR6bmPyBPer8wN70/AAAAP1cBAAAAAAAAAVQAAAASAAAAYnafZlpe5j9w8DESPNO8PwAAAD9XAQAAAAAAAAFVAAAAEgAAAH6LNgBtFuY/cPAxEjzTvD8AAAA/VwEAAAAAAAABVgAAABIAAABCRJtmeeblP6CR6WRHb7w/AAAAP1cBAAAAAAAAAVcAAAASAAAABP3/zIW25T/AMqG3Ugu8PwAAAD9nAQAAAAAAAAFYAAAAEgAAAMa1ZDOShuU/ANRYCl6nuz8AAAA/ZwEAAAAAAAABWQAAABIAAACIbsmZnlblPzB1EF1pQ7s/AAAAP2cBAAAAAAAAAVoAAAASAAAASicuAKsm5T9wFsivdN+6PwAAAD93AQAAAAAAAAFbAAAAEgAAAAbgkma39uQ/kLd/AoB7uj8AAAA/dwEAAAAAAAABXAAAABIAAADImPfMw8bkP8BYN1WLF7o/AAAAP3cBAAAAAAAAAV0AAAASAAAAilFcM9CW5D8A+u6nlrO5PwAAAD+GAQAAAAAAAAFeAAAAEgAAAEwKwZncZuQ/EJum+qFPuT8AAAA/hgEAAAAAAAABXwAAABIAAABuH1gz7x7kPxCbpvqhT7k/AAAAP4YBAAAAAAAAAWAAAAASAAAAjDTvzAHX4z8A+u6nlrO5PwAAAD+WAQAAAAAAAAFhAAAAEgAAAA6muJkad+M/wFg3VYsXuj8AAAA/lgEAAAAAAAABYgAAABIAAAAOpriZGnfjP8BYN1WLF7o/AAAAP5YBAAAAAAAAAWMAAAASAAAADqa4mRp34z/AWDdVixe6PwAAAD+WAQAAAAAAAAFkAAAAEgAAAA6muJkad+M/wFg3VYsXuj8AAAA/lgEAAAAAAAABZQAAABIAAAD+HG1mzr/gPwAFCcKVUYU/AAAAPwAAAAAAAAAAAWYAAAASAAAA/hxtZs6/4D8ABQnClVGFPwAAAD8fAAAAAAAAAAFnAAAAEgAAAP4cbWbOv+A/AAUJwpVRhT8AAAA/HwAAAAAAAAABaAAAABIAAAD+HG1mzr/gPwAFCcKVUYU/AAAAPx8AAAAAAAAAAWkAAAASAAAA/hxtZs6/4D8ABQnClVGFPwAAAD8fAAAAAAAAAAFqAAAAEgAAAP4cbWbOv+A/AAUJwpVRhT8AAAA/HwAAAAAAAAABawAAABIAAAD+HG1mzr/gPwAFCcKVUYU/AAAAPy4AAAAAAAAAAWwAAAASAAAA/hxtZs6/4D8ABQnClVGFPwAAAD8uAAAAAAAAAAFtAAAAEgAAAP4cbWbOv+A/AAUJwpVRhT8AAAA/LgAAAAAAAAABbgAAABIAAAD+HG1mzr/gPwAFCcKVUYU/AAAAPz4AAAAAAAAAAW8AAAASAAAA/hxtZs6/4D8ABQnClVGFPwAAAD8+AAAAAAAAAAFwAAAAEgAAAP4cbWbOv+A/AAUJwpVRhT8AAAA/PgAAAAAAAAABcQAAABIAAAD+HG1mzr/gPwAFCcKVUYU/AAAAP04AAAAAAAAAAXIAAAASAAAA/hxtZs6/4D8ABQnClVGFPwAAAD9OAAAAAAAAAAFzAAAAEgAAAP4cbWbOv+A/AAUJwpVRhT8AAAA/TgAAAAAAAAABdAAAABIAAAD+HG1mzr/gPwAFCcKVUYU/AAAAP10AAAAAAAAAAXUAAAASAAAA/hxtZs6/4D8ABQnClVGFPwAAAD9dAAAAAAAAAAF2AAAAEgAAAP4cbWbOv+A/AAUJwpVRhT8AAAA/XQAAAAAAAAABdwAAABIAAAD+HG1mzr/gPwAFCcKVUYU/AAAAP10AAAAAAAAAAXgAAAASAAAA/hxtZs6/4D8ABQnClVGFPwAAAD9tAAAAAAAAAAF5AAAAEgAAAP4cbWbOv+A/AAUJwpVRhT8AAAA/bQAAAAAAAAABegAAABIAAAD+HG1mzr/gPwAFCcKVUYU/AAAAP30AAAAAAAAAAXsAAAASAAAA/hxtZs6/4D8ABQnClVGFPwAAAD99AAAAAAAAAAF8AAAAEgAAAP4cbWbOv+A/AAUJwpVRhT8AAAA/fQAAAAAAAAABfQAAABIAAAD+HG1mzr/gPwAFCcKVUYU/AAAAP30AAAAAAAAAAX4AAAASAAAA/hxtZs6/4D8ABQnClVGFPwAAAD+MAAAAAAAAAAF/AAAAEgAAAP4cbWbOv+A/AAUJwpVRhT8AAAA/jAAAAAAAAAABgAAAABIAAAD+HG1mzr/gPwAFCcKVUYU/AAAAP4wAAAAAAAAAAYEAAAASAAAA/hxtZs6/4D8ABQnClVGFPwAAAD+cAAAAAAAAAAGCAAAAEgAAAP4cbWbOv+A/AAUJwpVRhT8AAAA/nAAAAAAAAAABgwAAABIAAACIVFxmSuDeP+C757LU+as/AAAAP5wAAAAAAAAAAYQAAAASAAAASA3BzFaw3j/A9JnCkFGuPwAAAD+rAAAAAAAAAAGFAAAAEgAAAAzGJTNjgN4/kHVuFpu4sD8AAAA/qwAAAAAAAAABhgAAABIAAACQN+//eyDeP8Dwj8ttSLI/AAAAP6sAAAAAAAAAAYcAAAASAAAAEKm4zJTA3T/wa7GAQNizPwAAAD+7AAAAAAAAAAGIAAAAEgAAAJQagpmtYN0/8EUb4wfMtT8AAAA/uwAAAAAAAAABiQAAABIAAABU0+b/uTDdP/AfhUXPv7c/AAAAP8sAAAAAAAAAAYoAAAASAAAAGIxLZsYA3T/AWDdVixe6PwAAAD/LAAAAAAAAAAGLAAAAEgAAANREsMzS0Nw/oJHpZEdvvD8AAAA/ywAAAAAAAAABjAAAABIAAACY/RQz36DcP2DKm3QDx74/AAAAP8sAAAAAAAAAAY0AAAASAAAAWLZ5metw3D+YASfCX4/APwAAAD/aAAAAAAAAAAGOAAAAEgAAANwnQ2YEEdw/aE2kIDjtwT8AAAA/2gAAAAAAAAABjwAAABIAAACc4KfMEOHbP9BpfSgWGcM/AAAAP9oAAAAAAAAAAZAAAAASAAAAXJkMMx2x2z84hlYw9ETEPwAAAD/qAAAAAAAAAAGRAAAAEgAAABxScZkpgds/mKIvONJwxT8AAAA/6gAAAAAAAAABkgAAABIAAADgCtb/NVHbP2jurJaqzsY/AAAAP+oAAAAAAAAAAZMAAAASAAAAoMM6ZkIh2z84Oir1gizIPwAAAD/qAAAAAAAAAAGUAAAAEgAAACQ1BDNbwdo/CIanU1uKyT8AAAA/+gAAAAAAAAABlQAAABIAAADk7WiZZ5HaP9jRJLIz6Mo/AAAAP/oAAAAAAAAAAZYAAAASAAAApKbN/3Nh2j+wHaIQDEbMPwAAAD8JAQAAAAAAAAGXAAAAEgAAAGhfMmaAMdo/EDp7GOpxzT8AAAA/CQEAAAAAAAABmAAAABIAAADo0PsymdHZP3hWVCDInc4/AAAAPwkBAAAAAAAAAZkAAAASAAAAaELF/7Fx2T/Yci0opsnPPwAAAD8JAQAAAAAAAAGaAAAAEgAAACz7KWa+Qdk/pEcDGMJ60D8AAAA/GQEAAAAAAAABmwAAABIAAADss47MyhHZP9DV7xuxENE/AAAAPxkBAAAAAAAAAZwAAAASAAAAsGzzMtfh2D8MZNwfoKbRPwAAAD8oAQAAAAAAAAGdAAAAEgAAAHAlWJnjsdg/RPLII4880j8AAAA/KAEAAAAAAAABngAAABIAAADoliFm/FHYP3CAtSd+0tI/AAAAPygBAAAAAAAAAZ8AAAASAAAArE+GzAgi2D+kDqIrbWjTPwAAAD8oAQAAAAAAAAGgAAAAEgAAAGwI6zIV8tc/2JyOL1z+0z8AAAA/OAEAAAAAAAABoQAAABIAAAAwwU+ZIcLXPwwrezNLlNQ/AAAAPzgBAAAAAAAAAaIAAAASAAAA8Hm0/y2S1z9EuWc3OirVPwAAAD84AQAAAAAAAAGjAAAAEgAAAHTrfcxGMtc/dEdUOynA1T8AAAA/SAEAAAAAAAABpAAAABIAAAD0XEeZX9LWP6zVQD8YVtY/AAAAP0gBAAAAAAAAAaUAAAASAAAAtBWs/2ui1j/cYy1DB+zWPwAAAD9IAQAAAAAAAAGmAAAAEgAAAHjOEGZ4ctY/FPIZR/aB1z8AAAA/VwEAAAAAAAABpwAAABIAAAA4h3XMhELWP0SABkvlF9g/AAAAP1cBAAAAAAAAAagAAAASAAAA/D/aMpES1j98DvNO1K3YPwAAAD9XAQAAAAAAAAGpAAAAEgAAALj4Ppmd4tU/sJzfUsND2T8AAAA/ZwEAAAAAAAABqgAAABIAAAA8aghmtoLVP5BCHoKv8tk/AAAAP2cBAAAAAAAAAasAAAASAAAAACNtzMJS1T/I0AqGnojaPwAAAD9nAQAAAAAAAAGsAAAAEgAAAMDb0TLPItU/AF/3iY0e2z8AAAA/dwEAAAAAAAABrQAAABIAAACElDaZ2/LUPzDt4418tNs/AAAAP3cBAAAAAAAAAa4AAAASAAAABAYAZvSS1D9oe9CRa0rcPwAAAD93AQAAAAAAAAGvAAAAEgAAAIR3yTINM9Q/mAm9lVrg3D8AAAA/hgEAAAAAAAABsAAAABIAAAAI6ZL/JdPTP9CXqZlJdt0/AAAAP4YBAAAAAAAAAbEAAAASAAAAiFpczD5z0z8EJpadOAzePwAAAD+GAQAAAAAAAAGyAAAAEgAAAAzMJZlXE9M/gJwwdiqJ3j8AAAA/lgEAAAAAAAABswAAABIAAADQhIr/Y+PSP7QqHXoZH98/AAAAP5YBAAAAAAAAAbQAAAASAAAAkD3vZXCz0j/ouAl+CLXfPwAAAD+WAQAAAAAAAAG1AAAAEgAAAFD2U8x8g9I/shdSK/0Y4D8AAAA/lgEAAAAAAAABtgAAABIAAADUZx2ZlSPSP/ZSnxd2V+A/AAAAP6UBAAAAAAAAAbcAAAASAAAAVNnmZa7D0T80juwD75XgPwAAAD+lAQAAAAAAAAG4AAAAEgAAANRKsDLHY9E/dsk58GfU4D8AAAA/tQEAAAAAAAABuQAAABIAAACYAxWZ0zPRP7YEh9zgEuE/AAAAP7UBAAAAAAAAAboAAAASAAAAWLx5/98D0T/4P9TIWVHhPwAAAD+1AQAAAAAAAAG7AAAAEgAAABR13mXs09A/NnshtdKP4T8AAAA/tQEAAAAAAAABvAAAABIAAACY5qcyBXTQP3q2bqFLzuE/AAAAP8UBAAAAAAAAAb0AAAASAAAAWJ8MmRFE0D+Q/WQjQxniPwAAAD/FAQAAAAAAAAG+AAAAEgAAABhYcf8dFNA/qkRbpTpk4j8AAAA/xQEAAAAAAAABvwAAABIAAACwIazLVMjPP8KLUScyr+I/AAAAP9QBAAAAAAAAAcAAAAASAAAAuAQ/ZYYIzz/e0kepKfriPwAAAD/UAQAAAAAAAAHBAAAAEgAAAEB2CDKfqM4/1CXnwJ9R4z8AAAA/1AEAAAAAAAABwgAAABIAAADA59H+t0jOP8Z4htgVqeM/AAAAP+QBAAAAAAAAAcMAAAASAAAAQFmby9DozT+2yyXwiwDkPwAAAD/kAQAAAAAAAAHEAAAAEgAAAMDKZJjpiM0/0hIccoNL5D8AAAA/5AEAAAAAAAABxQAAABIAAABAPC5lAinNP+5ZEvR6luQ/AAAAP/QBAAAAAAAAAcYAAAASAAAAyK33MRvJzD/grLEL8e3kPwAAAD/0AQAAAAAAAAHHAAAAEgAAANCQistMCcw//POnjeg45T8AAAA/9AEAAAAAAAAByAAAABIAAADQcx1lfknLPxY7ng/gg+U/AAAAPwMCAAAAAAAAAckAAAASAAAA2Faw/q+Jyj8sgpSR187lPwAAAD8DAgAAAAAAAAHKAAAAEgAAAOA5Q5jhyck/ItUzqU0m5j8AAAA/AwIAAAAAAAABywAAABIAAADgHNYxEwrJPz4cKitFceY/AAAAPxMCAAAAAAAAAcwAAAASAAAAaHEymF3qxz9WYyCtPLzmPwAAAD8TAgAAAAAAAAHNAAAAEgAAAOjFjv6nysY/SLa/xLIT5z8AAAA/EwIAAAAAAAABzgAAABIAAAB4Gutk8qrFPz4JX9woa+c/AAAAPyICAAAAAAAAAc8AAAASAAAAeP19/iPrxD8yXP7znsLnPwAAAD8iAgAAAAAAAAHQAAAAEgAAAIDgEJhVK8Q/KK+dCxUa6D8AAAA/IgIAAAAAAAAB0QAAABIAAACIw6Mxh2vDPxgCPSOLceg/AAAAPzICAAAAAAAAAdIAAAASAAAAgKY2y7irwj/oYIXQf9XoPwAAAD8yAgAAAAAAAAHTAAAAEgAAAHiJyWTq68E/2LMk6PUs6T8AAAA/MgIAAAAAAAAB1AAAABIAAACAbFz+GyzBP8wGxP9rhOk/AAAAP0ICAAAAAAAAAdUAAAASAAAAiE/vl01swD/AWWMX4tvpPwAAAD9CAgAAAAAAAAHWAAAAEgAAABBlBGP+WL8/sqwCL1gz6j8AAAA/QgIAAAAAAAAB1wAAABIAAAAgKyqWYdm9P6j/oUbOiuo/AAAAP0ICAAAAAAAAAdgAAAASAAAAMPFPycRZvD/ARpjIxdXqPwAAAD9RAgAAAAAAAAHZAAAAEgAAADC3dfwn2ro/3I2OSr0g6z8AAAA/UQIAAAAAAAAB2gAAABIAAABAfZsvi1q5P/jUhMy0a+s/AAAAP2QCAAAAAAAAAdsAAAASAAAAUEPBYu7atz8QHHtOrLbrPwAAAD9kAgAAAAAAAAHcAAAAEgAAAFAJ55VRW7Y/TlfIOiX16z8AAAA/ZAIAAAAAAAAB3QAAABIAAABgzwzJtNu0P5KSFSeeM+w/AAAAP2QCAAAAAAAAAd4AAAASAAAAYLKfYuYbtD/QzWITF3LsPwAAAD90AgAAAAAAAAHfAAAAEgAAAGB4xZVJnLI/OP0GahGk7D8AAAA/dAIAAAAAAAAB4AAAABIAAABwPuvIrByxP5wsq8AL1uw/AAAAP3QCAAAAAAAAAeEAAAASAAAAcCF+Yt5csD8EXE8XBgjtPwAAAD+DAgAAAAAAAAHiAAAAEgAAAAAJIvgfOq8/bIvzbQA67T8AAAA/gwIAAAAAAAAB4wAAABIAAAAAz0crg7qtP9C6l8T6a+0/AAAAP4MCAAAAAAAAAeQAAAASAAAAAJVtXuY6rD846jsb9Z3tPwAAAD+TAgAAAAAAAAHlAAAAEgAAAABbk5FJu6o/xA033HDD7T8AAAA/kwIAAAAAAAAB5gAAABIAAAAgIbnErDupP1QxMp3s6O0/AAAAP5MCAAAAAAAAAecAAAASAAAAIOfe9w+8pz/gVC1eaA7uPwAAAD+iAgAAAAAAAAHoAAAAEgAAAECtBCtzPKY/cHgoH+Qz7j8AAAA/ogIAAAAAAAAB6QAAABIAAABAcype1rykP/ibI+BfWe4/AAAAP6ICAAAAAAAAAeoAAAASAAAAQDlQkTk9oz+ss3ULXXLuPwAAAD+yAgAAAAAAAAHrAAAAEgAAAED/dcScvaE/YMvHNlqL7j8AAAA/sgIAAAAAAAAB7AAAABIAAABgxZv3/z2gPxTjGWJXpO4/AAAAP7ICAAAAAAAAAe0AAAASAAAAwBaDVcZ8nT/E+muNVL3uPwAAAD/CAgAAAAAAAAHuAAAAEgAAAACjzruMfZo/UB5nTtDi7j8AAAA/wgIAAAAAAAAB7wAAABIAAACALhoiU36XPwQ2uXnN++4/AAAAP8ICAAAAAAAAAfAAAAASAAAAgC4aIlN+lz+4TQulyhTvPwAAAD/RAgAAAAAAAAHxAAAAEgAAAIC6ZYgZf5Q/bGVd0Mct7z8AAAA/0QIAAAAAAAAB8gAAABIAAACARrHu33+RPyB9r/vERu8/AAAAP9ECAAAAAAAAAfMAAAASAAAAAKX5qUwBjT/UlAEnwl/vPwAAAD/hAgAAAAAAAAH0AAAAEgAAAIC9kHbZAoc/hKxTUr947z8AAAA/4QIAAAAAAAAB9QAAABIAAACAvZB22QKHP4SsU1K/eO8/AAAAP+ECAAAAAAAAAfYAAAASAAAAgL2QdtkChz84xKV9vJHvPwAAAD/xAgAAAAAAAAH3AAAAEgAAAIC9kHbZAoc/OMSlfbyR7z8AAAA/8QIAAAAAAAAB+AAAABIAAACAvZB22QKHP+zb96i5qu8/AAAAP/ECAAAAAAAAAfkAAAASAAAAgL2QdtkChz/s2/eouarvPwAAAD/xAgAAAAAAAAH6AAAAEgAAAIC9kHbZAoc/7Nv3qLmq7z8AAAA/AAMAAAAAAAAB+wAAABIAAACAvZB22QKHP+zb96i5qu8/AAAAPwADAAAAAAAAAfwAAAASAAAAgL2QdtkChz/s2/eouarvPwAAAD8AAwAAAAAAAAH9AAAAEgAAAIC9kHbZAoc/7Nv3qLmq7z8AAAA/EAMAAAAAAAAB/gAAABIAAACAvZB22QKHP+zb96i5qu8/AAAAPxADAAAAAAAAAf8AAAASAAAAgL2QdtkChz/s2/eouarvPwAAAD8QAwAAAAAAAAs=</ink>
</athena>
</file>

<file path=customXml/item16.xml><?xml version="1.0" encoding="utf-8"?>
<athena xmlns="http://schemas.microsoft.com/edu/athena" version="0.1.3641.0">
  <timings duration="84106"/>
</athena>
</file>

<file path=customXml/item17.xml><?xml version="1.0" encoding="utf-8"?>
<athena xmlns="http://schemas.microsoft.com/edu/athena" version="0.1.3641.0">
  <timings duration="64543">
    <event time="4533" type="OnNext" clickIndex="1" wacClickIndex="1"/>
  </timings>
</athena>
</file>

<file path=customXml/item18.xml><?xml version="1.0" encoding="utf-8"?>
<athena xmlns="http://schemas.microsoft.com/edu/athena" version="0.1.3641.0">
  <media streamable="true" recordStart="68607" recordEnd="104112" recordLength="196369" audioOnly="true" start="68607" end="104112" audioFormat="{00001610-0000-0010-8000-00AA00389B71}" audioRate="44100" muted="false" volume="0.8" fadeIn="0" fadeOut="0" videoFormat="{34363248-0000-0010-8000-00AA00389B71}" videoRate="15" videoWidth="256" videoHeight="256"/>
</athena>
</file>

<file path=customXml/item19.xml><?xml version="1.0" encoding="utf-8"?>
<athena xmlns="http://schemas.microsoft.com/edu/athena" version="0.1.3641.0">
  <timings duration="126386">
    <event time="48974" type="OnNext" clickIndex="1" wacClickIndex="1"/>
  </timings>
</athena>
</file>

<file path=customXml/item2.xml><?xml version="1.0" encoding="utf-8"?>
<athena xmlns="http://schemas.microsoft.com/edu/athena" version="0.1.3641.0">
  <timings duration="126386">
    <event time="48974" type="OnNext" clickIndex="1" wacClickIndex="1"/>
  </timings>
</athena>
</file>

<file path=customXml/item20.xml><?xml version="1.0" encoding="utf-8"?>
<athena xmlns="http://schemas.microsoft.com/edu/athena" version="0.1.3641.0">
  <timings duration="126386">
    <event time="48974" type="OnNext" clickIndex="1" wacClickIndex="1"/>
  </timings>
</athena>
</file>

<file path=customXml/item21.xml><?xml version="1.0" encoding="utf-8"?>
<athena xmlns="http://schemas.microsoft.com/edu/athena" version="0.1.3641.0">
  <timings duration="44584"/>
</athena>
</file>

<file path=customXml/item22.xml><?xml version="1.0" encoding="utf-8"?>
<athena xmlns="http://schemas.microsoft.com/edu/athena" version="0.1.3641.0">
  <timings duration="81492">
    <event time="64133" type="OnNext" clickIndex="1" wacClickIndex="1"/>
    <event time="68094" type="OnNext" clickIndex="2" wacClickIndex="2"/>
  </timings>
</athena>
</file>

<file path=customXml/item23.xml><?xml version="1.0" encoding="utf-8"?>
<athena xmlns="http://schemas.microsoft.com/edu/athena" version="0.1.3641.0">
  <media streamable="true" recordStart="89199" recordEnd="129553" recordLength="148560" audioOnly="true" start="89199" end="129553" audioFormat="{00001610-0000-0010-8000-00AA00389B71}" audioRate="44100" muted="false" volume="0.8" fadeIn="0" fadeOut="0" videoFormat="{34363248-0000-0010-8000-00AA00389B71}" videoRate="15" videoWidth="256" videoHeight="256"/>
</athena>
</file>

<file path=customXml/item24.xml><?xml version="1.0" encoding="utf-8"?>
<athena xmlns="http://schemas.microsoft.com/edu/athena" version="0.1.3641.0">
  <timings duration="20831"/>
</athena>
</file>

<file path=customXml/item25.xml><?xml version="1.0" encoding="utf-8"?>
<athena xmlns="http://schemas.microsoft.com/edu/athena" version="0.1.3641.0">
  <timings duration="126386">
    <event time="48974" type="OnNext" clickIndex="1" wacClickIndex="1"/>
  </timings>
</athena>
</file>

<file path=customXml/item26.xml><?xml version="1.0" encoding="utf-8"?>
<athena xmlns="http://schemas.microsoft.com/edu/athena" version="0.1.3641.0">
  <timings duration="21251"/>
</athena>
</file>

<file path=customXml/item27.xml><?xml version="1.0" encoding="utf-8"?>
<athena xmlns="http://schemas.microsoft.com/edu/athena" version="0.1.3641.0">
  <timings duration="24023"/>
</athena>
</file>

<file path=customXml/item28.xml><?xml version="1.0" encoding="utf-8"?>
<athena xmlns="http://schemas.microsoft.com/edu/athena" version="0.1.3641.0">
  <media streamable="true" recordStart="0" recordEnd="44584" recordLength="196369" audioOnly="true" start="0" end="44584" audioFormat="{00001610-0000-0010-8000-00AA00389B71}" audioRate="44100" muted="false" volume="0.8" fadeIn="0" fadeOut="0" videoFormat="{34363248-0000-0010-8000-00AA00389B71}" videoRate="15" videoWidth="256" videoHeight="256"/>
</athena>
</file>

<file path=customXml/item29.xml><?xml version="1.0" encoding="utf-8"?>
<athena xmlns="http://schemas.microsoft.com/edu/athena" version="0.1.3641.0">
  <timings duration="116728">
    <event time="12395" type="OnNext" clickIndex="1" wacClickIndex="1"/>
    <event time="41665" type="OnNext" clickIndex="2" wacClickIndex="2"/>
    <event time="75801" type="OnNext" clickIndex="3" wacClickIndex="3"/>
  </timings>
</athena>
</file>

<file path=customXml/item3.xml><?xml version="1.0" encoding="utf-8"?>
<athena xmlns="http://schemas.microsoft.com/edu/athena" version="0.1.3641.0">
  <timings duration="136948">
    <event time="77021" type="OnNext" clickIndex="1" wacClickIndex="1"/>
    <event time="107243" type="OnNext" clickIndex="2" wacClickIndex="2"/>
    <event time="115667" type="OnNext" clickIndex="3" wacClickIndex="3"/>
  </timings>
</athena>
</file>

<file path=customXml/item30.xml><?xml version="1.0" encoding="utf-8"?>
<athena xmlns="http://schemas.microsoft.com/edu/athena" version="0.1.3641.0">
  <timings duration="35034">
    <event time="2864" type="OnNext" clickIndex="1" wacClickIndex="1"/>
  </timings>
</athena>
</file>

<file path=customXml/item31.xml><?xml version="1.0" encoding="utf-8"?>
<athena xmlns="http://schemas.microsoft.com/edu/athena" version="0.1.3641.0">
  <timings duration="126386">
    <event time="48974" type="OnNext" clickIndex="1" wacClickIndex="1"/>
  </timings>
</athena>
</file>

<file path=customXml/item32.xml><?xml version="1.0" encoding="utf-8"?>
<athena xmlns="http://schemas.microsoft.com/edu/athena" version="0.1.3641.0">
  <timings duration="69966">
    <event time="33899" type="OnNext" clickIndex="1" wacClickIndex="1"/>
    <event time="37350" type="OnNext" clickIndex="2" wacClickIndex="2"/>
    <event time="38525" type="OnNext" clickIndex="3" wacClickIndex="3"/>
    <event time="47779" type="OnNext" clickIndex="4" wacClickIndex="4"/>
  </timings>
</athena>
</file>

<file path=customXml/item33.xml><?xml version="1.0" encoding="utf-8"?>
<athena xmlns="http://schemas.microsoft.com/edu/athena" version="0.1.3641.0">
  <timings duration="20831"/>
</athena>
</file>

<file path=customXml/item34.xml><?xml version="1.0" encoding="utf-8"?>
<athena xmlns="http://schemas.microsoft.com/edu/athena" version="0.1.3641.0">
  <timings duration="20831"/>
</athena>
</file>

<file path=customXml/item35.xml><?xml version="1.0" encoding="utf-8"?>
<athena xmlns="http://schemas.microsoft.com/edu/athena" version="0.1.3641.0">
  <timings duration="20831"/>
</athena>
</file>

<file path=customXml/item4.xml><?xml version="1.0" encoding="utf-8"?>
<athena xmlns="http://schemas.microsoft.com/edu/athena" version="0.1.3641.0">
  <timings duration="35505"/>
</athena>
</file>

<file path=customXml/item5.xml><?xml version="1.0" encoding="utf-8"?>
<athena xmlns="http://schemas.microsoft.com/edu/athena" version="0.1.3641.0">
  <timings duration="35034">
    <event time="2864" type="OnNext" clickIndex="1" wacClickIndex="1"/>
  </timings>
</athena>
</file>

<file path=customXml/item6.xml><?xml version="1.0" encoding="utf-8"?>
<athena xmlns="http://schemas.microsoft.com/edu/athena" version="0.1.3641.0">
  <timings duration="126386">
    <event time="48974" type="OnNext" clickIndex="1" wacClickIndex="1"/>
  </timings>
</athena>
</file>

<file path=customXml/item7.xml><?xml version="1.0" encoding="utf-8"?>
<athena xmlns="http://schemas.microsoft.com/edu/athena" version="0.1.3641.0">
  <timings duration="20831"/>
</athena>
</file>

<file path=customXml/item8.xml><?xml version="1.0" encoding="utf-8"?>
<athena xmlns="http://schemas.microsoft.com/edu/athena" version="0.1.3641.0">
  <media streamable="true" recordStart="44584" recordEnd="68607" recordLength="196369" audioOnly="true" start="44584" end="68607" audioFormat="{00001610-0000-0010-8000-00AA00389B71}" audioRate="44100" muted="false" volume="0.8" fadeIn="0" fadeOut="0" videoFormat="{34363248-0000-0010-8000-00AA00389B71}" videoRate="15" videoWidth="256" videoHeight="256"/>
</athena>
</file>

<file path=customXml/item9.xml><?xml version="1.0" encoding="utf-8"?>
<athena xmlns="http://schemas.microsoft.com/edu/athena" version="0.1.3641.0">
  <timings duration="84106"/>
</athena>
</file>

<file path=customXml/itemProps1.xml><?xml version="1.0" encoding="utf-8"?>
<ds:datastoreItem xmlns:ds="http://schemas.openxmlformats.org/officeDocument/2006/customXml" ds:itemID="{90FEFE67-0ED1-4604-A631-9A4AF94E4DBC}">
  <ds:schemaRefs>
    <ds:schemaRef ds:uri="http://schemas.microsoft.com/edu/athena"/>
  </ds:schemaRefs>
</ds:datastoreItem>
</file>

<file path=customXml/itemProps10.xml><?xml version="1.0" encoding="utf-8"?>
<ds:datastoreItem xmlns:ds="http://schemas.openxmlformats.org/officeDocument/2006/customXml" ds:itemID="{18F9B6C1-FF04-4707-908D-A33DEC3EA4E5}">
  <ds:schemaRefs>
    <ds:schemaRef ds:uri="http://schemas.microsoft.com/edu/athena"/>
  </ds:schemaRefs>
</ds:datastoreItem>
</file>

<file path=customXml/itemProps11.xml><?xml version="1.0" encoding="utf-8"?>
<ds:datastoreItem xmlns:ds="http://schemas.openxmlformats.org/officeDocument/2006/customXml" ds:itemID="{3D9E7DB6-8743-4B7E-B978-7276B1CDFD9A}">
  <ds:schemaRefs>
    <ds:schemaRef ds:uri="http://schemas.microsoft.com/edu/athena"/>
  </ds:schemaRefs>
</ds:datastoreItem>
</file>

<file path=customXml/itemProps12.xml><?xml version="1.0" encoding="utf-8"?>
<ds:datastoreItem xmlns:ds="http://schemas.openxmlformats.org/officeDocument/2006/customXml" ds:itemID="{0DB9A322-EE79-4E8A-A8C3-F26ABE9C5D09}">
  <ds:schemaRefs>
    <ds:schemaRef ds:uri="http://schemas.microsoft.com/edu/athena"/>
  </ds:schemaRefs>
</ds:datastoreItem>
</file>

<file path=customXml/itemProps13.xml><?xml version="1.0" encoding="utf-8"?>
<ds:datastoreItem xmlns:ds="http://schemas.openxmlformats.org/officeDocument/2006/customXml" ds:itemID="{CF297114-65BA-48B5-B56A-CD56C0EB973E}">
  <ds:schemaRefs>
    <ds:schemaRef ds:uri="http://schemas.microsoft.com/edu/athena"/>
  </ds:schemaRefs>
</ds:datastoreItem>
</file>

<file path=customXml/itemProps14.xml><?xml version="1.0" encoding="utf-8"?>
<ds:datastoreItem xmlns:ds="http://schemas.openxmlformats.org/officeDocument/2006/customXml" ds:itemID="{D060EFB7-59A8-446A-BDB5-079B2EA8DE55}">
  <ds:schemaRefs>
    <ds:schemaRef ds:uri="http://schemas.microsoft.com/edu/athena"/>
  </ds:schemaRefs>
</ds:datastoreItem>
</file>

<file path=customXml/itemProps15.xml><?xml version="1.0" encoding="utf-8"?>
<ds:datastoreItem xmlns:ds="http://schemas.openxmlformats.org/officeDocument/2006/customXml" ds:itemID="{F7F7A7E6-F5F7-42A0-9D3B-AB3EEBD94D2A}">
  <ds:schemaRefs>
    <ds:schemaRef ds:uri="http://schemas.microsoft.com/edu/athena"/>
  </ds:schemaRefs>
</ds:datastoreItem>
</file>

<file path=customXml/itemProps16.xml><?xml version="1.0" encoding="utf-8"?>
<ds:datastoreItem xmlns:ds="http://schemas.openxmlformats.org/officeDocument/2006/customXml" ds:itemID="{4FD0B745-F6FA-4E48-AF39-ABA9A2608C60}">
  <ds:schemaRefs>
    <ds:schemaRef ds:uri="http://schemas.microsoft.com/edu/athena"/>
  </ds:schemaRefs>
</ds:datastoreItem>
</file>

<file path=customXml/itemProps17.xml><?xml version="1.0" encoding="utf-8"?>
<ds:datastoreItem xmlns:ds="http://schemas.openxmlformats.org/officeDocument/2006/customXml" ds:itemID="{0E87774A-049C-4530-B8A8-2CE1DE64C367}">
  <ds:schemaRefs>
    <ds:schemaRef ds:uri="http://schemas.microsoft.com/edu/athena"/>
  </ds:schemaRefs>
</ds:datastoreItem>
</file>

<file path=customXml/itemProps18.xml><?xml version="1.0" encoding="utf-8"?>
<ds:datastoreItem xmlns:ds="http://schemas.openxmlformats.org/officeDocument/2006/customXml" ds:itemID="{FB1BC306-C893-456E-A11B-CEC611EEE367}">
  <ds:schemaRefs>
    <ds:schemaRef ds:uri="http://schemas.microsoft.com/edu/athena"/>
  </ds:schemaRefs>
</ds:datastoreItem>
</file>

<file path=customXml/itemProps19.xml><?xml version="1.0" encoding="utf-8"?>
<ds:datastoreItem xmlns:ds="http://schemas.openxmlformats.org/officeDocument/2006/customXml" ds:itemID="{4B9F0E2D-55A8-48FB-85EC-A5C0035A2264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1B4CC781-FF7D-47F1-90F2-0A32397DD6BD}">
  <ds:schemaRefs>
    <ds:schemaRef ds:uri="http://schemas.microsoft.com/edu/athena"/>
  </ds:schemaRefs>
</ds:datastoreItem>
</file>

<file path=customXml/itemProps20.xml><?xml version="1.0" encoding="utf-8"?>
<ds:datastoreItem xmlns:ds="http://schemas.openxmlformats.org/officeDocument/2006/customXml" ds:itemID="{9AAF3637-F3E5-4BD1-AA08-32E9A384BD6D}">
  <ds:schemaRefs>
    <ds:schemaRef ds:uri="http://schemas.microsoft.com/edu/athena"/>
  </ds:schemaRefs>
</ds:datastoreItem>
</file>

<file path=customXml/itemProps21.xml><?xml version="1.0" encoding="utf-8"?>
<ds:datastoreItem xmlns:ds="http://schemas.openxmlformats.org/officeDocument/2006/customXml" ds:itemID="{9945F96F-C444-4763-9F52-9379ABFA4062}">
  <ds:schemaRefs>
    <ds:schemaRef ds:uri="http://schemas.microsoft.com/edu/athena"/>
  </ds:schemaRefs>
</ds:datastoreItem>
</file>

<file path=customXml/itemProps22.xml><?xml version="1.0" encoding="utf-8"?>
<ds:datastoreItem xmlns:ds="http://schemas.openxmlformats.org/officeDocument/2006/customXml" ds:itemID="{934C63BE-BDC4-4FEC-95CE-48CF2376584C}">
  <ds:schemaRefs>
    <ds:schemaRef ds:uri="http://schemas.microsoft.com/edu/athena"/>
  </ds:schemaRefs>
</ds:datastoreItem>
</file>

<file path=customXml/itemProps23.xml><?xml version="1.0" encoding="utf-8"?>
<ds:datastoreItem xmlns:ds="http://schemas.openxmlformats.org/officeDocument/2006/customXml" ds:itemID="{0F555089-7D7C-4B5F-9F45-C3EF4D6E586A}">
  <ds:schemaRefs>
    <ds:schemaRef ds:uri="http://schemas.microsoft.com/edu/athena"/>
  </ds:schemaRefs>
</ds:datastoreItem>
</file>

<file path=customXml/itemProps24.xml><?xml version="1.0" encoding="utf-8"?>
<ds:datastoreItem xmlns:ds="http://schemas.openxmlformats.org/officeDocument/2006/customXml" ds:itemID="{E31C968B-E935-4336-8FF7-4FC63AC5136E}">
  <ds:schemaRefs>
    <ds:schemaRef ds:uri="http://schemas.microsoft.com/edu/athena"/>
  </ds:schemaRefs>
</ds:datastoreItem>
</file>

<file path=customXml/itemProps25.xml><?xml version="1.0" encoding="utf-8"?>
<ds:datastoreItem xmlns:ds="http://schemas.openxmlformats.org/officeDocument/2006/customXml" ds:itemID="{E8260EC4-5628-4BE6-861F-B240684D858B}">
  <ds:schemaRefs>
    <ds:schemaRef ds:uri="http://schemas.microsoft.com/edu/athena"/>
  </ds:schemaRefs>
</ds:datastoreItem>
</file>

<file path=customXml/itemProps26.xml><?xml version="1.0" encoding="utf-8"?>
<ds:datastoreItem xmlns:ds="http://schemas.openxmlformats.org/officeDocument/2006/customXml" ds:itemID="{AC254DA4-08F3-401F-9018-DF1D7BD37C76}">
  <ds:schemaRefs>
    <ds:schemaRef ds:uri="http://schemas.microsoft.com/edu/athena"/>
  </ds:schemaRefs>
</ds:datastoreItem>
</file>

<file path=customXml/itemProps27.xml><?xml version="1.0" encoding="utf-8"?>
<ds:datastoreItem xmlns:ds="http://schemas.openxmlformats.org/officeDocument/2006/customXml" ds:itemID="{2E06DD6F-FC8A-47FF-BF15-0CC1DC44B95E}">
  <ds:schemaRefs>
    <ds:schemaRef ds:uri="http://schemas.microsoft.com/edu/athena"/>
  </ds:schemaRefs>
</ds:datastoreItem>
</file>

<file path=customXml/itemProps28.xml><?xml version="1.0" encoding="utf-8"?>
<ds:datastoreItem xmlns:ds="http://schemas.openxmlformats.org/officeDocument/2006/customXml" ds:itemID="{3E23C19C-1EDF-4C03-9F4A-1F69BCE75182}">
  <ds:schemaRefs>
    <ds:schemaRef ds:uri="http://schemas.microsoft.com/edu/athena"/>
  </ds:schemaRefs>
</ds:datastoreItem>
</file>

<file path=customXml/itemProps29.xml><?xml version="1.0" encoding="utf-8"?>
<ds:datastoreItem xmlns:ds="http://schemas.openxmlformats.org/officeDocument/2006/customXml" ds:itemID="{0A1FCB1E-C3C7-4C93-A132-FA3E462D3568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42E762AE-652C-40C4-851D-17969CDFCC1F}">
  <ds:schemaRefs>
    <ds:schemaRef ds:uri="http://schemas.microsoft.com/edu/athena"/>
  </ds:schemaRefs>
</ds:datastoreItem>
</file>

<file path=customXml/itemProps30.xml><?xml version="1.0" encoding="utf-8"?>
<ds:datastoreItem xmlns:ds="http://schemas.openxmlformats.org/officeDocument/2006/customXml" ds:itemID="{89DAC5A2-661E-4F28-87AB-9B7FD6C14EB5}">
  <ds:schemaRefs>
    <ds:schemaRef ds:uri="http://schemas.microsoft.com/edu/athena"/>
  </ds:schemaRefs>
</ds:datastoreItem>
</file>

<file path=customXml/itemProps31.xml><?xml version="1.0" encoding="utf-8"?>
<ds:datastoreItem xmlns:ds="http://schemas.openxmlformats.org/officeDocument/2006/customXml" ds:itemID="{EC1B01C6-9B09-43CF-BD4A-FCEF3D704899}">
  <ds:schemaRefs>
    <ds:schemaRef ds:uri="http://schemas.microsoft.com/edu/athena"/>
  </ds:schemaRefs>
</ds:datastoreItem>
</file>

<file path=customXml/itemProps32.xml><?xml version="1.0" encoding="utf-8"?>
<ds:datastoreItem xmlns:ds="http://schemas.openxmlformats.org/officeDocument/2006/customXml" ds:itemID="{26DA05B5-732F-4971-9852-A14EFE318390}">
  <ds:schemaRefs>
    <ds:schemaRef ds:uri="http://schemas.microsoft.com/edu/athena"/>
  </ds:schemaRefs>
</ds:datastoreItem>
</file>

<file path=customXml/itemProps33.xml><?xml version="1.0" encoding="utf-8"?>
<ds:datastoreItem xmlns:ds="http://schemas.openxmlformats.org/officeDocument/2006/customXml" ds:itemID="{EC8D188E-04DB-4693-8625-662E3EC4937E}">
  <ds:schemaRefs>
    <ds:schemaRef ds:uri="http://schemas.microsoft.com/edu/athena"/>
  </ds:schemaRefs>
</ds:datastoreItem>
</file>

<file path=customXml/itemProps34.xml><?xml version="1.0" encoding="utf-8"?>
<ds:datastoreItem xmlns:ds="http://schemas.openxmlformats.org/officeDocument/2006/customXml" ds:itemID="{294F57C6-EF99-4E79-B416-6603743BA79E}">
  <ds:schemaRefs>
    <ds:schemaRef ds:uri="http://schemas.microsoft.com/edu/athena"/>
  </ds:schemaRefs>
</ds:datastoreItem>
</file>

<file path=customXml/itemProps35.xml><?xml version="1.0" encoding="utf-8"?>
<ds:datastoreItem xmlns:ds="http://schemas.openxmlformats.org/officeDocument/2006/customXml" ds:itemID="{BE879C97-D065-4A37-8AB1-474CA9CC3A2C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55A828DA-9F6E-4EEF-9C45-EE785CA0E2A5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27B2BE25-B50B-4CD9-816C-54A037201553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5AB39F77-B572-4F70-B1BF-6613D24F1EFF}">
  <ds:schemaRefs>
    <ds:schemaRef ds:uri="http://schemas.microsoft.com/edu/athena"/>
  </ds:schemaRefs>
</ds:datastoreItem>
</file>

<file path=customXml/itemProps7.xml><?xml version="1.0" encoding="utf-8"?>
<ds:datastoreItem xmlns:ds="http://schemas.openxmlformats.org/officeDocument/2006/customXml" ds:itemID="{73A7F20D-8E20-4B06-9BD5-788C70FD8B94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6581B6B7-CEB2-40B7-ABC0-84083749E2AD}">
  <ds:schemaRefs>
    <ds:schemaRef ds:uri="http://schemas.microsoft.com/edu/athena"/>
  </ds:schemaRefs>
</ds:datastoreItem>
</file>

<file path=customXml/itemProps9.xml><?xml version="1.0" encoding="utf-8"?>
<ds:datastoreItem xmlns:ds="http://schemas.openxmlformats.org/officeDocument/2006/customXml" ds:itemID="{EFCA3648-6223-424D-999E-9A99242121AD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60101</TotalTime>
  <Words>445</Words>
  <Application>Microsoft Office PowerPoint</Application>
  <PresentationFormat>On-screen Show (4:3)</PresentationFormat>
  <Paragraphs>59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Segoe UI Light</vt:lpstr>
      <vt:lpstr>Times New Roman</vt:lpstr>
      <vt:lpstr>Wingdings</vt:lpstr>
      <vt:lpstr>Office Theme</vt:lpstr>
      <vt:lpstr>DNN-Based Urban Flow Prediction</vt:lpstr>
      <vt:lpstr>Challenges</vt:lpstr>
      <vt:lpstr>Converting Trajectories into Video-like Data</vt:lpstr>
      <vt:lpstr>ST-ResNet Architecture: A Collective Prediction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Zheng</dc:creator>
  <cp:lastModifiedBy>Yu Zheng</cp:lastModifiedBy>
  <cp:revision>3092</cp:revision>
  <dcterms:created xsi:type="dcterms:W3CDTF">2006-08-16T00:00:00Z</dcterms:created>
  <dcterms:modified xsi:type="dcterms:W3CDTF">2017-02-07T06:02:22Z</dcterms:modified>
</cp:coreProperties>
</file>