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54" r:id="rId3"/>
    <p:sldId id="259" r:id="rId4"/>
    <p:sldId id="260" r:id="rId5"/>
    <p:sldId id="287" r:id="rId6"/>
    <p:sldId id="262" r:id="rId7"/>
    <p:sldId id="295" r:id="rId8"/>
    <p:sldId id="289" r:id="rId9"/>
    <p:sldId id="290" r:id="rId10"/>
    <p:sldId id="291" r:id="rId11"/>
    <p:sldId id="292" r:id="rId12"/>
    <p:sldId id="293" r:id="rId13"/>
    <p:sldId id="297" r:id="rId14"/>
    <p:sldId id="296" r:id="rId15"/>
    <p:sldId id="299" r:id="rId16"/>
    <p:sldId id="300" r:id="rId17"/>
    <p:sldId id="331" r:id="rId18"/>
    <p:sldId id="334" r:id="rId19"/>
    <p:sldId id="332" r:id="rId20"/>
    <p:sldId id="335" r:id="rId21"/>
    <p:sldId id="337" r:id="rId22"/>
    <p:sldId id="338" r:id="rId23"/>
    <p:sldId id="339" r:id="rId24"/>
    <p:sldId id="34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5" Type="http://schemas.openxmlformats.org/officeDocument/2006/relationships/image" Target="../media/image46.e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7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7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28.wmf"/><Relationship Id="rId5" Type="http://schemas.openxmlformats.org/officeDocument/2006/relationships/image" Target="../media/image58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28.wmf"/><Relationship Id="rId7" Type="http://schemas.openxmlformats.org/officeDocument/2006/relationships/image" Target="../media/image1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2.wmf"/><Relationship Id="rId1" Type="http://schemas.openxmlformats.org/officeDocument/2006/relationships/image" Target="../media/image66.wmf"/><Relationship Id="rId4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11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image" Target="../media/image80.wmf"/><Relationship Id="rId4" Type="http://schemas.openxmlformats.org/officeDocument/2006/relationships/image" Target="../media/image75.wmf"/><Relationship Id="rId9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8.wmf"/><Relationship Id="rId7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29.wmf"/><Relationship Id="rId7" Type="http://schemas.openxmlformats.org/officeDocument/2006/relationships/image" Target="../media/image83.wmf"/><Relationship Id="rId2" Type="http://schemas.openxmlformats.org/officeDocument/2006/relationships/image" Target="../media/image8.wmf"/><Relationship Id="rId1" Type="http://schemas.openxmlformats.org/officeDocument/2006/relationships/image" Target="../media/image11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0.wmf"/><Relationship Id="rId1" Type="http://schemas.openxmlformats.org/officeDocument/2006/relationships/image" Target="../media/image25.wmf"/><Relationship Id="rId5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9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image" Target="../media/image38.wmf"/><Relationship Id="rId2" Type="http://schemas.openxmlformats.org/officeDocument/2006/relationships/image" Target="../media/image11.wmf"/><Relationship Id="rId1" Type="http://schemas.openxmlformats.org/officeDocument/2006/relationships/image" Target="../media/image32.wmf"/><Relationship Id="rId6" Type="http://schemas.openxmlformats.org/officeDocument/2006/relationships/image" Target="../media/image29.wmf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image" Target="../media/image36.wmf"/><Relationship Id="rId4" Type="http://schemas.openxmlformats.org/officeDocument/2006/relationships/image" Target="../media/image27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33.wmf"/><Relationship Id="rId7" Type="http://schemas.openxmlformats.org/officeDocument/2006/relationships/image" Target="../media/image28.wmf"/><Relationship Id="rId2" Type="http://schemas.openxmlformats.org/officeDocument/2006/relationships/image" Target="../media/image40.wmf"/><Relationship Id="rId1" Type="http://schemas.openxmlformats.org/officeDocument/2006/relationships/image" Target="../media/image11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7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45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0.bin"/><Relationship Id="rId3" Type="http://schemas.openxmlformats.org/officeDocument/2006/relationships/oleObject" Target="../embeddings/oleObject58.bin"/><Relationship Id="rId21" Type="http://schemas.openxmlformats.org/officeDocument/2006/relationships/image" Target="../media/image26.w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34.wmf"/><Relationship Id="rId17" Type="http://schemas.openxmlformats.org/officeDocument/2006/relationships/image" Target="../media/image35.wmf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2.bin"/><Relationship Id="rId24" Type="http://schemas.openxmlformats.org/officeDocument/2006/relationships/oleObject" Target="../embeddings/oleObject69.bin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29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71.bin"/><Relationship Id="rId10" Type="http://schemas.openxmlformats.org/officeDocument/2006/relationships/image" Target="../media/image27.wmf"/><Relationship Id="rId19" Type="http://schemas.openxmlformats.org/officeDocument/2006/relationships/image" Target="../media/image2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41.wmf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7.bin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9.bin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73.bin"/><Relationship Id="rId15" Type="http://schemas.openxmlformats.org/officeDocument/2006/relationships/image" Target="../media/image42.wmf"/><Relationship Id="rId23" Type="http://schemas.openxmlformats.org/officeDocument/2006/relationships/oleObject" Target="../embeddings/oleObject84.bin"/><Relationship Id="rId10" Type="http://schemas.openxmlformats.org/officeDocument/2006/relationships/oleObject" Target="../embeddings/oleObject76.bin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89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4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9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100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6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08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0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113.bin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3.wmf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52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138.bin"/><Relationship Id="rId3" Type="http://schemas.openxmlformats.org/officeDocument/2006/relationships/oleObject" Target="../embeddings/oleObject129.bin"/><Relationship Id="rId21" Type="http://schemas.openxmlformats.org/officeDocument/2006/relationships/image" Target="../media/image64.wmf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4.bin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image" Target="../media/image63.wmf"/><Relationship Id="rId23" Type="http://schemas.openxmlformats.org/officeDocument/2006/relationships/image" Target="../media/image65.wmf"/><Relationship Id="rId10" Type="http://schemas.openxmlformats.org/officeDocument/2006/relationships/image" Target="../media/image61.wmf"/><Relationship Id="rId19" Type="http://schemas.openxmlformats.org/officeDocument/2006/relationships/image" Target="../media/image10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0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11" Type="http://schemas.openxmlformats.org/officeDocument/2006/relationships/image" Target="../media/image69.wmf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145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3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5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8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77.wmf"/><Relationship Id="rId22" Type="http://schemas.openxmlformats.org/officeDocument/2006/relationships/image" Target="../media/image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77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8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3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10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2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7.bin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27.wmf"/><Relationship Id="rId9" Type="http://schemas.openxmlformats.org/officeDocument/2006/relationships/image" Target="../media/image26.wmf"/><Relationship Id="rId1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5295" y="2399030"/>
            <a:ext cx="5693410" cy="1325880"/>
          </a:xfrm>
        </p:spPr>
        <p:txBody>
          <a:bodyPr/>
          <a:lstStyle/>
          <a:p>
            <a:r>
              <a:rPr lang="zh-CN" altLang="en-US" sz="6000" dirty="0"/>
              <a:t>计算学习理论</a:t>
            </a:r>
            <a:br>
              <a:rPr lang="en-US" altLang="zh-CN" sz="6000" dirty="0"/>
            </a:br>
            <a:r>
              <a:rPr lang="zh-CN" altLang="en-US" sz="6000" dirty="0"/>
              <a:t>（</a:t>
            </a:r>
            <a:r>
              <a:rPr lang="en-US" altLang="zh-CN"/>
              <a:t>probably approximately correct</a:t>
            </a:r>
            <a:r>
              <a:rPr lang="zh-CN" altLang="en-US" sz="6000"/>
              <a:t>）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什么是“可学习的”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915" y="1151280"/>
            <a:ext cx="8897256" cy="5844606"/>
          </a:xfrm>
        </p:spPr>
        <p:txBody>
          <a:bodyPr>
            <a:normAutofit/>
          </a:bodyPr>
          <a:lstStyle/>
          <a:p>
            <a:r>
              <a:rPr lang="zh-CN" altLang="en-US" dirty="0"/>
              <a:t>概率近似正确</a:t>
            </a:r>
            <a:r>
              <a:rPr lang="en-US" altLang="zh-CN" dirty="0"/>
              <a:t>(Probably Approximately Correct, PAC)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我们希望以比较大的把握学得比较好的模型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zh-CN" altLang="en-US" b="1" dirty="0">
                <a:solidFill>
                  <a:srgbClr val="FF0000"/>
                </a:solidFill>
              </a:rPr>
              <a:t>以较大概率学得误差满足预设上限的</a:t>
            </a:r>
            <a:r>
              <a:rPr lang="zh-CN" altLang="en-US" dirty="0"/>
              <a:t>模型</a:t>
            </a:r>
            <a:r>
              <a:rPr lang="en-US" altLang="zh-CN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zh-CN" altLang="en-US" dirty="0"/>
              <a:t>令  表示置信度</a:t>
            </a:r>
            <a:r>
              <a:rPr lang="zh-CN" altLang="en-US" sz="1800" dirty="0"/>
              <a:t>，</a:t>
            </a:r>
            <a:r>
              <a:rPr lang="zh-CN" altLang="en-US" dirty="0"/>
              <a:t>上述要求形式化为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90835" y="2686179"/>
          <a:ext cx="12858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6" name="Formula" r:id="rId3" imgW="571500" imgH="1209675" progId="Equation.Ribbit">
                  <p:embed/>
                </p:oleObj>
              </mc:Choice>
              <mc:Fallback>
                <p:oleObj name="Formula" r:id="rId3" imgW="571500" imgH="1209675" progId="Equation.Ribbit">
                  <p:embed/>
                  <p:pic>
                    <p:nvPicPr>
                      <p:cNvPr id="0" name="图片 828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835" y="2686179"/>
                        <a:ext cx="128588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080886" y="3686489"/>
          <a:ext cx="26125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7" name="Formula" r:id="rId5" imgW="952500" imgH="1162050" progId="Equation.Ribbit">
                  <p:embed/>
                </p:oleObj>
              </mc:Choice>
              <mc:Fallback>
                <p:oleObj name="Formula" r:id="rId5" imgW="952500" imgH="1162050" progId="Equation.Ribbit">
                  <p:embed/>
                  <p:pic>
                    <p:nvPicPr>
                      <p:cNvPr id="0" name="图片 829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0886" y="3686489"/>
                        <a:ext cx="26125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401070" y="3672251"/>
          <a:ext cx="15319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8" name="Formula" r:id="rId7" imgW="5572125" imgH="1200150" progId="Equation.Ribbit">
                  <p:embed/>
                </p:oleObj>
              </mc:Choice>
              <mc:Fallback>
                <p:oleObj name="Formula" r:id="rId7" imgW="5572125" imgH="1200150" progId="Equation.Ribbit">
                  <p:embed/>
                  <p:pic>
                    <p:nvPicPr>
                      <p:cNvPr id="0" name="图片 829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1070" y="3672251"/>
                        <a:ext cx="15319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7223756" y="3672165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9" name="Formula" r:id="rId9" imgW="819150" imgH="1209675" progId="Equation.Ribbit">
                  <p:embed/>
                </p:oleObj>
              </mc:Choice>
              <mc:Fallback>
                <p:oleObj name="Formula" r:id="rId9" imgW="819150" imgH="1209675" progId="Equation.Ribbit">
                  <p:embed/>
                  <p:pic>
                    <p:nvPicPr>
                      <p:cNvPr id="0" name="图片 829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3756" y="3672165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948884" y="4619525"/>
          <a:ext cx="28305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0" name="Formula" r:id="rId11" imgW="10325100" imgH="1323975" progId="Equation.Ribbit">
                  <p:embed/>
                </p:oleObj>
              </mc:Choice>
              <mc:Fallback>
                <p:oleObj name="Formula" r:id="rId11" imgW="10325100" imgH="1323975" progId="Equation.Ribbit">
                  <p:embed/>
                  <p:pic>
                    <p:nvPicPr>
                      <p:cNvPr id="0" name="图片 829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48884" y="4619525"/>
                        <a:ext cx="2830512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251613" y="5211212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1" name="Formula" r:id="rId13" imgW="819150" imgH="1209675" progId="Equation.Ribbit">
                  <p:embed/>
                </p:oleObj>
              </mc:Choice>
              <mc:Fallback>
                <p:oleObj name="Formula" r:id="rId13" imgW="819150" imgH="1209675" progId="Equation.Ribbit">
                  <p:embed/>
                  <p:pic>
                    <p:nvPicPr>
                      <p:cNvPr id="0" name="图片 829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1613" y="5211212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990835" y="4143222"/>
          <a:ext cx="8159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2" name="Formula" r:id="rId14" imgW="2990850" imgH="1181100" progId="Equation.Ribbit">
                  <p:embed/>
                </p:oleObj>
              </mc:Choice>
              <mc:Fallback>
                <p:oleObj name="Formula" r:id="rId14" imgW="2990850" imgH="1181100" progId="Equation.Ribbit">
                  <p:embed/>
                  <p:pic>
                    <p:nvPicPr>
                      <p:cNvPr id="0" name="图片 8290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0835" y="4143222"/>
                        <a:ext cx="81597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3600723" y="3671137"/>
          <a:ext cx="6969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3" name="Formula" r:id="rId16" imgW="2543175" imgH="1181100" progId="Equation.Ribbit">
                  <p:embed/>
                </p:oleObj>
              </mc:Choice>
              <mc:Fallback>
                <p:oleObj name="Formula" r:id="rId16" imgW="2543175" imgH="1181100" progId="Equation.Ribbit">
                  <p:embed/>
                  <p:pic>
                    <p:nvPicPr>
                      <p:cNvPr id="0" name="图片 8290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00723" y="3671137"/>
                        <a:ext cx="696912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015684" y="5208037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4" name="Formula" r:id="rId18" imgW="990600" imgH="1219200" progId="Equation.Ribbit">
                  <p:embed/>
                </p:oleObj>
              </mc:Choice>
              <mc:Fallback>
                <p:oleObj name="Formula" r:id="rId18" imgW="990600" imgH="1219200" progId="Equation.Ribbit">
                  <p:embed/>
                  <p:pic>
                    <p:nvPicPr>
                      <p:cNvPr id="0" name="图片 8290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15684" y="5208037"/>
                        <a:ext cx="2698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327276" y="5208037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5" name="Formula" r:id="rId20" imgW="695325" imgH="1209675" progId="Equation.Ribbit">
                  <p:embed/>
                </p:oleObj>
              </mc:Choice>
              <mc:Fallback>
                <p:oleObj name="Formula" r:id="rId20" imgW="695325" imgH="1209675" progId="Equation.Ribbit">
                  <p:embed/>
                  <p:pic>
                    <p:nvPicPr>
                      <p:cNvPr id="0" name="图片 8290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27276" y="5208037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内容占位符 2"/>
          <p:cNvSpPr txBox="1"/>
          <p:nvPr/>
        </p:nvSpPr>
        <p:spPr>
          <a:xfrm>
            <a:off x="629060" y="3097951"/>
            <a:ext cx="8197850" cy="294151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/>
              <a:t>定义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PAC</a:t>
            </a:r>
            <a:r>
              <a:rPr lang="zh-CN" altLang="en-US" b="1" dirty="0">
                <a:solidFill>
                  <a:srgbClr val="C00000"/>
                </a:solidFill>
              </a:rPr>
              <a:t>辨识</a:t>
            </a:r>
            <a:r>
              <a:rPr lang="en-US" altLang="zh-CN" b="1" dirty="0">
                <a:solidFill>
                  <a:srgbClr val="C00000"/>
                </a:solidFill>
              </a:rPr>
              <a:t>(PAC Identify)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对                  </a:t>
            </a:r>
            <a:r>
              <a:rPr lang="en-US" altLang="zh-CN" sz="2000" dirty="0"/>
              <a:t>,</a:t>
            </a:r>
            <a:r>
              <a:rPr lang="zh-CN" altLang="en-US" sz="2000" dirty="0"/>
              <a:t>所有        </a:t>
            </a:r>
            <a:r>
              <a:rPr lang="zh-CN" altLang="en-US" dirty="0"/>
              <a:t>和</a:t>
            </a:r>
            <a:r>
              <a:rPr lang="zh-CN" altLang="en-US" sz="2000" dirty="0"/>
              <a:t>分布   </a:t>
            </a:r>
            <a:r>
              <a:rPr lang="en-US" altLang="zh-CN" sz="2000" dirty="0"/>
              <a:t>,</a:t>
            </a:r>
            <a:r>
              <a:rPr lang="zh-CN" altLang="en-US" sz="2000" dirty="0"/>
              <a:t>若存在学习算法   </a:t>
            </a:r>
            <a:r>
              <a:rPr lang="en-US" altLang="zh-CN" sz="2000" dirty="0"/>
              <a:t>, </a:t>
            </a:r>
            <a:r>
              <a:rPr lang="zh-CN" altLang="en-US" sz="2000" dirty="0"/>
              <a:t>其输出假设          满足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则称学习算法   能从假设空间   中</a:t>
            </a:r>
            <a:r>
              <a:rPr lang="en-US" altLang="zh-CN" sz="2000" dirty="0"/>
              <a:t>PAC</a:t>
            </a:r>
            <a:r>
              <a:rPr lang="zh-CN" altLang="en-US" sz="2000" dirty="0"/>
              <a:t>辨识概念类  </a:t>
            </a:r>
            <a:r>
              <a:rPr lang="en-US" altLang="zh-CN" sz="2000" dirty="0"/>
              <a:t>.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58646" y="5656538"/>
            <a:ext cx="8705526" cy="5604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dirty="0">
                <a:solidFill>
                  <a:schemeClr val="tx1"/>
                </a:solidFill>
              </a:rPr>
              <a:t>这样的学习算法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能以较大概率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至少    </a:t>
            </a:r>
            <a:r>
              <a:rPr lang="en-US" altLang="zh-CN" dirty="0">
                <a:solidFill>
                  <a:schemeClr val="tx1"/>
                </a:solidFill>
              </a:rPr>
              <a:t>   )</a:t>
            </a:r>
            <a:r>
              <a:rPr lang="zh-CN" altLang="en-US" dirty="0">
                <a:solidFill>
                  <a:schemeClr val="tx1"/>
                </a:solidFill>
              </a:rPr>
              <a:t>学得目标概念  的近似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误差最多为</a:t>
            </a:r>
            <a:r>
              <a:rPr lang="zh-CN" altLang="en-US" spc="-240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).</a:t>
            </a: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423749" y="5825421"/>
          <a:ext cx="54924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6" name="Formula" r:id="rId22" imgW="2466975" imgH="1114425" progId="Equation.Ribbit">
                  <p:embed/>
                </p:oleObj>
              </mc:Choice>
              <mc:Fallback>
                <p:oleObj name="Formula" r:id="rId22" imgW="2466975" imgH="1114425" progId="Equation.Ribbit">
                  <p:embed/>
                  <p:pic>
                    <p:nvPicPr>
                      <p:cNvPr id="0" name="图片 8290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23749" y="5825421"/>
                        <a:ext cx="54924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6489871" y="5899915"/>
          <a:ext cx="11960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7" name="Formula" r:id="rId24" imgW="533400" imgH="895350" progId="Equation.Ribbit">
                  <p:embed/>
                </p:oleObj>
              </mc:Choice>
              <mc:Fallback>
                <p:oleObj name="Formula" r:id="rId24" imgW="533400" imgH="895350" progId="Equation.Ribbit">
                  <p:embed/>
                  <p:pic>
                    <p:nvPicPr>
                      <p:cNvPr id="0" name="图片 8291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89871" y="5899915"/>
                        <a:ext cx="119605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8535590" y="5892149"/>
          <a:ext cx="10701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8" name="Formula" r:id="rId26" imgW="476250" imgH="895350" progId="Equation.Ribbit">
                  <p:embed/>
                </p:oleObj>
              </mc:Choice>
              <mc:Fallback>
                <p:oleObj name="Formula" r:id="rId26" imgW="476250" imgH="895350" progId="Equation.Ribbit">
                  <p:embed/>
                  <p:pic>
                    <p:nvPicPr>
                      <p:cNvPr id="0" name="图片 8291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35590" y="5892149"/>
                        <a:ext cx="107015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251613" y="5842324"/>
          <a:ext cx="18413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9" name="Formula" r:id="rId28" imgW="819150" imgH="1209675" progId="Equation.Ribbit">
                  <p:embed/>
                </p:oleObj>
              </mc:Choice>
              <mc:Fallback>
                <p:oleObj name="Formula" r:id="rId28" imgW="819150" imgH="1209675" progId="Equation.Ribbit">
                  <p:embed/>
                  <p:pic>
                    <p:nvPicPr>
                      <p:cNvPr id="0" name="图片 8291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251613" y="5842324"/>
                        <a:ext cx="18413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什么是“可学习的”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071071"/>
            <a:ext cx="861695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定义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PAC</a:t>
            </a:r>
            <a:r>
              <a:rPr lang="zh-CN" altLang="en-US" b="1" dirty="0">
                <a:solidFill>
                  <a:srgbClr val="C00000"/>
                </a:solidFill>
              </a:rPr>
              <a:t>可学习</a:t>
            </a:r>
            <a:r>
              <a:rPr lang="en-US" altLang="zh-CN" b="1" dirty="0">
                <a:solidFill>
                  <a:srgbClr val="C00000"/>
                </a:solidFill>
              </a:rPr>
              <a:t>(PAC Learnable)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zh-CN" altLang="en-US" sz="2000" dirty="0"/>
              <a:t>令</a:t>
            </a:r>
            <a:r>
              <a:rPr lang="en-US" altLang="zh-CN" sz="2000" dirty="0"/>
              <a:t>    </a:t>
            </a:r>
            <a:r>
              <a:rPr lang="zh-CN" altLang="en-US" sz="2000" dirty="0"/>
              <a:t>表示从分布</a:t>
            </a:r>
            <a:r>
              <a:rPr lang="en-US" altLang="zh-CN" sz="2000" dirty="0"/>
              <a:t>   </a:t>
            </a:r>
            <a:r>
              <a:rPr lang="zh-CN" altLang="en-US" sz="2000" dirty="0"/>
              <a:t>中独立同分布采样得到的样例数目</a:t>
            </a:r>
            <a:r>
              <a:rPr lang="en-US" altLang="zh-CN" sz="2000" dirty="0"/>
              <a:t>,                  ,  </a:t>
            </a:r>
            <a:r>
              <a:rPr lang="zh-CN" altLang="en-US" sz="2000" dirty="0"/>
              <a:t>对所有分布   </a:t>
            </a:r>
            <a:r>
              <a:rPr lang="en-US" altLang="zh-CN" sz="2000" dirty="0"/>
              <a:t>,</a:t>
            </a:r>
            <a:r>
              <a:rPr lang="zh-CN" altLang="en-US" sz="2000" dirty="0"/>
              <a:t>若</a:t>
            </a:r>
            <a:r>
              <a:rPr lang="zh-CN" altLang="en-US" sz="2000" b="1" dirty="0">
                <a:solidFill>
                  <a:srgbClr val="FF0000"/>
                </a:solidFill>
              </a:rPr>
              <a:t>存在</a:t>
            </a:r>
            <a:r>
              <a:rPr lang="zh-CN" altLang="en-US" sz="2000" dirty="0"/>
              <a:t>学习算法</a:t>
            </a:r>
            <a:r>
              <a:rPr lang="en-US" altLang="zh-CN" sz="2000" dirty="0"/>
              <a:t>   </a:t>
            </a:r>
            <a:r>
              <a:rPr lang="zh-CN" altLang="en-US" sz="2000" dirty="0"/>
              <a:t>和多项式函数</a:t>
            </a:r>
            <a:r>
              <a:rPr lang="en-US" altLang="zh-CN" sz="2000" dirty="0"/>
              <a:t>                  , </a:t>
            </a:r>
            <a:r>
              <a:rPr lang="zh-CN" altLang="en-US" sz="2000" dirty="0"/>
              <a:t>使得对于任何                                                     </a:t>
            </a:r>
            <a:r>
              <a:rPr lang="en-US" altLang="zh-CN" sz="2000" dirty="0"/>
              <a:t>,   </a:t>
            </a:r>
            <a:r>
              <a:rPr lang="zh-CN" altLang="en-US" sz="2000" dirty="0"/>
              <a:t>能从假设空间   中</a:t>
            </a:r>
            <a:r>
              <a:rPr lang="en-US" altLang="zh-CN" sz="2000" dirty="0"/>
              <a:t>PAC</a:t>
            </a:r>
            <a:r>
              <a:rPr lang="zh-CN" altLang="en-US" sz="2000" dirty="0"/>
              <a:t>辨识概念类  </a:t>
            </a:r>
            <a:r>
              <a:rPr lang="en-US" altLang="zh-CN" sz="2000" dirty="0"/>
              <a:t>, </a:t>
            </a:r>
            <a:r>
              <a:rPr lang="zh-CN" altLang="en-US" sz="2000" dirty="0"/>
              <a:t>则称</a:t>
            </a:r>
            <a:r>
              <a:rPr lang="zh-CN" altLang="en-US" sz="2000" b="1" dirty="0">
                <a:solidFill>
                  <a:srgbClr val="FF0000"/>
                </a:solidFill>
              </a:rPr>
              <a:t>概念类   对假设空间    </a:t>
            </a:r>
            <a:r>
              <a:rPr lang="zh-CN" altLang="en-US" sz="2000" b="1" dirty="0"/>
              <a:t>而言</a:t>
            </a:r>
            <a:r>
              <a:rPr lang="zh-CN" altLang="en-US" sz="2000" dirty="0"/>
              <a:t>是</a:t>
            </a:r>
            <a:r>
              <a:rPr lang="en-US" altLang="zh-CN" sz="2000" dirty="0"/>
              <a:t>PAC</a:t>
            </a:r>
            <a:r>
              <a:rPr lang="zh-CN" altLang="en-US" sz="2000" dirty="0"/>
              <a:t>可学习的，有时也简称概念类   是</a:t>
            </a:r>
            <a:r>
              <a:rPr lang="en-US" altLang="zh-CN" sz="2000" dirty="0"/>
              <a:t>PAC</a:t>
            </a:r>
            <a:r>
              <a:rPr lang="zh-CN" altLang="en-US" sz="2000" dirty="0"/>
              <a:t>可学习的。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41239" y="1653712"/>
          <a:ext cx="26125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8" name="Formula" r:id="rId3" imgW="952500" imgH="1162050" progId="Equation.Ribbit">
                  <p:embed/>
                </p:oleObj>
              </mc:Choice>
              <mc:Fallback>
                <p:oleObj name="Formula" r:id="rId3" imgW="952500" imgH="1162050" progId="Equation.Ribbit">
                  <p:embed/>
                  <p:pic>
                    <p:nvPicPr>
                      <p:cNvPr id="0" name="图片 898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1239" y="1653712"/>
                        <a:ext cx="26125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34079" y="1712821"/>
          <a:ext cx="277812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9" name="Formula" r:id="rId5" imgW="1009650" imgH="895350" progId="Equation.Ribbit">
                  <p:embed/>
                </p:oleObj>
              </mc:Choice>
              <mc:Fallback>
                <p:oleObj name="Formula" r:id="rId5" imgW="1009650" imgH="895350" progId="Equation.Ribbit">
                  <p:embed/>
                  <p:pic>
                    <p:nvPicPr>
                      <p:cNvPr id="0" name="图片 898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4079" y="1712821"/>
                        <a:ext cx="277812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31114" y="1630272"/>
          <a:ext cx="15319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0" name="Formula" r:id="rId7" imgW="5572125" imgH="1200150" progId="Equation.Ribbit">
                  <p:embed/>
                </p:oleObj>
              </mc:Choice>
              <mc:Fallback>
                <p:oleObj name="Formula" r:id="rId7" imgW="5572125" imgH="1200150" progId="Equation.Ribbit">
                  <p:embed/>
                  <p:pic>
                    <p:nvPicPr>
                      <p:cNvPr id="0" name="图片 898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1114" y="1630272"/>
                        <a:ext cx="15319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30185" y="2117024"/>
          <a:ext cx="26125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1" name="Formula" r:id="rId9" imgW="952500" imgH="1162050" progId="Equation.Ribbit">
                  <p:embed/>
                </p:oleObj>
              </mc:Choice>
              <mc:Fallback>
                <p:oleObj name="Formula" r:id="rId9" imgW="952500" imgH="1162050" progId="Equation.Ribbit">
                  <p:embed/>
                  <p:pic>
                    <p:nvPicPr>
                      <p:cNvPr id="0" name="图片 898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0185" y="2117024"/>
                        <a:ext cx="26125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770005" y="2110356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2" name="Formula" r:id="rId10" imgW="819150" imgH="1209675" progId="Equation.Ribbit">
                  <p:embed/>
                </p:oleObj>
              </mc:Choice>
              <mc:Fallback>
                <p:oleObj name="Formula" r:id="rId10" imgW="819150" imgH="1209675" progId="Equation.Ribbit">
                  <p:embed/>
                  <p:pic>
                    <p:nvPicPr>
                      <p:cNvPr id="0" name="图片 8986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0005" y="2110356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571817" y="2051103"/>
          <a:ext cx="15605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3" name="Formula" r:id="rId12" imgW="5695950" imgH="1323975" progId="Equation.Ribbit">
                  <p:embed/>
                </p:oleObj>
              </mc:Choice>
              <mc:Fallback>
                <p:oleObj name="Formula" r:id="rId12" imgW="5695950" imgH="1323975" progId="Equation.Ribbit">
                  <p:embed/>
                  <p:pic>
                    <p:nvPicPr>
                      <p:cNvPr id="0" name="图片 8986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71817" y="2051103"/>
                        <a:ext cx="1560513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14375" y="2540086"/>
          <a:ext cx="45005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4" name="Formula" r:id="rId14" imgW="16421100" imgH="1333500" progId="Equation.Ribbit">
                  <p:embed/>
                </p:oleObj>
              </mc:Choice>
              <mc:Fallback>
                <p:oleObj name="Formula" r:id="rId14" imgW="16421100" imgH="1333500" progId="Equation.Ribbit">
                  <p:embed/>
                  <p:pic>
                    <p:nvPicPr>
                      <p:cNvPr id="0" name="图片 8986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4375" y="2540086"/>
                        <a:ext cx="450056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426690" y="2582048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5" name="Formula" r:id="rId16" imgW="819150" imgH="1209675" progId="Equation.Ribbit">
                  <p:embed/>
                </p:oleObj>
              </mc:Choice>
              <mc:Fallback>
                <p:oleObj name="Formula" r:id="rId16" imgW="819150" imgH="1209675" progId="Equation.Ribbit">
                  <p:embed/>
                  <p:pic>
                    <p:nvPicPr>
                      <p:cNvPr id="0" name="图片 8986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26690" y="2582048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187637" y="2576508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6" name="Formula" r:id="rId17" imgW="990600" imgH="1219200" progId="Equation.Ribbit">
                  <p:embed/>
                </p:oleObj>
              </mc:Choice>
              <mc:Fallback>
                <p:oleObj name="Formula" r:id="rId17" imgW="990600" imgH="1219200" progId="Equation.Ribbit">
                  <p:embed/>
                  <p:pic>
                    <p:nvPicPr>
                      <p:cNvPr id="0" name="图片 898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87637" y="2576508"/>
                        <a:ext cx="2698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129379" y="3034991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7" name="Formula" r:id="rId19" imgW="695325" imgH="1209675" progId="Equation.Ribbit">
                  <p:embed/>
                </p:oleObj>
              </mc:Choice>
              <mc:Fallback>
                <p:oleObj name="Formula" r:id="rId19" imgW="695325" imgH="1209675" progId="Equation.Ribbit">
                  <p:embed/>
                  <p:pic>
                    <p:nvPicPr>
                      <p:cNvPr id="0" name="图片 8987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29379" y="3034991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772210" y="3037248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8" name="Formula" r:id="rId21" imgW="695325" imgH="1209675" progId="Equation.Ribbit">
                  <p:embed/>
                </p:oleObj>
              </mc:Choice>
              <mc:Fallback>
                <p:oleObj name="Formula" r:id="rId21" imgW="695325" imgH="1209675" progId="Equation.Ribbit">
                  <p:embed/>
                  <p:pic>
                    <p:nvPicPr>
                      <p:cNvPr id="0" name="图片 898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72210" y="3037248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302279" y="3020973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9" name="Formula" r:id="rId22" imgW="990600" imgH="1219200" progId="Equation.Ribbit">
                  <p:embed/>
                </p:oleObj>
              </mc:Choice>
              <mc:Fallback>
                <p:oleObj name="Formula" r:id="rId22" imgW="990600" imgH="1219200" progId="Equation.Ribbit">
                  <p:embed/>
                  <p:pic>
                    <p:nvPicPr>
                      <p:cNvPr id="0" name="图片 898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02279" y="3020973"/>
                        <a:ext cx="2698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90255" y="3494646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90" name="Formula" r:id="rId23" imgW="695325" imgH="1209675" progId="Equation.Ribbit">
                  <p:embed/>
                </p:oleObj>
              </mc:Choice>
              <mc:Fallback>
                <p:oleObj name="Formula" r:id="rId23" imgW="695325" imgH="1209675" progId="Equation.Ribbit">
                  <p:embed/>
                  <p:pic>
                    <p:nvPicPr>
                      <p:cNvPr id="0" name="图片 898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0255" y="3494646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什么是“可学习的”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lt"/>
                <a:ea typeface="+mn-ea"/>
              </a:rPr>
              <a:t>PAC</a:t>
            </a:r>
            <a:r>
              <a:rPr lang="zh-CN" altLang="en-US" sz="2000" dirty="0">
                <a:latin typeface="+mn-ea"/>
                <a:ea typeface="+mn-ea"/>
              </a:rPr>
              <a:t>可学习性描述的是概念类  的性质，若考虑到对应学习算法  的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时间复杂度</a:t>
            </a:r>
            <a:r>
              <a:rPr lang="zh-CN" altLang="en-US" sz="2000" dirty="0">
                <a:latin typeface="+mn-ea"/>
                <a:ea typeface="+mn-ea"/>
              </a:rPr>
              <a:t>，则有：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b="1" dirty="0"/>
              <a:t>定义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PAC</a:t>
            </a:r>
            <a:r>
              <a:rPr lang="zh-CN" altLang="en-US" b="1" dirty="0">
                <a:solidFill>
                  <a:srgbClr val="C00000"/>
                </a:solidFill>
              </a:rPr>
              <a:t>学习算法</a:t>
            </a:r>
            <a:r>
              <a:rPr lang="en-US" altLang="zh-CN" b="1" dirty="0">
                <a:solidFill>
                  <a:srgbClr val="C00000"/>
                </a:solidFill>
              </a:rPr>
              <a:t>(PAC Learning Algorithm)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/>
              <a:t>    </a:t>
            </a:r>
            <a:r>
              <a:rPr lang="zh-CN" altLang="en-US" sz="2000" dirty="0"/>
              <a:t>若学习算法</a:t>
            </a:r>
            <a:r>
              <a:rPr lang="en-US" altLang="zh-CN" sz="2000" dirty="0"/>
              <a:t>   </a:t>
            </a:r>
            <a:r>
              <a:rPr lang="zh-CN" altLang="en-US" sz="2000" dirty="0"/>
              <a:t>使概念类   为</a:t>
            </a:r>
            <a:r>
              <a:rPr lang="en-US" altLang="zh-CN" sz="2000" dirty="0"/>
              <a:t>PAC</a:t>
            </a:r>
            <a:r>
              <a:rPr lang="zh-CN" altLang="en-US" sz="2000" dirty="0"/>
              <a:t>可学习的</a:t>
            </a:r>
            <a:r>
              <a:rPr lang="en-US" altLang="zh-CN" sz="2000" dirty="0"/>
              <a:t>, </a:t>
            </a:r>
            <a:r>
              <a:rPr lang="zh-CN" altLang="en-US" sz="2000" dirty="0"/>
              <a:t>且</a:t>
            </a:r>
            <a:r>
              <a:rPr lang="en-US" altLang="zh-CN" sz="2000" dirty="0"/>
              <a:t>   </a:t>
            </a:r>
            <a:r>
              <a:rPr lang="zh-CN" altLang="en-US" sz="2000" dirty="0"/>
              <a:t>的运行时间也是多项式函数                                             </a:t>
            </a:r>
            <a:r>
              <a:rPr lang="en-US" altLang="zh-CN" sz="2000" dirty="0"/>
              <a:t>, </a:t>
            </a:r>
            <a:r>
              <a:rPr lang="zh-CN" altLang="en-US" sz="2000" dirty="0"/>
              <a:t>则称概念类   是高效</a:t>
            </a:r>
            <a:r>
              <a:rPr lang="en-US" altLang="zh-CN" sz="2000" dirty="0"/>
              <a:t>PAC</a:t>
            </a:r>
            <a:r>
              <a:rPr lang="zh-CN" altLang="en-US" sz="2000" dirty="0"/>
              <a:t>可学习</a:t>
            </a:r>
            <a:r>
              <a:rPr lang="en-US" altLang="zh-CN" sz="2000" dirty="0"/>
              <a:t>(efficiently PAC learnable)</a:t>
            </a:r>
            <a:r>
              <a:rPr lang="zh-CN" altLang="en-US" sz="2000" dirty="0"/>
              <a:t>的</a:t>
            </a:r>
            <a:r>
              <a:rPr lang="en-US" altLang="zh-CN" sz="2000" dirty="0"/>
              <a:t>, </a:t>
            </a:r>
            <a:r>
              <a:rPr lang="zh-CN" altLang="en-US" sz="2000" dirty="0"/>
              <a:t>称</a:t>
            </a:r>
            <a:r>
              <a:rPr lang="en-US" altLang="zh-CN" sz="2000" dirty="0"/>
              <a:t>   </a:t>
            </a:r>
            <a:r>
              <a:rPr lang="zh-CN" altLang="en-US" sz="2000" dirty="0"/>
              <a:t>为概念类   的</a:t>
            </a:r>
            <a:r>
              <a:rPr lang="en-US" altLang="zh-CN" sz="2000" dirty="0"/>
              <a:t>PAC</a:t>
            </a:r>
            <a:r>
              <a:rPr lang="zh-CN" altLang="en-US" sz="2000" dirty="0"/>
              <a:t>学习算法。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60438" y="3366712"/>
          <a:ext cx="38195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7" name="Formula" r:id="rId3" imgW="13925550" imgH="1333500" progId="Equation.Ribbit">
                  <p:embed/>
                </p:oleObj>
              </mc:Choice>
              <mc:Fallback>
                <p:oleObj name="Formula" r:id="rId3" imgW="13925550" imgH="1333500" progId="Equation.Ribbit">
                  <p:embed/>
                  <p:pic>
                    <p:nvPicPr>
                      <p:cNvPr id="0" name="图片 794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0438" y="3366712"/>
                        <a:ext cx="381952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389608" y="3885201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8" name="Formula" r:id="rId5" imgW="819150" imgH="1209675" progId="Equation.Ribbit">
                  <p:embed/>
                </p:oleObj>
              </mc:Choice>
              <mc:Fallback>
                <p:oleObj name="Formula" r:id="rId5" imgW="819150" imgH="1209675" progId="Equation.Ribbit">
                  <p:embed/>
                  <p:pic>
                    <p:nvPicPr>
                      <p:cNvPr id="0" name="图片 794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9608" y="3885201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682510" y="3887804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9" name="Formula" r:id="rId7" imgW="695325" imgH="1209675" progId="Equation.Ribbit">
                  <p:embed/>
                </p:oleObj>
              </mc:Choice>
              <mc:Fallback>
                <p:oleObj name="Formula" r:id="rId7" imgW="695325" imgH="1209675" progId="Equation.Ribbit">
                  <p:embed/>
                  <p:pic>
                    <p:nvPicPr>
                      <p:cNvPr id="0" name="图片 794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2510" y="3887804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045051" y="2952481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0" name="Formula" r:id="rId9" imgW="819150" imgH="1209675" progId="Equation.Ribbit">
                  <p:embed/>
                </p:oleObj>
              </mc:Choice>
              <mc:Fallback>
                <p:oleObj name="Formula" r:id="rId9" imgW="819150" imgH="1209675" progId="Equation.Ribbit">
                  <p:embed/>
                  <p:pic>
                    <p:nvPicPr>
                      <p:cNvPr id="0" name="图片 794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5051" y="2952481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339458" y="2945756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1" name="Formula" r:id="rId10" imgW="695325" imgH="1209675" progId="Equation.Ribbit">
                  <p:embed/>
                </p:oleObj>
              </mc:Choice>
              <mc:Fallback>
                <p:oleObj name="Formula" r:id="rId10" imgW="695325" imgH="1209675" progId="Equation.Ribbit">
                  <p:embed/>
                  <p:pic>
                    <p:nvPicPr>
                      <p:cNvPr id="0" name="图片 794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9458" y="2945756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778554" y="2927542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2" name="Formula" r:id="rId11" imgW="819150" imgH="1209675" progId="Equation.Ribbit">
                  <p:embed/>
                </p:oleObj>
              </mc:Choice>
              <mc:Fallback>
                <p:oleObj name="Formula" r:id="rId11" imgW="819150" imgH="1209675" progId="Equation.Ribbit">
                  <p:embed/>
                  <p:pic>
                    <p:nvPicPr>
                      <p:cNvPr id="0" name="图片 794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8554" y="2927542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345380" y="3416464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3" name="Formula" r:id="rId12" imgW="695325" imgH="1209675" progId="Equation.Ribbit">
                  <p:embed/>
                </p:oleObj>
              </mc:Choice>
              <mc:Fallback>
                <p:oleObj name="Formula" r:id="rId12" imgW="695325" imgH="1209675" progId="Equation.Ribbit">
                  <p:embed/>
                  <p:pic>
                    <p:nvPicPr>
                      <p:cNvPr id="0" name="图片 794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45380" y="3416464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691363" y="1200101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4" name="Formula" r:id="rId13" imgW="695325" imgH="1209675" progId="Equation.Ribbit">
                  <p:embed/>
                </p:oleObj>
              </mc:Choice>
              <mc:Fallback>
                <p:oleObj name="Formula" r:id="rId13" imgW="695325" imgH="1209675" progId="Equation.Ribbit">
                  <p:embed/>
                  <p:pic>
                    <p:nvPicPr>
                      <p:cNvPr id="0" name="对象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363" y="1200101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443869" y="1200101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5" name="Formula" r:id="rId14" imgW="819150" imgH="1209675" progId="Equation.Ribbit">
                  <p:embed/>
                </p:oleObj>
              </mc:Choice>
              <mc:Fallback>
                <p:oleObj name="Formula" r:id="rId14" imgW="819150" imgH="1209675" progId="Equation.Ribbit">
                  <p:embed/>
                  <p:pic>
                    <p:nvPicPr>
                      <p:cNvPr id="0" name="对象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3869" y="1200101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什么是“可学习的”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/>
              <a:t>假定学习算法</a:t>
            </a:r>
            <a:r>
              <a:rPr lang="en-US" altLang="zh-CN" sz="2000" dirty="0"/>
              <a:t>   </a:t>
            </a:r>
            <a:r>
              <a:rPr lang="zh-CN" altLang="en-US" sz="2000" dirty="0"/>
              <a:t>处理每个样本的时间为常数</a:t>
            </a:r>
            <a:r>
              <a:rPr lang="en-US" altLang="zh-CN" sz="2000" dirty="0"/>
              <a:t>, </a:t>
            </a:r>
            <a:r>
              <a:rPr lang="zh-CN" altLang="en-US" sz="2000" dirty="0"/>
              <a:t>则</a:t>
            </a:r>
            <a:r>
              <a:rPr lang="en-US" altLang="zh-CN" sz="2000" dirty="0"/>
              <a:t>   </a:t>
            </a:r>
            <a:r>
              <a:rPr lang="zh-CN" altLang="en-US" sz="2000" dirty="0"/>
              <a:t>的时间复杂度等价于其样本复杂度</a:t>
            </a:r>
            <a:r>
              <a:rPr lang="en-US" altLang="zh-CN" sz="2000" dirty="0"/>
              <a:t>. </a:t>
            </a:r>
            <a:r>
              <a:rPr lang="zh-CN" altLang="en-US" sz="2000" dirty="0"/>
              <a:t>于是</a:t>
            </a:r>
            <a:r>
              <a:rPr lang="en-US" altLang="zh-CN" sz="2000" dirty="0"/>
              <a:t>, </a:t>
            </a:r>
            <a:r>
              <a:rPr lang="zh-CN" altLang="en-US" sz="2000" dirty="0"/>
              <a:t>我们对算法时间复杂度的分析可变为对样本复杂度的分析</a:t>
            </a:r>
            <a:r>
              <a:rPr lang="en-US" altLang="zh-CN" sz="2000" dirty="0"/>
              <a:t>.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84942" y="1325469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2" name="Formula" r:id="rId3" imgW="819150" imgH="1209675" progId="Equation.Ribbit">
                  <p:embed/>
                </p:oleObj>
              </mc:Choice>
              <mc:Fallback>
                <p:oleObj name="Formula" r:id="rId3" imgW="819150" imgH="1209675" progId="Equation.Ribbit">
                  <p:embed/>
                  <p:pic>
                    <p:nvPicPr>
                      <p:cNvPr id="0" name="图片 985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4942" y="1325469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622837" y="1321896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3" name="Formula" r:id="rId5" imgW="819150" imgH="1209675" progId="Equation.Ribbit">
                  <p:embed/>
                </p:oleObj>
              </mc:Choice>
              <mc:Fallback>
                <p:oleObj name="Formula" r:id="rId5" imgW="819150" imgH="1209675" progId="Equation.Ribbit">
                  <p:embed/>
                  <p:pic>
                    <p:nvPicPr>
                      <p:cNvPr id="0" name="图片 985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2837" y="1321896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内容占位符 2"/>
          <p:cNvSpPr txBox="1"/>
          <p:nvPr/>
        </p:nvSpPr>
        <p:spPr>
          <a:xfrm>
            <a:off x="260350" y="2709042"/>
            <a:ext cx="8616950" cy="1832309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/>
              <a:t>定义</a:t>
            </a:r>
            <a:r>
              <a:rPr lang="zh-CN" altLang="en-US" sz="2400" dirty="0"/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样本复杂度</a:t>
            </a:r>
            <a:r>
              <a:rPr lang="en-US" altLang="zh-CN" sz="2400" b="1" dirty="0">
                <a:solidFill>
                  <a:srgbClr val="C00000"/>
                </a:solidFill>
              </a:rPr>
              <a:t>(Sample Complexity)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满足</a:t>
            </a:r>
            <a:r>
              <a:rPr lang="en-US" altLang="zh-CN" sz="2000" dirty="0"/>
              <a:t>PAC</a:t>
            </a:r>
            <a:r>
              <a:rPr lang="zh-CN" altLang="en-US" sz="2000" dirty="0"/>
              <a:t>学习算法   所需的                                  使概念类   为  中最小的    </a:t>
            </a:r>
            <a:r>
              <a:rPr lang="en-US" altLang="zh-CN" sz="2000" dirty="0"/>
              <a:t>, </a:t>
            </a:r>
            <a:r>
              <a:rPr lang="zh-CN" altLang="en-US" sz="2000" dirty="0"/>
              <a:t>称为学习算法   的样本复杂度。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436046" y="3773628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4" name="Formula" r:id="rId6" imgW="819150" imgH="1209675" progId="Equation.Ribbit">
                  <p:embed/>
                </p:oleObj>
              </mc:Choice>
              <mc:Fallback>
                <p:oleObj name="Formula" r:id="rId6" imgW="819150" imgH="1209675" progId="Equation.Ribbit">
                  <p:embed/>
                  <p:pic>
                    <p:nvPicPr>
                      <p:cNvPr id="0" name="图片 985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6046" y="3773628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917950" y="3273425"/>
          <a:ext cx="45021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5" name="Formula" r:id="rId7" imgW="16421100" imgH="1333500" progId="Equation.Ribbit">
                  <p:embed/>
                </p:oleObj>
              </mc:Choice>
              <mc:Fallback>
                <p:oleObj name="Formula" r:id="rId7" imgW="16421100" imgH="1333500" progId="Equation.Ribbit">
                  <p:embed/>
                  <p:pic>
                    <p:nvPicPr>
                      <p:cNvPr id="0" name="图片 985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7950" y="3273425"/>
                        <a:ext cx="4502150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391173" y="3842147"/>
          <a:ext cx="277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6" name="Formula" r:id="rId9" imgW="1009650" imgH="895350" progId="Equation.Ribbit">
                  <p:embed/>
                </p:oleObj>
              </mc:Choice>
              <mc:Fallback>
                <p:oleObj name="Formula" r:id="rId9" imgW="1009650" imgH="895350" progId="Equation.Ribbit">
                  <p:embed/>
                  <p:pic>
                    <p:nvPicPr>
                      <p:cNvPr id="0" name="图片 985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1173" y="3842147"/>
                        <a:ext cx="2778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776883" y="3306339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7" name="Formula" r:id="rId11" imgW="819150" imgH="1209675" progId="Equation.Ribbit">
                  <p:embed/>
                </p:oleObj>
              </mc:Choice>
              <mc:Fallback>
                <p:oleObj name="Formula" r:id="rId11" imgW="819150" imgH="1209675" progId="Equation.Ribbit">
                  <p:embed/>
                  <p:pic>
                    <p:nvPicPr>
                      <p:cNvPr id="0" name="图片 985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883" y="3306339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什么是“可学习的”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61411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PAC</a:t>
            </a:r>
            <a:r>
              <a:rPr lang="zh-CN" altLang="en-US" dirty="0"/>
              <a:t>学习的意义：</a:t>
            </a:r>
            <a:endParaRPr lang="en-US" altLang="zh-CN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给出了一个抽象地刻画机器学习能力的框架</a:t>
            </a:r>
            <a:r>
              <a:rPr lang="en-US" altLang="zh-CN" dirty="0"/>
              <a:t>, </a:t>
            </a:r>
            <a:r>
              <a:rPr lang="zh-CN" altLang="en-US" dirty="0"/>
              <a:t>基于这个框架可以对很多重要问题进行理论探讨。</a:t>
            </a:r>
            <a:endParaRPr lang="en-US" altLang="zh-CN" dirty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研究某任务在什么样的条件下可学得较好的模型？</a:t>
            </a:r>
            <a:endParaRPr lang="en-US" altLang="zh-CN" dirty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某算法在什么样的条件下可进行有效的学习？</a:t>
            </a:r>
            <a:endParaRPr lang="en-US" altLang="zh-CN" dirty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需要多少训练样例才能获得较好的模型？</a:t>
            </a:r>
            <a:endParaRPr lang="en-US" altLang="zh-CN" dirty="0"/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16754D"/>
              </a:buClr>
            </a:pPr>
            <a:r>
              <a:rPr lang="zh-CN" altLang="en-US" dirty="0"/>
              <a:t>把对复杂算法的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时间复杂度</a:t>
            </a:r>
            <a:r>
              <a:rPr lang="zh-CN" altLang="en-US" dirty="0"/>
              <a:t>的分析转为对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样本复杂度</a:t>
            </a:r>
            <a:r>
              <a:rPr lang="zh-CN" altLang="en-US" dirty="0"/>
              <a:t>的分析</a:t>
            </a:r>
          </a:p>
          <a:p>
            <a:pPr marL="800100" lvl="2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49" y="1158536"/>
            <a:ext cx="8732575" cy="461411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假设空间    的复杂度是影响可学习性的重要因素之一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一般而言</a:t>
            </a:r>
            <a:r>
              <a:rPr lang="en-US" altLang="zh-CN" dirty="0"/>
              <a:t>,     </a:t>
            </a:r>
            <a:r>
              <a:rPr lang="zh-CN" altLang="en-US" dirty="0"/>
              <a:t>越大</a:t>
            </a:r>
            <a:r>
              <a:rPr lang="en-US" altLang="zh-CN" dirty="0"/>
              <a:t>, </a:t>
            </a:r>
            <a:r>
              <a:rPr lang="zh-CN" altLang="en-US" dirty="0"/>
              <a:t>其包含任意目标概念的可能性越大</a:t>
            </a:r>
            <a:r>
              <a:rPr lang="en-US" altLang="zh-CN" dirty="0"/>
              <a:t>, </a:t>
            </a:r>
            <a:r>
              <a:rPr lang="zh-CN" altLang="en-US" dirty="0"/>
              <a:t>但从中找到某个具体概念的难度也越大</a:t>
            </a:r>
            <a:r>
              <a:rPr lang="en-US" altLang="zh-CN" dirty="0"/>
              <a:t>.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有限时</a:t>
            </a:r>
            <a:r>
              <a:rPr lang="en-US" altLang="zh-CN" dirty="0"/>
              <a:t>, </a:t>
            </a:r>
            <a:r>
              <a:rPr lang="zh-CN" altLang="en-US" dirty="0"/>
              <a:t>我们称   为“有限假设空间”</a:t>
            </a:r>
            <a:r>
              <a:rPr lang="en-US" altLang="zh-CN" dirty="0"/>
              <a:t>, </a:t>
            </a:r>
            <a:r>
              <a:rPr lang="zh-CN" altLang="en-US" dirty="0"/>
              <a:t>否则称为“无限假设空间”</a:t>
            </a:r>
            <a:r>
              <a:rPr lang="en-US" altLang="zh-CN" dirty="0"/>
              <a:t>.</a:t>
            </a:r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46275" y="1337762"/>
          <a:ext cx="29329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1" name="Formula" r:id="rId3" imgW="990600" imgH="1219200" progId="Equation.Ribbit">
                  <p:embed/>
                </p:oleObj>
              </mc:Choice>
              <mc:Fallback>
                <p:oleObj name="Formula" r:id="rId3" imgW="990600" imgH="1219200" progId="Equation.Ribbit">
                  <p:embed/>
                  <p:pic>
                    <p:nvPicPr>
                      <p:cNvPr id="0" name="图片 265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6275" y="1337762"/>
                        <a:ext cx="29329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238967" y="2488979"/>
          <a:ext cx="2698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2" name="Formula" r:id="rId5" imgW="990600" imgH="1219200" progId="Equation.Ribbit">
                  <p:embed/>
                </p:oleObj>
              </mc:Choice>
              <mc:Fallback>
                <p:oleObj name="Formula" r:id="rId5" imgW="990600" imgH="1219200" progId="Equation.Ribbit">
                  <p:embed/>
                  <p:pic>
                    <p:nvPicPr>
                      <p:cNvPr id="0" name="图片 265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8967" y="2488979"/>
                        <a:ext cx="269875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00885" y="3465591"/>
          <a:ext cx="390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3" name="Formula" r:id="rId6" imgW="1428750" imgH="1333500" progId="Equation.Ribbit">
                  <p:embed/>
                </p:oleObj>
              </mc:Choice>
              <mc:Fallback>
                <p:oleObj name="Formula" r:id="rId6" imgW="1428750" imgH="1333500" progId="Equation.Ribbit">
                  <p:embed/>
                  <p:pic>
                    <p:nvPicPr>
                      <p:cNvPr id="0" name="图片 265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0885" y="3465591"/>
                        <a:ext cx="3905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097691" y="3480671"/>
          <a:ext cx="2698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4" name="Formula" r:id="rId8" imgW="990600" imgH="1219200" progId="Equation.Ribbit">
                  <p:embed/>
                </p:oleObj>
              </mc:Choice>
              <mc:Fallback>
                <p:oleObj name="Formula" r:id="rId8" imgW="990600" imgH="1219200" progId="Equation.Ribbit">
                  <p:embed/>
                  <p:pic>
                    <p:nvPicPr>
                      <p:cNvPr id="0" name="图片 265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7691" y="3480671"/>
                        <a:ext cx="269875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61411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假设空间    的复杂度是影响学习任务难度的重要因素之一</a:t>
            </a:r>
            <a:endParaRPr lang="en-US" altLang="zh-CN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恰</a:t>
            </a:r>
            <a:r>
              <a:rPr lang="en-US" altLang="zh-CN" dirty="0"/>
              <a:t>PAC</a:t>
            </a:r>
            <a:r>
              <a:rPr lang="zh-CN" altLang="en-US" dirty="0"/>
              <a:t>可学习</a:t>
            </a:r>
            <a:r>
              <a:rPr lang="en-US" altLang="zh-CN" dirty="0"/>
              <a:t>(properly PAC learnable)</a:t>
            </a:r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假设空间   包含了学习算法   所有可能输出的假设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en-US" altLang="zh-CN" dirty="0"/>
              <a:t>PAC</a:t>
            </a:r>
            <a:r>
              <a:rPr lang="zh-CN" altLang="en-US" dirty="0"/>
              <a:t>学习中假设空间与概念类完全相同</a:t>
            </a:r>
            <a:r>
              <a:rPr lang="en-US" altLang="zh-CN" dirty="0"/>
              <a:t>, </a:t>
            </a:r>
            <a:r>
              <a:rPr lang="zh-CN" altLang="en-US" dirty="0"/>
              <a:t>即          </a:t>
            </a:r>
            <a:r>
              <a:rPr lang="en-US" altLang="zh-CN" dirty="0"/>
              <a:t>.</a:t>
            </a:r>
          </a:p>
          <a:p>
            <a:pPr marL="628650" lvl="1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/>
              <a:t>直观地看</a:t>
            </a:r>
            <a:r>
              <a:rPr lang="en-US" altLang="zh-CN" sz="1800" dirty="0"/>
              <a:t>, </a:t>
            </a:r>
            <a:r>
              <a:rPr lang="zh-CN" altLang="en-US" sz="1800" dirty="0"/>
              <a:t>这意味着学习算法的能力与学习任务“恰好匹配”</a:t>
            </a:r>
            <a:r>
              <a:rPr lang="en-US" altLang="zh-CN" sz="1800" dirty="0"/>
              <a:t>, </a:t>
            </a:r>
            <a:r>
              <a:rPr lang="zh-CN" altLang="en-US" sz="1800" dirty="0"/>
              <a:t>即所有候选假设都来自概念类。</a:t>
            </a:r>
            <a:endParaRPr lang="en-US" altLang="zh-CN" sz="1800" dirty="0"/>
          </a:p>
          <a:p>
            <a:pPr marL="628650" lvl="1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/>
              <a:t>然而在现实应用中我们对概念类   通常一无所知</a:t>
            </a:r>
            <a:r>
              <a:rPr lang="en-US" altLang="zh-CN" sz="1800" dirty="0"/>
              <a:t>, </a:t>
            </a:r>
            <a:r>
              <a:rPr lang="zh-CN" altLang="en-US" sz="1800" dirty="0"/>
              <a:t>设计一个假设空间与概念类恰好相同的学习算法通常是不切实际的。</a:t>
            </a:r>
            <a:endParaRPr lang="en-US" altLang="zh-CN" sz="1800" dirty="0"/>
          </a:p>
          <a:p>
            <a:pPr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研究的重点：当假设空间与概念类不同的情形，即         时</a:t>
            </a:r>
            <a:r>
              <a:rPr lang="en-US" altLang="zh-CN" dirty="0"/>
              <a:t>.</a:t>
            </a:r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03388" y="2429563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1" name="Formula" r:id="rId3" imgW="990600" imgH="1219200" progId="Equation.Ribbit">
                  <p:embed/>
                </p:oleObj>
              </mc:Choice>
              <mc:Fallback>
                <p:oleObj name="Formula" r:id="rId3" imgW="990600" imgH="1219200" progId="Equation.Ribbit">
                  <p:embed/>
                  <p:pic>
                    <p:nvPicPr>
                      <p:cNvPr id="0" name="图片 276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388" y="2429563"/>
                        <a:ext cx="2698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761450" y="2432738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2" name="Formula" r:id="rId5" imgW="819150" imgH="1209675" progId="Equation.Ribbit">
                  <p:embed/>
                </p:oleObj>
              </mc:Choice>
              <mc:Fallback>
                <p:oleObj name="Formula" r:id="rId5" imgW="819150" imgH="1209675" progId="Equation.Ribbit">
                  <p:embed/>
                  <p:pic>
                    <p:nvPicPr>
                      <p:cNvPr id="0" name="图片 276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1450" y="2432738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27615" y="2889094"/>
          <a:ext cx="8683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3" name="Formula" r:id="rId7" imgW="3162300" imgH="1238250" progId="Equation.Ribbit">
                  <p:embed/>
                </p:oleObj>
              </mc:Choice>
              <mc:Fallback>
                <p:oleObj name="Formula" r:id="rId7" imgW="3162300" imgH="1238250" progId="Equation.Ribbit">
                  <p:embed/>
                  <p:pic>
                    <p:nvPicPr>
                      <p:cNvPr id="0" name="图片 276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7615" y="2889094"/>
                        <a:ext cx="86836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46275" y="1337762"/>
          <a:ext cx="29329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4" name="Formula" r:id="rId9" imgW="990600" imgH="1219200" progId="Equation.Ribbit">
                  <p:embed/>
                </p:oleObj>
              </mc:Choice>
              <mc:Fallback>
                <p:oleObj name="Formula" r:id="rId9" imgW="990600" imgH="1219200" progId="Equation.Ribbit">
                  <p:embed/>
                  <p:pic>
                    <p:nvPicPr>
                      <p:cNvPr id="0" name="图片 276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6275" y="1337762"/>
                        <a:ext cx="29329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08246" y="4309900"/>
          <a:ext cx="1920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5" name="Formula" r:id="rId10" imgW="695325" imgH="1209675" progId="Equation.Ribbit">
                  <p:embed/>
                </p:oleObj>
              </mc:Choice>
              <mc:Fallback>
                <p:oleObj name="Formula" r:id="rId10" imgW="695325" imgH="1209675" progId="Equation.Ribbit">
                  <p:embed/>
                  <p:pic>
                    <p:nvPicPr>
                      <p:cNvPr id="0" name="图片 276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08246" y="4309900"/>
                        <a:ext cx="192087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56875" y="5245505"/>
          <a:ext cx="8667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6" name="Formula" r:id="rId12" imgW="824865" imgH="313690" progId="Equation.Ribbit">
                  <p:embed/>
                </p:oleObj>
              </mc:Choice>
              <mc:Fallback>
                <p:oleObj name="Formula" r:id="rId12" imgW="824865" imgH="313690" progId="Equation.Ribbit">
                  <p:embed/>
                  <p:pic>
                    <p:nvPicPr>
                      <p:cNvPr id="0" name="图片 2763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6875" y="5245505"/>
                        <a:ext cx="86677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/>
              <a:t>复杂度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247471" y="999240"/>
            <a:ext cx="8629650" cy="54052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给定训练集                                             </a:t>
            </a:r>
            <a:r>
              <a:rPr lang="en-US" altLang="zh-CN" sz="24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则假设</a:t>
            </a:r>
            <a:r>
              <a:rPr lang="en-US" altLang="zh-CN" sz="2400" dirty="0"/>
              <a:t>  </a:t>
            </a:r>
            <a:r>
              <a:rPr lang="zh-CN" altLang="en-US" sz="2400" dirty="0"/>
              <a:t>的经验误差为</a:t>
            </a:r>
            <a:endParaRPr lang="en-US" altLang="zh-CN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57149" y="1218973"/>
          <a:ext cx="4868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3" name="Formula" r:id="rId3" imgW="17745075" imgH="1333500" progId="Equation.Ribbit">
                  <p:embed/>
                </p:oleObj>
              </mc:Choice>
              <mc:Fallback>
                <p:oleObj name="Formula" r:id="rId3" imgW="17745075" imgH="1333500" progId="Equation.Ribbit">
                  <p:embed/>
                  <p:pic>
                    <p:nvPicPr>
                      <p:cNvPr id="0" name="图片 597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149" y="1218973"/>
                        <a:ext cx="486886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64556" y="1878467"/>
          <a:ext cx="19999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4" name="Formula" r:id="rId5" imgW="647700" imgH="1181100" progId="Equation.Ribbit">
                  <p:embed/>
                </p:oleObj>
              </mc:Choice>
              <mc:Fallback>
                <p:oleObj name="Formula" r:id="rId5" imgW="647700" imgH="1181100" progId="Equation.Ribbit">
                  <p:embed/>
                  <p:pic>
                    <p:nvPicPr>
                      <p:cNvPr id="0" name="图片 597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4556" y="1878467"/>
                        <a:ext cx="19999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78131" y="2358691"/>
          <a:ext cx="3358121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5" name="Formula" r:id="rId7" imgW="14478000" imgH="10639425" progId="Equation.Ribbit">
                  <p:embed/>
                </p:oleObj>
              </mc:Choice>
              <mc:Fallback>
                <p:oleObj name="Formula" r:id="rId7" imgW="14478000" imgH="10639425" progId="Equation.Ribbit">
                  <p:embed/>
                  <p:pic>
                    <p:nvPicPr>
                      <p:cNvPr id="0" name="图片 597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8131" y="2358691"/>
                        <a:ext cx="3358121" cy="246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/>
              <a:t>复杂度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247471" y="999240"/>
            <a:ext cx="8629650" cy="54052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给定训练集                                             </a:t>
            </a:r>
            <a:r>
              <a:rPr lang="en-US" altLang="zh-CN" sz="24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则假设</a:t>
            </a:r>
            <a:r>
              <a:rPr lang="en-US" altLang="zh-CN" sz="2400" dirty="0"/>
              <a:t>  </a:t>
            </a:r>
            <a:r>
              <a:rPr lang="zh-CN" altLang="en-US" sz="2400" dirty="0"/>
              <a:t>的经验误差为</a:t>
            </a:r>
            <a:endParaRPr lang="en-US" altLang="zh-CN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57149" y="1218973"/>
          <a:ext cx="4868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4" name="Formula" r:id="rId3" imgW="17745075" imgH="1333500" progId="Equation.Ribbit">
                  <p:embed/>
                </p:oleObj>
              </mc:Choice>
              <mc:Fallback>
                <p:oleObj name="Formula" r:id="rId3" imgW="17745075" imgH="1333500" progId="Equation.Ribbit">
                  <p:embed/>
                  <p:pic>
                    <p:nvPicPr>
                      <p:cNvPr id="0" name="图片 1086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149" y="1218973"/>
                        <a:ext cx="486886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64556" y="1878467"/>
          <a:ext cx="19999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5" name="Formula" r:id="rId5" imgW="647700" imgH="1181100" progId="Equation.Ribbit">
                  <p:embed/>
                </p:oleObj>
              </mc:Choice>
              <mc:Fallback>
                <p:oleObj name="Formula" r:id="rId5" imgW="647700" imgH="1181100" progId="Equation.Ribbit">
                  <p:embed/>
                  <p:pic>
                    <p:nvPicPr>
                      <p:cNvPr id="0" name="图片 1086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4556" y="1878467"/>
                        <a:ext cx="19999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71082" y="2333520"/>
          <a:ext cx="2931023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6" name="Formula" r:id="rId7" imgW="13144500" imgH="3286125" progId="Equation.Ribbit">
                  <p:embed/>
                </p:oleObj>
              </mc:Choice>
              <mc:Fallback>
                <p:oleObj name="Formula" r:id="rId7" imgW="13144500" imgH="3286125" progId="Equation.Ribbit">
                  <p:embed/>
                  <p:pic>
                    <p:nvPicPr>
                      <p:cNvPr id="0" name="图片 1086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1082" y="2333520"/>
                        <a:ext cx="2931023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19314" y="3212706"/>
            <a:ext cx="865051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1000"/>
              </a:spcBef>
              <a:buClr>
                <a:srgbClr val="16754D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其中               体现了预测值      与样例真实标记   之间的一致性</a:t>
            </a:r>
            <a:r>
              <a:rPr lang="en-US" altLang="zh-CN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.</a:t>
            </a:r>
            <a:r>
              <a:rPr lang="zh-CN" altLang="en-US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若对于所有的                     都有             则               取最大值</a:t>
            </a:r>
            <a:r>
              <a:rPr lang="en-US" altLang="zh-CN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1.</a:t>
            </a:r>
          </a:p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经验误差最小的假设是                  </a:t>
            </a:r>
            <a:endParaRPr lang="en-US" altLang="zh-CN" sz="2000" dirty="0">
              <a:solidFill>
                <a:prstClr val="black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93584" y="3168493"/>
          <a:ext cx="1254211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7" name="Formula" r:id="rId9" imgW="6429375" imgH="3286125" progId="Equation.Ribbit">
                  <p:embed/>
                </p:oleObj>
              </mc:Choice>
              <mc:Fallback>
                <p:oleObj name="Formula" r:id="rId9" imgW="6429375" imgH="3286125" progId="Equation.Ribbit">
                  <p:embed/>
                  <p:pic>
                    <p:nvPicPr>
                      <p:cNvPr id="0" name="图片 1086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3584" y="3168493"/>
                        <a:ext cx="1254211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133443" y="3330916"/>
          <a:ext cx="496147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8" name="Formula" r:id="rId11" imgW="2390775" imgH="1323975" progId="Equation.Ribbit">
                  <p:embed/>
                </p:oleObj>
              </mc:Choice>
              <mc:Fallback>
                <p:oleObj name="Formula" r:id="rId11" imgW="2390775" imgH="1323975" progId="Equation.Ribbit">
                  <p:embed/>
                  <p:pic>
                    <p:nvPicPr>
                      <p:cNvPr id="0" name="图片 1086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3443" y="3330916"/>
                        <a:ext cx="496147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443053" y="3342825"/>
          <a:ext cx="21830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9" name="Formula" r:id="rId13" imgW="857250" imgH="904875" progId="Equation.Ribbit">
                  <p:embed/>
                </p:oleObj>
              </mc:Choice>
              <mc:Fallback>
                <p:oleObj name="Formula" r:id="rId13" imgW="857250" imgH="904875" progId="Equation.Ribbit">
                  <p:embed/>
                  <p:pic>
                    <p:nvPicPr>
                      <p:cNvPr id="0" name="图片 1086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43053" y="3342825"/>
                        <a:ext cx="218303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314350" y="3908654"/>
          <a:ext cx="175895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0" name="Formula" r:id="rId15" imgW="8505825" imgH="1333500" progId="Equation.Ribbit">
                  <p:embed/>
                </p:oleObj>
              </mc:Choice>
              <mc:Fallback>
                <p:oleObj name="Formula" r:id="rId15" imgW="8505825" imgH="1333500" progId="Equation.Ribbit">
                  <p:embed/>
                  <p:pic>
                    <p:nvPicPr>
                      <p:cNvPr id="0" name="图片 1086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14350" y="3908654"/>
                        <a:ext cx="1758950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619625" y="3921125"/>
          <a:ext cx="11604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1" name="Formula" r:id="rId17" imgW="5105400" imgH="1323975" progId="Equation.Ribbit">
                  <p:embed/>
                </p:oleObj>
              </mc:Choice>
              <mc:Fallback>
                <p:oleObj name="Formula" r:id="rId17" imgW="5105400" imgH="1323975" progId="Equation.Ribbit">
                  <p:embed/>
                  <p:pic>
                    <p:nvPicPr>
                      <p:cNvPr id="0" name="图片 1086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19625" y="3921125"/>
                        <a:ext cx="1160463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098905" y="3743620"/>
          <a:ext cx="1254211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2" name="Formula" r:id="rId19" imgW="6429375" imgH="3286125" progId="Equation.Ribbit">
                  <p:embed/>
                </p:oleObj>
              </mc:Choice>
              <mc:Fallback>
                <p:oleObj name="Formula" r:id="rId19" imgW="6429375" imgH="3286125" progId="Equation.Ribbit">
                  <p:embed/>
                  <p:pic>
                    <p:nvPicPr>
                      <p:cNvPr id="0" name="图片 1086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8905" y="3743620"/>
                        <a:ext cx="1254211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086100" y="4889500"/>
          <a:ext cx="24114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3" name="Formula" r:id="rId20" imgW="10839450" imgH="3286125" progId="Equation.Ribbit">
                  <p:embed/>
                </p:oleObj>
              </mc:Choice>
              <mc:Fallback>
                <p:oleObj name="Formula" r:id="rId20" imgW="10839450" imgH="3286125" progId="Equation.Ribbit">
                  <p:embed/>
                  <p:pic>
                    <p:nvPicPr>
                      <p:cNvPr id="0" name="图片 1086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86100" y="4889500"/>
                        <a:ext cx="2411413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/>
              <a:t>复杂度</a:t>
            </a:r>
            <a:endParaRPr lang="zh-CN" altLang="en-US" sz="3600" dirty="0"/>
          </a:p>
        </p:txBody>
      </p:sp>
      <p:sp>
        <p:nvSpPr>
          <p:cNvPr id="15" name="内容占位符 3"/>
          <p:cNvSpPr txBox="1"/>
          <p:nvPr/>
        </p:nvSpPr>
        <p:spPr>
          <a:xfrm>
            <a:off x="195035" y="1118395"/>
            <a:ext cx="8629650" cy="542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</a:pPr>
            <a:r>
              <a:rPr lang="zh-CN" altLang="en-US" dirty="0">
                <a:solidFill>
                  <a:prstClr val="black"/>
                </a:solidFill>
              </a:rPr>
              <a:t>经验误差最小的假设是                  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0"/>
              </a:spcBef>
              <a:buClr>
                <a:srgbClr val="16754D"/>
              </a:buClr>
            </a:pPr>
            <a:r>
              <a:rPr lang="zh-CN" altLang="en-US" dirty="0">
                <a:solidFill>
                  <a:prstClr val="black"/>
                </a:solidFill>
              </a:rPr>
              <a:t>若假设标签   受到随机因素的影响</a:t>
            </a:r>
            <a:r>
              <a:rPr lang="en-US" altLang="zh-CN" dirty="0">
                <a:solidFill>
                  <a:prstClr val="black"/>
                </a:solidFill>
              </a:rPr>
              <a:t>, </a:t>
            </a:r>
            <a:r>
              <a:rPr lang="zh-CN" altLang="en-US" dirty="0">
                <a:solidFill>
                  <a:prstClr val="black"/>
                </a:solidFill>
              </a:rPr>
              <a:t>不再是   的真实标记</a:t>
            </a:r>
            <a:r>
              <a:rPr lang="en-US" altLang="zh-CN" dirty="0">
                <a:solidFill>
                  <a:prstClr val="black"/>
                </a:solidFill>
              </a:rPr>
              <a:t>. </a:t>
            </a:r>
            <a:r>
              <a:rPr lang="zh-CN" altLang="en-US" dirty="0">
                <a:solidFill>
                  <a:prstClr val="black"/>
                </a:solidFill>
              </a:rPr>
              <a:t>则应该选择</a:t>
            </a:r>
            <a:r>
              <a:rPr lang="en-US" altLang="zh-CN" dirty="0">
                <a:solidFill>
                  <a:prstClr val="black"/>
                </a:solidFill>
              </a:rPr>
              <a:t>   </a:t>
            </a:r>
            <a:r>
              <a:rPr lang="zh-CN" altLang="en-US" dirty="0">
                <a:solidFill>
                  <a:prstClr val="black"/>
                </a:solidFill>
              </a:rPr>
              <a:t>中事先已经考虑了随机噪声影响的假设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25755" lvl="1" indent="0">
              <a:buNone/>
            </a:pPr>
            <a:endParaRPr lang="en-US" altLang="zh-CN" dirty="0"/>
          </a:p>
          <a:p>
            <a:pPr lvl="1">
              <a:spcBef>
                <a:spcPts val="2400"/>
              </a:spcBef>
            </a:pPr>
            <a:r>
              <a:rPr lang="en-US" altLang="zh-CN" dirty="0"/>
              <a:t>  </a:t>
            </a:r>
            <a:r>
              <a:rPr lang="zh-CN" altLang="en-US" dirty="0"/>
              <a:t>为</a:t>
            </a:r>
            <a:r>
              <a:rPr lang="en-US" altLang="zh-CN" dirty="0"/>
              <a:t>Rademacher</a:t>
            </a:r>
            <a:r>
              <a:rPr lang="zh-CN" altLang="en-US" dirty="0"/>
              <a:t>随机变量：</a:t>
            </a:r>
            <a:endParaRPr lang="en-US" altLang="zh-CN" dirty="0"/>
          </a:p>
          <a:p>
            <a:pPr marL="325755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以</a:t>
            </a:r>
            <a:r>
              <a:rPr lang="en-US" altLang="zh-CN" dirty="0"/>
              <a:t>0.5</a:t>
            </a:r>
            <a:r>
              <a:rPr lang="zh-CN" altLang="en-US" dirty="0"/>
              <a:t>的概率取值</a:t>
            </a:r>
            <a:r>
              <a:rPr lang="en-US" altLang="zh-CN" dirty="0"/>
              <a:t>-1, 0.5</a:t>
            </a:r>
            <a:r>
              <a:rPr lang="zh-CN" altLang="en-US" dirty="0"/>
              <a:t>的概率取值</a:t>
            </a:r>
            <a:r>
              <a:rPr lang="en-US" altLang="zh-CN" dirty="0"/>
              <a:t>+1.</a:t>
            </a:r>
          </a:p>
          <a:p>
            <a:pPr lvl="1"/>
            <a:endParaRPr lang="en-US" altLang="zh-CN" dirty="0"/>
          </a:p>
          <a:p>
            <a:pPr marL="325755" lvl="1" indent="0">
              <a:buNone/>
            </a:pPr>
            <a:endParaRPr lang="en-US" altLang="zh-CN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366205" y="3541194"/>
          <a:ext cx="2217861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3" name="Formula" r:id="rId3" imgW="8801100" imgH="3286125" progId="Equation.Ribbit">
                  <p:embed/>
                </p:oleObj>
              </mc:Choice>
              <mc:Fallback>
                <p:oleObj name="Formula" r:id="rId3" imgW="8801100" imgH="3286125" progId="Equation.Ribbit">
                  <p:embed/>
                  <p:pic>
                    <p:nvPicPr>
                      <p:cNvPr id="0" name="图片 6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6205" y="3541194"/>
                        <a:ext cx="2217861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915867" y="4709912"/>
          <a:ext cx="223298" cy="21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4" name="Formula" r:id="rId5" imgW="942975" imgH="885825" progId="Equation.Ribbit">
                  <p:embed/>
                </p:oleObj>
              </mc:Choice>
              <mc:Fallback>
                <p:oleObj name="Formula" r:id="rId5" imgW="942975" imgH="885825" progId="Equation.Ribbit">
                  <p:embed/>
                  <p:pic>
                    <p:nvPicPr>
                      <p:cNvPr id="0" name="图片 6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867" y="4709912"/>
                        <a:ext cx="223298" cy="211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195154" y="1616968"/>
          <a:ext cx="2711887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5" name="Formula" r:id="rId7" imgW="10839450" imgH="3286125" progId="Equation.Ribbit">
                  <p:embed/>
                </p:oleObj>
              </mc:Choice>
              <mc:Fallback>
                <p:oleObj name="Formula" r:id="rId7" imgW="10839450" imgH="3286125" progId="Equation.Ribbit">
                  <p:embed/>
                  <p:pic>
                    <p:nvPicPr>
                      <p:cNvPr id="0" name="图片 6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5154" y="1616968"/>
                        <a:ext cx="2711887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035629" y="2633341"/>
          <a:ext cx="287383" cy="30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6" name="Formula" r:id="rId9" imgW="857250" imgH="904875" progId="Equation.Ribbit">
                  <p:embed/>
                </p:oleObj>
              </mc:Choice>
              <mc:Fallback>
                <p:oleObj name="Formula" r:id="rId9" imgW="857250" imgH="904875" progId="Equation.Ribbit">
                  <p:embed/>
                  <p:pic>
                    <p:nvPicPr>
                      <p:cNvPr id="0" name="图片 6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5629" y="2633341"/>
                        <a:ext cx="287383" cy="301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907041" y="2670245"/>
          <a:ext cx="2476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7" name="Formula" r:id="rId11" imgW="904875" imgH="904875" progId="Equation.Ribbit">
                  <p:embed/>
                </p:oleObj>
              </mc:Choice>
              <mc:Fallback>
                <p:oleObj name="Formula" r:id="rId11" imgW="904875" imgH="904875" progId="Equation.Ribbit">
                  <p:embed/>
                  <p:pic>
                    <p:nvPicPr>
                      <p:cNvPr id="0" name="图片 6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7041" y="2670245"/>
                        <a:ext cx="2476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189043" y="2993284"/>
          <a:ext cx="3000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8" name="Formula" r:id="rId13" imgW="990600" imgH="1219200" progId="Equation.Ribbit">
                  <p:embed/>
                </p:oleObj>
              </mc:Choice>
              <mc:Fallback>
                <p:oleObj name="Formula" r:id="rId13" imgW="990600" imgH="1219200" progId="Equation.Ribbit">
                  <p:embed/>
                  <p:pic>
                    <p:nvPicPr>
                      <p:cNvPr id="0" name="图片 6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9043" y="2993284"/>
                        <a:ext cx="300037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概述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关注的问题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一些概念及记号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可学习性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什么是“学习”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什么是“可学习的”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假设空间复杂性对可学习性的影响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无限假设空间：基于</a:t>
            </a:r>
            <a:r>
              <a:rPr lang="en-US" altLang="zh-CN" dirty="0" err="1"/>
              <a:t>Rademacher</a:t>
            </a:r>
            <a:r>
              <a:rPr lang="zh-CN" altLang="en-US" dirty="0"/>
              <a:t>复杂度的分析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/>
              <a:t>复杂度</a:t>
            </a:r>
            <a:endParaRPr lang="zh-CN" altLang="en-US" sz="3600" dirty="0"/>
          </a:p>
        </p:txBody>
      </p:sp>
      <p:sp>
        <p:nvSpPr>
          <p:cNvPr id="15" name="内容占位符 3"/>
          <p:cNvSpPr txBox="1"/>
          <p:nvPr/>
        </p:nvSpPr>
        <p:spPr>
          <a:xfrm>
            <a:off x="195035" y="1118395"/>
            <a:ext cx="8629650" cy="542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</a:pPr>
            <a:r>
              <a:rPr lang="zh-CN" altLang="en-US" dirty="0">
                <a:solidFill>
                  <a:prstClr val="black"/>
                </a:solidFill>
              </a:rPr>
              <a:t>考虑   中所有的假设</a:t>
            </a:r>
            <a:r>
              <a:rPr lang="en-US" altLang="zh-CN" dirty="0">
                <a:solidFill>
                  <a:prstClr val="black"/>
                </a:solidFill>
              </a:rPr>
              <a:t>, </a:t>
            </a:r>
            <a:r>
              <a:rPr lang="zh-CN" altLang="en-US" dirty="0">
                <a:solidFill>
                  <a:prstClr val="black"/>
                </a:solidFill>
              </a:rPr>
              <a:t>取期望可得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marL="325755" lvl="1" indent="0">
              <a:buNone/>
            </a:pPr>
            <a:endParaRPr lang="en-US" altLang="zh-CN" dirty="0"/>
          </a:p>
          <a:p>
            <a:pPr lvl="1">
              <a:spcBef>
                <a:spcPts val="2400"/>
              </a:spcBef>
            </a:pPr>
            <a:r>
              <a:rPr lang="zh-CN" altLang="en-US" dirty="0"/>
              <a:t>其中                         </a:t>
            </a:r>
            <a:r>
              <a:rPr lang="en-US" altLang="zh-CN" dirty="0"/>
              <a:t>	</a:t>
            </a:r>
          </a:p>
          <a:p>
            <a:pPr lvl="1">
              <a:spcBef>
                <a:spcPts val="2400"/>
              </a:spcBef>
            </a:pPr>
            <a:r>
              <a:rPr lang="zh-CN" altLang="en-US" dirty="0"/>
              <a:t>上式的取值范围是       体现了假设空间</a:t>
            </a:r>
            <a:r>
              <a:rPr lang="en-US" altLang="zh-CN" dirty="0"/>
              <a:t>   </a:t>
            </a:r>
            <a:r>
              <a:rPr lang="zh-CN" altLang="en-US" dirty="0"/>
              <a:t>的表达能力</a:t>
            </a:r>
            <a:r>
              <a:rPr lang="en-US" altLang="zh-CN" dirty="0"/>
              <a:t>.</a:t>
            </a:r>
          </a:p>
          <a:p>
            <a:pPr lvl="2">
              <a:spcBef>
                <a:spcPts val="2400"/>
              </a:spcBef>
            </a:pPr>
            <a:r>
              <a:rPr lang="zh-CN" altLang="en-US" dirty="0"/>
              <a:t>当          时</a:t>
            </a:r>
            <a:r>
              <a:rPr lang="en-US" altLang="zh-CN" dirty="0"/>
              <a:t>,    </a:t>
            </a:r>
            <a:r>
              <a:rPr lang="zh-CN" altLang="en-US" dirty="0"/>
              <a:t>中仅有一个假设</a:t>
            </a:r>
            <a:r>
              <a:rPr lang="en-US" altLang="zh-CN" dirty="0"/>
              <a:t>,</a:t>
            </a:r>
            <a:r>
              <a:rPr lang="zh-CN" altLang="en-US" dirty="0"/>
              <a:t> 则期望值为</a:t>
            </a:r>
            <a:r>
              <a:rPr lang="en-US" altLang="zh-CN" dirty="0"/>
              <a:t>0;</a:t>
            </a:r>
          </a:p>
          <a:p>
            <a:pPr lvl="2">
              <a:spcBef>
                <a:spcPts val="2400"/>
              </a:spcBef>
            </a:pPr>
            <a:r>
              <a:rPr lang="zh-CN" altLang="en-US" dirty="0"/>
              <a:t>当            且</a:t>
            </a:r>
            <a:r>
              <a:rPr lang="en-US" altLang="zh-CN" dirty="0"/>
              <a:t>   </a:t>
            </a:r>
            <a:r>
              <a:rPr lang="zh-CN" altLang="en-US" dirty="0"/>
              <a:t>能打散</a:t>
            </a:r>
            <a:r>
              <a:rPr lang="en-US" altLang="zh-CN" dirty="0"/>
              <a:t>   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对任意   总有一个假设使得</a:t>
            </a:r>
            <a:endParaRPr lang="en-US" altLang="zh-CN" dirty="0"/>
          </a:p>
          <a:p>
            <a:pPr marL="782955" lvl="2" indent="0">
              <a:spcBef>
                <a:spcPts val="2400"/>
              </a:spcBef>
              <a:buNone/>
            </a:pPr>
            <a:r>
              <a:rPr lang="en-US" altLang="zh-CN" dirty="0"/>
              <a:t>		</a:t>
            </a:r>
          </a:p>
          <a:p>
            <a:pPr marL="782955" lvl="2" indent="0">
              <a:spcBef>
                <a:spcPts val="600"/>
              </a:spcBef>
              <a:buNone/>
            </a:pPr>
            <a:r>
              <a:rPr lang="zh-CN" altLang="en-US" dirty="0"/>
              <a:t>     此时可计算出期望值为</a:t>
            </a:r>
            <a:r>
              <a:rPr lang="en-US" altLang="zh-CN" dirty="0"/>
              <a:t>1.         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933247" y="1793248"/>
          <a:ext cx="29892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5" name="Formula" r:id="rId3" imgW="11839575" imgH="3619500" progId="Equation.Ribbit">
                  <p:embed/>
                </p:oleObj>
              </mc:Choice>
              <mc:Fallback>
                <p:oleObj name="Formula" r:id="rId3" imgW="11839575" imgH="3619500" progId="Equation.Ribbit">
                  <p:embed/>
                  <p:pic>
                    <p:nvPicPr>
                      <p:cNvPr id="0" name="图片 1036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247" y="1793248"/>
                        <a:ext cx="2989263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494745" y="3129424"/>
          <a:ext cx="2501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6" name="Formula" r:id="rId5" imgW="10487025" imgH="1333500" progId="Equation.Ribbit">
                  <p:embed/>
                </p:oleObj>
              </mc:Choice>
              <mc:Fallback>
                <p:oleObj name="Formula" r:id="rId5" imgW="10487025" imgH="1333500" progId="Equation.Ribbit">
                  <p:embed/>
                  <p:pic>
                    <p:nvPicPr>
                      <p:cNvPr id="0" name="图片 1036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4745" y="3129424"/>
                        <a:ext cx="25019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208062" y="1216320"/>
          <a:ext cx="3000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7" name="Formula" r:id="rId7" imgW="990600" imgH="1219200" progId="Equation.Ribbit">
                  <p:embed/>
                </p:oleObj>
              </mc:Choice>
              <mc:Fallback>
                <p:oleObj name="Formula" r:id="rId7" imgW="990600" imgH="1219200" progId="Equation.Ribbit">
                  <p:embed/>
                  <p:pic>
                    <p:nvPicPr>
                      <p:cNvPr id="0" name="图片 1036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8062" y="1216320"/>
                        <a:ext cx="300037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01963" y="3726324"/>
          <a:ext cx="5810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8" name="Formula" r:id="rId9" imgW="2438400" imgH="1323975" progId="Equation.Ribbit">
                  <p:embed/>
                </p:oleObj>
              </mc:Choice>
              <mc:Fallback>
                <p:oleObj name="Formula" r:id="rId9" imgW="2438400" imgH="1323975" progId="Equation.Ribbit">
                  <p:embed/>
                  <p:pic>
                    <p:nvPicPr>
                      <p:cNvPr id="0" name="图片 1036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1963" y="3726324"/>
                        <a:ext cx="581025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409025" y="3734659"/>
          <a:ext cx="258494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9" name="Formula" r:id="rId11" imgW="990600" imgH="1219200" progId="Equation.Ribbit">
                  <p:embed/>
                </p:oleObj>
              </mc:Choice>
              <mc:Fallback>
                <p:oleObj name="Formula" r:id="rId11" imgW="990600" imgH="1219200" progId="Equation.Ribbit">
                  <p:embed/>
                  <p:pic>
                    <p:nvPicPr>
                      <p:cNvPr id="0" name="图片 1036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9025" y="3734659"/>
                        <a:ext cx="258494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86379" y="4300998"/>
          <a:ext cx="72694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0" name="Formula" r:id="rId12" imgW="3533775" imgH="1333500" progId="Equation.Ribbit">
                  <p:embed/>
                </p:oleObj>
              </mc:Choice>
              <mc:Fallback>
                <p:oleObj name="Formula" r:id="rId12" imgW="3533775" imgH="1333500" progId="Equation.Ribbit">
                  <p:embed/>
                  <p:pic>
                    <p:nvPicPr>
                      <p:cNvPr id="0" name="图片 1036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86379" y="4300998"/>
                        <a:ext cx="72694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706561" y="4862293"/>
          <a:ext cx="8890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1" name="Formula" r:id="rId14" imgW="4324350" imgH="1333500" progId="Equation.Ribbit">
                  <p:embed/>
                </p:oleObj>
              </mc:Choice>
              <mc:Fallback>
                <p:oleObj name="Formula" r:id="rId14" imgW="4324350" imgH="1333500" progId="Equation.Ribbit">
                  <p:embed/>
                  <p:pic>
                    <p:nvPicPr>
                      <p:cNvPr id="0" name="图片 1036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06561" y="4862293"/>
                        <a:ext cx="889000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853418" y="4332157"/>
          <a:ext cx="2032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2" name="Formula" r:id="rId16" imgW="990600" imgH="1219200" progId="Equation.Ribbit">
                  <p:embed/>
                </p:oleObj>
              </mc:Choice>
              <mc:Fallback>
                <p:oleObj name="Formula" r:id="rId16" imgW="990600" imgH="1219200" progId="Equation.Ribbit">
                  <p:embed/>
                  <p:pic>
                    <p:nvPicPr>
                      <p:cNvPr id="0" name="图片 1036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3418" y="4332157"/>
                        <a:ext cx="20320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864078" y="4878734"/>
          <a:ext cx="2032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3" name="Formula" r:id="rId17" imgW="990600" imgH="1219200" progId="Equation.Ribbit">
                  <p:embed/>
                </p:oleObj>
              </mc:Choice>
              <mc:Fallback>
                <p:oleObj name="Formula" r:id="rId17" imgW="990600" imgH="1219200" progId="Equation.Ribbit">
                  <p:embed/>
                  <p:pic>
                    <p:nvPicPr>
                      <p:cNvPr id="0" name="图片 1036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4078" y="4878734"/>
                        <a:ext cx="20320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801383" y="4891435"/>
          <a:ext cx="19526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4" name="Formula" r:id="rId18" imgW="952500" imgH="1162050" progId="Equation.Ribbit">
                  <p:embed/>
                </p:oleObj>
              </mc:Choice>
              <mc:Fallback>
                <p:oleObj name="Formula" r:id="rId18" imgW="952500" imgH="1162050" progId="Equation.Ribbit">
                  <p:embed/>
                  <p:pic>
                    <p:nvPicPr>
                      <p:cNvPr id="0" name="图片 10367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01383" y="4891435"/>
                        <a:ext cx="195262" cy="23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132954" y="4921370"/>
          <a:ext cx="19685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5" name="Formula" r:id="rId20" imgW="819150" imgH="895350" progId="Equation.Ribbit">
                  <p:embed/>
                </p:oleObj>
              </mc:Choice>
              <mc:Fallback>
                <p:oleObj name="Formula" r:id="rId20" imgW="819150" imgH="895350" progId="Equation.Ribbit">
                  <p:embed/>
                  <p:pic>
                    <p:nvPicPr>
                      <p:cNvPr id="0" name="图片 10368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32954" y="4921370"/>
                        <a:ext cx="19685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933247" y="5320578"/>
          <a:ext cx="29289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6" name="Formula" r:id="rId22" imgW="12896850" imgH="1323975" progId="Equation.Ribbit">
                  <p:embed/>
                </p:oleObj>
              </mc:Choice>
              <mc:Fallback>
                <p:oleObj name="Formula" r:id="rId22" imgW="12896850" imgH="1323975" progId="Equation.Ribbit">
                  <p:embed/>
                  <p:pic>
                    <p:nvPicPr>
                      <p:cNvPr id="0" name="图片 10368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33247" y="5320578"/>
                        <a:ext cx="2928937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/>
              <a:t>复杂度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80837" y="1195727"/>
            <a:ext cx="8629650" cy="2422116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SzPct val="120000"/>
              <a:buNone/>
            </a:pPr>
            <a:r>
              <a:rPr lang="zh-CN" altLang="en-US" sz="2200" b="1" dirty="0"/>
              <a:t>定义</a:t>
            </a: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chemeClr val="accent4"/>
                </a:solidFill>
              </a:rPr>
              <a:t>Rademacher</a:t>
            </a:r>
            <a:r>
              <a:rPr lang="zh-CN" altLang="en-US" sz="2200" b="1" dirty="0">
                <a:solidFill>
                  <a:schemeClr val="accent4"/>
                </a:solidFill>
              </a:rPr>
              <a:t>复杂度</a:t>
            </a:r>
            <a:r>
              <a:rPr lang="en-US" altLang="zh-CN" sz="2200" b="1" dirty="0">
                <a:solidFill>
                  <a:schemeClr val="accent4"/>
                </a:solidFill>
              </a:rPr>
              <a:t>(Rademacher complexity)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000" dirty="0"/>
              <a:t>   函数空间   关于   的经验</a:t>
            </a:r>
            <a:r>
              <a:rPr lang="en-US" altLang="zh-CN" sz="2000" dirty="0"/>
              <a:t>Rademacher</a:t>
            </a:r>
            <a:r>
              <a:rPr lang="zh-CN" altLang="en-US" sz="2000" dirty="0"/>
              <a:t>复杂度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50988" y="1785187"/>
          <a:ext cx="266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6" name="Formula" r:id="rId3" imgW="1028700" imgH="1209675" progId="Equation.Ribbit">
                  <p:embed/>
                </p:oleObj>
              </mc:Choice>
              <mc:Fallback>
                <p:oleObj name="Formula" r:id="rId3" imgW="1028700" imgH="1209675" progId="Equation.Ribbit">
                  <p:embed/>
                  <p:pic>
                    <p:nvPicPr>
                      <p:cNvPr id="0" name="图片 653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0988" y="1785187"/>
                        <a:ext cx="2667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15988" y="2296034"/>
          <a:ext cx="4567215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7" name="Formula" r:id="rId5" imgW="16525875" imgH="3619500" progId="Equation.Ribbit">
                  <p:embed/>
                </p:oleObj>
              </mc:Choice>
              <mc:Fallback>
                <p:oleObj name="Formula" r:id="rId5" imgW="16525875" imgH="3619500" progId="Equation.Ribbit">
                  <p:embed/>
                  <p:pic>
                    <p:nvPicPr>
                      <p:cNvPr id="0" name="图片 653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5988" y="2296034"/>
                        <a:ext cx="4567215" cy="100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4"/>
          <p:cNvSpPr txBox="1"/>
          <p:nvPr/>
        </p:nvSpPr>
        <p:spPr>
          <a:xfrm>
            <a:off x="180837" y="3885148"/>
            <a:ext cx="8629650" cy="306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其中                为实值函数空间</a:t>
            </a:r>
            <a:r>
              <a:rPr lang="en-US" altLang="zh-CN" sz="2000" dirty="0"/>
              <a:t>,                              , </a:t>
            </a:r>
            <a:r>
              <a:rPr lang="zh-CN" altLang="en-US" sz="2000" dirty="0"/>
              <a:t>其中</a:t>
            </a:r>
            <a:endParaRPr lang="en-US" altLang="zh-CN" sz="2000" dirty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经验</a:t>
            </a:r>
            <a:r>
              <a:rPr lang="en-US" altLang="zh-CN" sz="2000" dirty="0"/>
              <a:t>Rademacher</a:t>
            </a:r>
            <a:r>
              <a:rPr lang="zh-CN" altLang="en-US" sz="2000" dirty="0"/>
              <a:t>复杂度衡量了函数空间</a:t>
            </a:r>
            <a:r>
              <a:rPr lang="en-US" altLang="zh-CN" sz="2000" dirty="0"/>
              <a:t>   </a:t>
            </a:r>
            <a:r>
              <a:rPr lang="zh-CN" altLang="en-US" sz="2000" dirty="0"/>
              <a:t>与随机噪声在集合   中的相关性。</a:t>
            </a:r>
            <a:endParaRPr lang="en-US" altLang="zh-CN" sz="20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319338" y="1791537"/>
          <a:ext cx="22066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8" name="Formula" r:id="rId7" imgW="847725" imgH="1162050" progId="Equation.Ribbit">
                  <p:embed/>
                </p:oleObj>
              </mc:Choice>
              <mc:Fallback>
                <p:oleObj name="Formula" r:id="rId7" imgW="847725" imgH="1162050" progId="Equation.Ribbit">
                  <p:embed/>
                  <p:pic>
                    <p:nvPicPr>
                      <p:cNvPr id="0" name="图片 653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9338" y="1791537"/>
                        <a:ext cx="220662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260383" y="4519257"/>
          <a:ext cx="266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9" name="Formula" r:id="rId9" imgW="1028700" imgH="1209675" progId="Equation.Ribbit">
                  <p:embed/>
                </p:oleObj>
              </mc:Choice>
              <mc:Fallback>
                <p:oleObj name="Formula" r:id="rId9" imgW="1028700" imgH="1209675" progId="Equation.Ribbit">
                  <p:embed/>
                  <p:pic>
                    <p:nvPicPr>
                      <p:cNvPr id="0" name="图片 653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0383" y="4519257"/>
                        <a:ext cx="2667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495662" y="3981142"/>
          <a:ext cx="25733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0" name="Formula" r:id="rId10" imgW="9858375" imgH="1333500" progId="Equation.Ribbit">
                  <p:embed/>
                </p:oleObj>
              </mc:Choice>
              <mc:Fallback>
                <p:oleObj name="Formula" r:id="rId10" imgW="9858375" imgH="1333500" progId="Equation.Ribbit">
                  <p:embed/>
                  <p:pic>
                    <p:nvPicPr>
                      <p:cNvPr id="0" name="图片 653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95662" y="3981142"/>
                        <a:ext cx="2573338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122363" y="3988941"/>
          <a:ext cx="141763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1" name="Formula" r:id="rId12" imgW="5438775" imgH="1209675" progId="Equation.Ribbit">
                  <p:embed/>
                </p:oleObj>
              </mc:Choice>
              <mc:Fallback>
                <p:oleObj name="Formula" r:id="rId12" imgW="5438775" imgH="1209675" progId="Equation.Ribbit">
                  <p:embed/>
                  <p:pic>
                    <p:nvPicPr>
                      <p:cNvPr id="0" name="图片 6534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22363" y="3988941"/>
                        <a:ext cx="1417637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7791450" y="3987729"/>
          <a:ext cx="8890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2" name="Formula" r:id="rId14" imgW="3400425" imgH="1171575" progId="Equation.Ribbit">
                  <p:embed/>
                </p:oleObj>
              </mc:Choice>
              <mc:Fallback>
                <p:oleObj name="Formula" r:id="rId14" imgW="3400425" imgH="1171575" progId="Equation.Ribbit">
                  <p:embed/>
                  <p:pic>
                    <p:nvPicPr>
                      <p:cNvPr id="0" name="图片 6534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91450" y="3987729"/>
                        <a:ext cx="8890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572828" y="4518194"/>
          <a:ext cx="2206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3" name="Formula" r:id="rId16" imgW="847725" imgH="1162050" progId="Equation.Ribbit">
                  <p:embed/>
                </p:oleObj>
              </mc:Choice>
              <mc:Fallback>
                <p:oleObj name="Formula" r:id="rId16" imgW="847725" imgH="1162050" progId="Equation.Ribbit">
                  <p:embed/>
                  <p:pic>
                    <p:nvPicPr>
                      <p:cNvPr id="0" name="图片 653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72828" y="4518194"/>
                        <a:ext cx="2206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/>
              <a:t>复杂度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80837" y="1195727"/>
            <a:ext cx="8629650" cy="2422116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SzPct val="120000"/>
              <a:buNone/>
            </a:pPr>
            <a:r>
              <a:rPr lang="zh-CN" altLang="en-US" sz="2200" b="1" dirty="0"/>
              <a:t>定义</a:t>
            </a: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chemeClr val="accent4"/>
                </a:solidFill>
              </a:rPr>
              <a:t>Rademacher</a:t>
            </a:r>
            <a:r>
              <a:rPr lang="zh-CN" altLang="en-US" sz="2200" b="1" dirty="0">
                <a:solidFill>
                  <a:schemeClr val="accent4"/>
                </a:solidFill>
              </a:rPr>
              <a:t>复杂度</a:t>
            </a:r>
            <a:r>
              <a:rPr lang="en-US" altLang="zh-CN" sz="2200" b="1" dirty="0">
                <a:solidFill>
                  <a:schemeClr val="accent4"/>
                </a:solidFill>
              </a:rPr>
              <a:t>(Rademacher complexity)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000" dirty="0"/>
              <a:t>   函数空间   关于   上分布</a:t>
            </a:r>
            <a:r>
              <a:rPr lang="en-US" altLang="zh-CN" sz="2000" dirty="0"/>
              <a:t>   </a:t>
            </a:r>
            <a:r>
              <a:rPr lang="zh-CN" altLang="en-US" sz="2000" dirty="0"/>
              <a:t>的经验</a:t>
            </a:r>
            <a:r>
              <a:rPr lang="en-US" altLang="zh-CN" sz="2000" dirty="0"/>
              <a:t>Rademacher</a:t>
            </a:r>
            <a:r>
              <a:rPr lang="zh-CN" altLang="en-US" sz="2000" dirty="0"/>
              <a:t>复杂度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59301" y="1776874"/>
          <a:ext cx="266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2" name="Formula" r:id="rId3" imgW="1028700" imgH="1209675" progId="Equation.Ribbit">
                  <p:embed/>
                </p:oleObj>
              </mc:Choice>
              <mc:Fallback>
                <p:oleObj name="Formula" r:id="rId3" imgW="1028700" imgH="1209675" progId="Equation.Ribbit">
                  <p:embed/>
                  <p:pic>
                    <p:nvPicPr>
                      <p:cNvPr id="0" name="图片 68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9301" y="1776874"/>
                        <a:ext cx="2667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54189" y="2468902"/>
          <a:ext cx="4882946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3" name="Formula" r:id="rId5" imgW="15211425" imgH="2266950" progId="Equation.Ribbit">
                  <p:embed/>
                </p:oleObj>
              </mc:Choice>
              <mc:Fallback>
                <p:oleObj name="Formula" r:id="rId5" imgW="15211425" imgH="2266950" progId="Equation.Ribbit">
                  <p:embed/>
                  <p:pic>
                    <p:nvPicPr>
                      <p:cNvPr id="0" name="图片 68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4189" y="2468902"/>
                        <a:ext cx="4882946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4"/>
          <p:cNvSpPr txBox="1"/>
          <p:nvPr/>
        </p:nvSpPr>
        <p:spPr>
          <a:xfrm>
            <a:off x="180837" y="3901774"/>
            <a:ext cx="8629650" cy="306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Rademacher</a:t>
            </a:r>
            <a:r>
              <a:rPr lang="zh-CN" altLang="en-US" dirty="0"/>
              <a:t>复杂度可得关于函数空间   的泛化误差界</a:t>
            </a:r>
            <a:r>
              <a:rPr lang="en-US" altLang="zh-CN" dirty="0"/>
              <a:t>.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327651" y="1783224"/>
          <a:ext cx="22066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4" name="Formula" r:id="rId7" imgW="847725" imgH="1162050" progId="Equation.Ribbit">
                  <p:embed/>
                </p:oleObj>
              </mc:Choice>
              <mc:Fallback>
                <p:oleObj name="Formula" r:id="rId7" imgW="847725" imgH="1162050" progId="Equation.Ribbit">
                  <p:embed/>
                  <p:pic>
                    <p:nvPicPr>
                      <p:cNvPr id="0" name="图片 68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7651" y="1783224"/>
                        <a:ext cx="220662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982007" y="4036550"/>
          <a:ext cx="266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5" name="Formula" r:id="rId9" imgW="1028700" imgH="1209675" progId="Equation.Ribbit">
                  <p:embed/>
                </p:oleObj>
              </mc:Choice>
              <mc:Fallback>
                <p:oleObj name="Formula" r:id="rId9" imgW="1028700" imgH="1209675" progId="Equation.Ribbit">
                  <p:embed/>
                  <p:pic>
                    <p:nvPicPr>
                      <p:cNvPr id="0" name="图片 68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2007" y="4036550"/>
                        <a:ext cx="2667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383112" y="1783224"/>
          <a:ext cx="2476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6" name="Formula" r:id="rId10" imgW="952500" imgH="1162050" progId="Equation.Ribbit">
                  <p:embed/>
                </p:oleObj>
              </mc:Choice>
              <mc:Fallback>
                <p:oleObj name="Formula" r:id="rId10" imgW="952500" imgH="1162050" progId="Equation.Ribbit">
                  <p:embed/>
                  <p:pic>
                    <p:nvPicPr>
                      <p:cNvPr id="0" name="图片 680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83112" y="1783224"/>
                        <a:ext cx="24765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/>
              <a:t>复杂度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80837" y="1023009"/>
            <a:ext cx="8629650" cy="2422116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SzPct val="120000"/>
              <a:buNone/>
            </a:pPr>
            <a:r>
              <a:rPr lang="zh-CN" altLang="en-US" sz="2200" b="1" dirty="0"/>
              <a:t>定理</a:t>
            </a:r>
            <a:r>
              <a:rPr lang="en-US" altLang="zh-CN" sz="2200" b="1" dirty="0"/>
              <a:t>12.5</a:t>
            </a:r>
            <a:r>
              <a:rPr lang="en-US" altLang="zh-CN" sz="2200" dirty="0"/>
              <a:t> 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ct val="120000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对实值</a:t>
            </a:r>
            <a:r>
              <a:rPr lang="zh-CN" altLang="en-US" sz="2000" dirty="0"/>
              <a:t>函数空间                    </a:t>
            </a:r>
            <a:r>
              <a:rPr lang="en-US" altLang="zh-CN" sz="2000" dirty="0"/>
              <a:t>, </a:t>
            </a:r>
            <a:r>
              <a:rPr lang="zh-CN" altLang="en-US" sz="2000" dirty="0"/>
              <a:t>根据分布   </a:t>
            </a:r>
            <a:r>
              <a:rPr lang="zh-CN" altLang="en-US" dirty="0"/>
              <a:t>从</a:t>
            </a:r>
            <a:r>
              <a:rPr lang="zh-CN" altLang="en-US" sz="2000" dirty="0"/>
              <a:t>   </a:t>
            </a:r>
            <a:r>
              <a:rPr lang="zh-CN" altLang="en-US" dirty="0"/>
              <a:t>中独立同分布采样得到示例                                                         对任意         </a:t>
            </a:r>
            <a:r>
              <a:rPr lang="en-US" altLang="zh-CN" dirty="0"/>
              <a:t>, </a:t>
            </a:r>
            <a:r>
              <a:rPr lang="zh-CN" altLang="en-US" dirty="0"/>
              <a:t>以至少     </a:t>
            </a:r>
            <a:endParaRPr lang="en-US" altLang="zh-CN" dirty="0"/>
          </a:p>
          <a:p>
            <a:pPr marL="0" lvl="1" indent="0">
              <a:lnSpc>
                <a:spcPct val="150000"/>
              </a:lnSpc>
              <a:spcBef>
                <a:spcPts val="400"/>
              </a:spcBef>
              <a:buSzPct val="120000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的概率有 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19829" y="1607549"/>
          <a:ext cx="17557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4" name="Formula" r:id="rId3" imgW="6743700" imgH="1323975" progId="Equation.Ribbit">
                  <p:embed/>
                </p:oleObj>
              </mc:Choice>
              <mc:Fallback>
                <p:oleObj name="Formula" r:id="rId3" imgW="6743700" imgH="1323975" progId="Equation.Ribbit">
                  <p:embed/>
                  <p:pic>
                    <p:nvPicPr>
                      <p:cNvPr id="0" name="图片 695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9829" y="1607549"/>
                        <a:ext cx="1755775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541938" y="1625226"/>
          <a:ext cx="2476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5" name="Formula" r:id="rId5" imgW="952500" imgH="1162050" progId="Equation.Ribbit">
                  <p:embed/>
                </p:oleObj>
              </mc:Choice>
              <mc:Fallback>
                <p:oleObj name="Formula" r:id="rId5" imgW="952500" imgH="1162050" progId="Equation.Ribbit">
                  <p:embed/>
                  <p:pic>
                    <p:nvPicPr>
                      <p:cNvPr id="0" name="图片 695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1938" y="1625226"/>
                        <a:ext cx="24765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087653" y="1625226"/>
          <a:ext cx="2413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6" name="Formula" r:id="rId7" imgW="933450" imgH="1162050" progId="Equation.Ribbit">
                  <p:embed/>
                </p:oleObj>
              </mc:Choice>
              <mc:Fallback>
                <p:oleObj name="Formula" r:id="rId7" imgW="933450" imgH="1162050" progId="Equation.Ribbit">
                  <p:embed/>
                  <p:pic>
                    <p:nvPicPr>
                      <p:cNvPr id="0" name="图片 695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7653" y="1625226"/>
                        <a:ext cx="2413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57050" y="2070823"/>
          <a:ext cx="4953001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7" name="Formula" r:id="rId9" imgW="18973800" imgH="1333500" progId="Equation.Ribbit">
                  <p:embed/>
                </p:oleObj>
              </mc:Choice>
              <mc:Fallback>
                <p:oleObj name="Formula" r:id="rId9" imgW="18973800" imgH="1333500" progId="Equation.Ribbit">
                  <p:embed/>
                  <p:pic>
                    <p:nvPicPr>
                      <p:cNvPr id="0" name="图片 695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7050" y="2070823"/>
                        <a:ext cx="4953001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905880" y="2070823"/>
          <a:ext cx="7969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8" name="Formula" r:id="rId11" imgW="3057525" imgH="1200150" progId="Equation.Ribbit">
                  <p:embed/>
                </p:oleObj>
              </mc:Choice>
              <mc:Fallback>
                <p:oleObj name="Formula" r:id="rId11" imgW="3057525" imgH="1200150" progId="Equation.Ribbit">
                  <p:embed/>
                  <p:pic>
                    <p:nvPicPr>
                      <p:cNvPr id="0" name="图片 695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05880" y="2070823"/>
                        <a:ext cx="79692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60350" y="2583120"/>
          <a:ext cx="641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9" name="Formula" r:id="rId13" imgW="2466975" imgH="1114425" progId="Equation.Ribbit">
                  <p:embed/>
                </p:oleObj>
              </mc:Choice>
              <mc:Fallback>
                <p:oleObj name="Formula" r:id="rId13" imgW="2466975" imgH="1114425" progId="Equation.Ribbit">
                  <p:embed/>
                  <p:pic>
                    <p:nvPicPr>
                      <p:cNvPr id="0" name="图片 695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0350" y="2583120"/>
                        <a:ext cx="6413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873783" y="2987925"/>
          <a:ext cx="596462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90" name="Formula" r:id="rId15" imgW="22450425" imgH="3419475" progId="Equation.Ribbit">
                  <p:embed/>
                </p:oleObj>
              </mc:Choice>
              <mc:Fallback>
                <p:oleObj name="Formula" r:id="rId15" imgW="22450425" imgH="3419475" progId="Equation.Ribbit">
                  <p:embed/>
                  <p:pic>
                    <p:nvPicPr>
                      <p:cNvPr id="0" name="图片 695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3783" y="2987925"/>
                        <a:ext cx="596462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873783" y="4024550"/>
          <a:ext cx="6076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91" name="Formula" r:id="rId17" imgW="22869525" imgH="3419475" progId="Equation.Ribbit">
                  <p:embed/>
                </p:oleObj>
              </mc:Choice>
              <mc:Fallback>
                <p:oleObj name="Formula" r:id="rId17" imgW="22869525" imgH="3419475" progId="Equation.Ribbit">
                  <p:embed/>
                  <p:pic>
                    <p:nvPicPr>
                      <p:cNvPr id="0" name="图片 695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73783" y="4024550"/>
                        <a:ext cx="60769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内容占位符 4"/>
          <p:cNvSpPr txBox="1"/>
          <p:nvPr/>
        </p:nvSpPr>
        <p:spPr>
          <a:xfrm>
            <a:off x="260350" y="5298277"/>
            <a:ext cx="8629650" cy="306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5000"/>
              </a:lnSpc>
              <a:spcBef>
                <a:spcPts val="1000"/>
              </a:spcBef>
              <a:buSzPct val="120000"/>
            </a:pPr>
            <a:r>
              <a:rPr lang="zh-CN" altLang="en-US" sz="1800" dirty="0"/>
              <a:t>定理</a:t>
            </a:r>
            <a:r>
              <a:rPr lang="en-US" altLang="zh-CN" sz="1800" dirty="0"/>
              <a:t>12.5</a:t>
            </a:r>
            <a:r>
              <a:rPr lang="zh-CN" altLang="en-US" sz="1800" dirty="0"/>
              <a:t>中的函数空间   是区间      上的实值函数</a:t>
            </a:r>
            <a:r>
              <a:rPr lang="en-US" altLang="zh-CN" sz="1800" dirty="0"/>
              <a:t>, </a:t>
            </a:r>
            <a:r>
              <a:rPr lang="zh-CN" altLang="en-US" sz="1800" dirty="0"/>
              <a:t>因此只适合回归问题。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030084" y="5410041"/>
          <a:ext cx="231417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92" name="Formula" r:id="rId19" imgW="1028700" imgH="1209675" progId="Equation.Ribbit">
                  <p:embed/>
                </p:oleObj>
              </mc:Choice>
              <mc:Fallback>
                <p:oleObj name="Formula" r:id="rId19" imgW="1028700" imgH="1209675" progId="Equation.Ribbit">
                  <p:embed/>
                  <p:pic>
                    <p:nvPicPr>
                      <p:cNvPr id="0" name="图片 695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30084" y="5410041"/>
                        <a:ext cx="231417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996280" y="5388472"/>
          <a:ext cx="43233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93" name="Formula" r:id="rId21" imgW="2076450" imgH="1323975" progId="Equation.Ribbit">
                  <p:embed/>
                </p:oleObj>
              </mc:Choice>
              <mc:Fallback>
                <p:oleObj name="Formula" r:id="rId21" imgW="2076450" imgH="1323975" progId="Equation.Ribbit">
                  <p:embed/>
                  <p:pic>
                    <p:nvPicPr>
                      <p:cNvPr id="0" name="图片 695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96280" y="5388472"/>
                        <a:ext cx="43233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/>
              <a:t>复杂度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80837" y="1023009"/>
            <a:ext cx="8629650" cy="345464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SzPct val="120000"/>
              <a:buNone/>
            </a:pPr>
            <a:r>
              <a:rPr lang="zh-CN" altLang="en-US" sz="2200" b="1" dirty="0"/>
              <a:t>定理</a:t>
            </a:r>
            <a:r>
              <a:rPr lang="en-US" altLang="zh-CN" sz="2200" b="1" dirty="0"/>
              <a:t>12.6</a:t>
            </a:r>
            <a:r>
              <a:rPr lang="en-US" altLang="zh-CN" sz="2200" dirty="0"/>
              <a:t> </a:t>
            </a:r>
            <a:r>
              <a:rPr lang="zh-CN" altLang="en-US" sz="2200" dirty="0"/>
              <a:t>：基于</a:t>
            </a:r>
            <a:r>
              <a:rPr lang="en-US" altLang="zh-CN" sz="2200" dirty="0" err="1"/>
              <a:t>Rademacher</a:t>
            </a:r>
            <a:r>
              <a:rPr lang="zh-CN" altLang="en-US" sz="2200" dirty="0"/>
              <a:t>复杂度的泛化误差界</a:t>
            </a:r>
            <a:endParaRPr lang="en-US" altLang="zh-CN" sz="22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ct val="120000"/>
              <a:buNone/>
            </a:pPr>
            <a:r>
              <a:rPr lang="en-US" altLang="zh-CN" sz="2400" dirty="0"/>
              <a:t>    </a:t>
            </a:r>
            <a:r>
              <a:rPr lang="zh-CN" altLang="en-US" dirty="0"/>
              <a:t>对假设</a:t>
            </a:r>
            <a:r>
              <a:rPr lang="zh-CN" altLang="en-US" sz="2000" dirty="0"/>
              <a:t>空间                          </a:t>
            </a:r>
            <a:r>
              <a:rPr lang="en-US" altLang="zh-CN" sz="2000" dirty="0"/>
              <a:t>, </a:t>
            </a:r>
            <a:r>
              <a:rPr lang="zh-CN" altLang="en-US" sz="2000" dirty="0"/>
              <a:t>根据分布   </a:t>
            </a:r>
            <a:r>
              <a:rPr lang="zh-CN" altLang="en-US" dirty="0"/>
              <a:t>从</a:t>
            </a:r>
            <a:r>
              <a:rPr lang="zh-CN" altLang="en-US" sz="2000" dirty="0"/>
              <a:t>   </a:t>
            </a:r>
            <a:r>
              <a:rPr lang="zh-CN" altLang="en-US" dirty="0"/>
              <a:t>中独立同分布采样得到示例集                                                            对任意         </a:t>
            </a:r>
            <a:r>
              <a:rPr lang="en-US" altLang="zh-CN" dirty="0"/>
              <a:t>,</a:t>
            </a:r>
            <a:r>
              <a:rPr lang="zh-CN" altLang="en-US" dirty="0"/>
              <a:t>以至少     </a:t>
            </a:r>
            <a:r>
              <a:rPr lang="en-US" altLang="zh-CN" dirty="0"/>
              <a:t>   </a:t>
            </a:r>
            <a:r>
              <a:rPr lang="zh-CN" altLang="en-US" dirty="0"/>
              <a:t>的概率有  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492984" y="1708441"/>
          <a:ext cx="2476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8" name="Formula" r:id="rId3" imgW="952500" imgH="1162050" progId="Equation.Ribbit">
                  <p:embed/>
                </p:oleObj>
              </mc:Choice>
              <mc:Fallback>
                <p:oleObj name="Formula" r:id="rId3" imgW="952500" imgH="1162050" progId="Equation.Ribbit">
                  <p:embed/>
                  <p:pic>
                    <p:nvPicPr>
                      <p:cNvPr id="0" name="图片 744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984" y="1708441"/>
                        <a:ext cx="24765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002173" y="1708440"/>
          <a:ext cx="2524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9" name="Formula" r:id="rId5" imgW="971550" imgH="1162050" progId="Equation.Ribbit">
                  <p:embed/>
                </p:oleObj>
              </mc:Choice>
              <mc:Fallback>
                <p:oleObj name="Formula" r:id="rId5" imgW="971550" imgH="1162050" progId="Equation.Ribbit">
                  <p:embed/>
                  <p:pic>
                    <p:nvPicPr>
                      <p:cNvPr id="0" name="图片 744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2173" y="1708440"/>
                        <a:ext cx="25241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425362" y="2178255"/>
          <a:ext cx="77946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0" name="Formula" r:id="rId7" imgW="2990850" imgH="1181100" progId="Equation.Ribbit">
                  <p:embed/>
                </p:oleObj>
              </mc:Choice>
              <mc:Fallback>
                <p:oleObj name="Formula" r:id="rId7" imgW="2990850" imgH="1181100" progId="Equation.Ribbit">
                  <p:embed/>
                  <p:pic>
                    <p:nvPicPr>
                      <p:cNvPr id="0" name="图片 744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5362" y="2178255"/>
                        <a:ext cx="779462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833665" y="2629966"/>
          <a:ext cx="641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1" name="Formula" r:id="rId9" imgW="2466975" imgH="1114425" progId="Equation.Ribbit">
                  <p:embed/>
                </p:oleObj>
              </mc:Choice>
              <mc:Fallback>
                <p:oleObj name="Formula" r:id="rId9" imgW="2466975" imgH="1114425" progId="Equation.Ribbit">
                  <p:embed/>
                  <p:pic>
                    <p:nvPicPr>
                      <p:cNvPr id="0" name="图片 744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3665" y="2629966"/>
                        <a:ext cx="6413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336664" y="2922017"/>
          <a:ext cx="46783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2" name="Formula" r:id="rId11" imgW="17611725" imgH="2943225" progId="Equation.Ribbit">
                  <p:embed/>
                </p:oleObj>
              </mc:Choice>
              <mc:Fallback>
                <p:oleObj name="Formula" r:id="rId11" imgW="17611725" imgH="2943225" progId="Equation.Ribbit">
                  <p:embed/>
                  <p:pic>
                    <p:nvPicPr>
                      <p:cNvPr id="0" name="图片 744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6664" y="2922017"/>
                        <a:ext cx="4678362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内容占位符 4"/>
          <p:cNvSpPr txBox="1"/>
          <p:nvPr/>
        </p:nvSpPr>
        <p:spPr>
          <a:xfrm>
            <a:off x="260350" y="5298277"/>
            <a:ext cx="8629650" cy="306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5000"/>
              </a:lnSpc>
              <a:spcBef>
                <a:spcPts val="1000"/>
              </a:spcBef>
              <a:buSzPct val="120000"/>
            </a:pPr>
            <a:r>
              <a:rPr lang="zh-CN" altLang="en-US" sz="1800" dirty="0"/>
              <a:t>定理</a:t>
            </a:r>
            <a:r>
              <a:rPr lang="en-US" altLang="zh-CN" sz="1800" dirty="0"/>
              <a:t>12.5</a:t>
            </a:r>
            <a:r>
              <a:rPr lang="zh-CN" altLang="en-US" sz="1800" dirty="0"/>
              <a:t>只适合回归问题</a:t>
            </a:r>
            <a:r>
              <a:rPr lang="en-US" altLang="zh-CN" sz="1800" dirty="0"/>
              <a:t>, </a:t>
            </a:r>
            <a:r>
              <a:rPr lang="zh-CN" altLang="en-US" sz="1800" dirty="0"/>
              <a:t>定理</a:t>
            </a:r>
            <a:r>
              <a:rPr lang="en-US" altLang="zh-CN" sz="1800" dirty="0"/>
              <a:t>12.6</a:t>
            </a:r>
            <a:r>
              <a:rPr lang="zh-CN" altLang="en-US" sz="1800" dirty="0"/>
              <a:t>适合二分类问题。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037991" y="1700779"/>
          <a:ext cx="2376067" cy="334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3" name="Formula" r:id="rId13" imgW="9486900" imgH="1333500" progId="Equation.Ribbit">
                  <p:embed/>
                </p:oleObj>
              </mc:Choice>
              <mc:Fallback>
                <p:oleObj name="Formula" r:id="rId13" imgW="9486900" imgH="1333500" progId="Equation.Ribbit">
                  <p:embed/>
                  <p:pic>
                    <p:nvPicPr>
                      <p:cNvPr id="0" name="图片 744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7991" y="1700779"/>
                        <a:ext cx="2376067" cy="334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312936" y="2167684"/>
          <a:ext cx="5237486" cy="35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4" name="Formula" r:id="rId15" imgW="19754850" imgH="1333500" progId="Equation.Ribbit">
                  <p:embed/>
                </p:oleObj>
              </mc:Choice>
              <mc:Fallback>
                <p:oleObj name="Formula" r:id="rId15" imgW="19754850" imgH="1333500" progId="Equation.Ribbit">
                  <p:embed/>
                  <p:pic>
                    <p:nvPicPr>
                      <p:cNvPr id="0" name="图片 744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2936" y="2167684"/>
                        <a:ext cx="5237486" cy="35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336800" y="3933825"/>
          <a:ext cx="48180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5" name="Formula" r:id="rId17" imgW="18126075" imgH="2943225" progId="Equation.Ribbit">
                  <p:embed/>
                </p:oleObj>
              </mc:Choice>
              <mc:Fallback>
                <p:oleObj name="Formula" r:id="rId17" imgW="18126075" imgH="2943225" progId="Equation.Ribbit">
                  <p:embed/>
                  <p:pic>
                    <p:nvPicPr>
                      <p:cNvPr id="0" name="图片 744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36800" y="3933825"/>
                        <a:ext cx="4818063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关注的问题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怎样刻画“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</a:t>
            </a:r>
            <a:r>
              <a:rPr lang="zh-CN" altLang="en-US" sz="2200" dirty="0"/>
              <a:t>”这个过程？</a:t>
            </a:r>
            <a:r>
              <a:rPr lang="en-US" altLang="zh-CN" sz="2200" dirty="0"/>
              <a:t>	</a:t>
            </a:r>
          </a:p>
          <a:p>
            <a:pPr marL="342900" lvl="1" indent="0">
              <a:buNone/>
            </a:pPr>
            <a:r>
              <a:rPr lang="en-US" altLang="zh-CN" sz="2200" dirty="0"/>
              <a:t>	</a:t>
            </a:r>
          </a:p>
          <a:p>
            <a:r>
              <a:rPr lang="zh-CN" altLang="en-US" sz="2200" dirty="0"/>
              <a:t>什么样的问题是“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可学习的</a:t>
            </a:r>
            <a:r>
              <a:rPr lang="zh-CN" altLang="en-US" sz="2200" dirty="0"/>
              <a:t>”？</a:t>
            </a:r>
            <a:endParaRPr lang="en-US" altLang="zh-CN" sz="2200" dirty="0"/>
          </a:p>
          <a:p>
            <a:pPr marL="342900" lvl="1" indent="0">
              <a:buNone/>
            </a:pPr>
            <a:endParaRPr lang="en-US" altLang="zh-CN" sz="2200" dirty="0"/>
          </a:p>
          <a:p>
            <a:r>
              <a:rPr lang="en-US" altLang="zh-CN" sz="2200" dirty="0"/>
              <a:t> </a:t>
            </a:r>
            <a:r>
              <a:rPr lang="zh-CN" altLang="en-US" sz="2200" dirty="0"/>
              <a:t>对于给定的学习算法，能否在理论上预测其性能？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 </a:t>
            </a:r>
            <a:r>
              <a:rPr lang="zh-CN" altLang="en-US" sz="2200" dirty="0"/>
              <a:t>理论结果如何指导现实问题的算法设计？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35801"/>
            <a:ext cx="7886700" cy="77787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一些概念及记号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5576093"/>
          </a:xfrm>
        </p:spPr>
        <p:txBody>
          <a:bodyPr>
            <a:normAutofit/>
          </a:bodyPr>
          <a:lstStyle/>
          <a:p>
            <a:pPr marL="257175" indent="-257175"/>
            <a:r>
              <a:rPr lang="zh-CN" altLang="en-US" sz="2200" dirty="0"/>
              <a:t>样例集：</a:t>
            </a:r>
            <a:r>
              <a:rPr lang="zh-CN" altLang="en-US" dirty="0"/>
              <a:t>独立同分布样本</a:t>
            </a:r>
            <a:r>
              <a:rPr lang="en-US" altLang="zh-CN" dirty="0"/>
              <a:t>, </a:t>
            </a:r>
            <a:r>
              <a:rPr lang="zh-CN" altLang="en-US" sz="2200" dirty="0"/>
              <a:t>仅考虑二分类问题</a:t>
            </a:r>
            <a:endParaRPr lang="en-US" altLang="zh-CN" sz="2200" dirty="0"/>
          </a:p>
          <a:p>
            <a:pPr marL="257175" indent="-257175"/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342900" indent="-342900">
              <a:spcAft>
                <a:spcPts val="1200"/>
              </a:spcAft>
            </a:pPr>
            <a:r>
              <a:rPr lang="en-US" altLang="zh-CN" dirty="0"/>
              <a:t>  </a:t>
            </a:r>
            <a:r>
              <a:rPr lang="zh-CN" altLang="en-US" sz="2200" dirty="0"/>
              <a:t>为从   </a:t>
            </a:r>
            <a:r>
              <a:rPr lang="zh-CN" altLang="en-US" dirty="0"/>
              <a:t>到   </a:t>
            </a:r>
            <a:r>
              <a:rPr lang="zh-CN" altLang="en-US" sz="2200" dirty="0"/>
              <a:t>的一个映射</a:t>
            </a:r>
            <a:endParaRPr lang="en-US" altLang="zh-CN" sz="2200" dirty="0"/>
          </a:p>
          <a:p>
            <a:pPr marL="800100" lvl="1" indent="-342900"/>
            <a:r>
              <a:rPr lang="zh-CN" altLang="en-US" dirty="0"/>
              <a:t>泛化误差：分类器的期望误差</a:t>
            </a:r>
            <a:endParaRPr lang="en-US" altLang="zh-CN" dirty="0"/>
          </a:p>
          <a:p>
            <a:pPr marL="0" indent="0">
              <a:buNone/>
            </a:pPr>
            <a:endParaRPr lang="en-US" altLang="zh-CN" sz="2200" dirty="0"/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dirty="0"/>
              <a:t>经验误差：分类器在给定样例集上的平均误差</a:t>
            </a:r>
            <a:endParaRPr lang="en-US" altLang="zh-CN" sz="2000" dirty="0"/>
          </a:p>
          <a:p>
            <a:pPr marL="800100" lvl="1" indent="-342900"/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0" lvl="1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dirty="0"/>
              <a:t>  由于</a:t>
            </a:r>
            <a:r>
              <a:rPr lang="en-US" altLang="zh-CN" dirty="0"/>
              <a:t>   </a:t>
            </a:r>
            <a:r>
              <a:rPr lang="zh-CN" altLang="en-US" dirty="0"/>
              <a:t>是</a:t>
            </a:r>
            <a:r>
              <a:rPr lang="en-US" altLang="zh-CN" dirty="0"/>
              <a:t>   </a:t>
            </a:r>
            <a:r>
              <a:rPr lang="zh-CN" altLang="en-US" dirty="0"/>
              <a:t>的独立同分布采样</a:t>
            </a:r>
            <a:r>
              <a:rPr lang="en-US" altLang="zh-CN" dirty="0"/>
              <a:t>, </a:t>
            </a:r>
            <a:r>
              <a:rPr lang="zh-CN" altLang="en-US" dirty="0"/>
              <a:t>因此</a:t>
            </a:r>
            <a:r>
              <a:rPr lang="en-US" altLang="zh-CN" dirty="0"/>
              <a:t>   </a:t>
            </a:r>
            <a:r>
              <a:rPr lang="zh-CN" altLang="en-US" dirty="0"/>
              <a:t>的经验误差的期望等于其泛化误差。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  在上下文明确时</a:t>
            </a:r>
            <a:r>
              <a:rPr lang="en-US" altLang="zh-CN" dirty="0"/>
              <a:t>, </a:t>
            </a:r>
            <a:r>
              <a:rPr lang="zh-CN" altLang="en-US" dirty="0"/>
              <a:t>将            和             分别简记为        和        </a:t>
            </a:r>
            <a:r>
              <a:rPr lang="en-US" altLang="zh-CN" dirty="0"/>
              <a:t>.</a:t>
            </a:r>
            <a:endParaRPr lang="en-US" altLang="zh-CN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2575" y="1792288"/>
          <a:ext cx="87598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0" name="Formula" r:id="rId3" imgW="31937325" imgH="1333500" progId="Equation.Ribbit">
                  <p:embed/>
                </p:oleObj>
              </mc:Choice>
              <mc:Fallback>
                <p:oleObj name="Formula" r:id="rId3" imgW="31937325" imgH="1333500" progId="Equation.Ribbit">
                  <p:embed/>
                  <p:pic>
                    <p:nvPicPr>
                      <p:cNvPr id="0" name="图片 788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" y="1792288"/>
                        <a:ext cx="87598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32568" y="3425893"/>
          <a:ext cx="3542263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1" name="Formula" r:id="rId5" imgW="12801600" imgH="1323975" progId="Equation.Ribbit">
                  <p:embed/>
                </p:oleObj>
              </mc:Choice>
              <mc:Fallback>
                <p:oleObj name="Formula" r:id="rId5" imgW="12801600" imgH="1323975" progId="Equation.Ribbit">
                  <p:embed/>
                  <p:pic>
                    <p:nvPicPr>
                      <p:cNvPr id="0" name="图片 788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2568" y="3425893"/>
                        <a:ext cx="3542263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64580" y="4191506"/>
          <a:ext cx="36782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2" name="Formula" r:id="rId7" imgW="14620875" imgH="3267075" progId="Equation.Ribbit">
                  <p:embed/>
                </p:oleObj>
              </mc:Choice>
              <mc:Fallback>
                <p:oleObj name="Formula" r:id="rId7" imgW="14620875" imgH="3267075" progId="Equation.Ribbit">
                  <p:embed/>
                  <p:pic>
                    <p:nvPicPr>
                      <p:cNvPr id="0" name="图片 788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4580" y="4191506"/>
                        <a:ext cx="3678238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81263" y="2521102"/>
          <a:ext cx="17456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3" name="Formula" r:id="rId9" imgW="647700" imgH="1181100" progId="Equation.Ribbit">
                  <p:embed/>
                </p:oleObj>
              </mc:Choice>
              <mc:Fallback>
                <p:oleObj name="Formula" r:id="rId9" imgW="647700" imgH="1181100" progId="Equation.Ribbit">
                  <p:embed/>
                  <p:pic>
                    <p:nvPicPr>
                      <p:cNvPr id="0" name="图片 788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263" y="2521102"/>
                        <a:ext cx="17456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64581" y="2512332"/>
          <a:ext cx="2651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4" name="Formula" r:id="rId11" imgW="971550" imgH="1162050" progId="Equation.Ribbit">
                  <p:embed/>
                </p:oleObj>
              </mc:Choice>
              <mc:Fallback>
                <p:oleObj name="Formula" r:id="rId11" imgW="971550" imgH="1162050" progId="Equation.Ribbit">
                  <p:embed/>
                  <p:pic>
                    <p:nvPicPr>
                      <p:cNvPr id="0" name="图片 788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4581" y="2512332"/>
                        <a:ext cx="26511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48782" y="2500313"/>
          <a:ext cx="2428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5" name="Formula" r:id="rId13" imgW="885825" imgH="1200150" progId="Equation.Ribbit">
                  <p:embed/>
                </p:oleObj>
              </mc:Choice>
              <mc:Fallback>
                <p:oleObj name="Formula" r:id="rId13" imgW="885825" imgH="1200150" progId="Equation.Ribbit">
                  <p:embed/>
                  <p:pic>
                    <p:nvPicPr>
                      <p:cNvPr id="0" name="图片 788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48782" y="2500313"/>
                        <a:ext cx="2428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10660" y="5205118"/>
          <a:ext cx="2619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Formula" r:id="rId15" imgW="952500" imgH="1162050" progId="Equation.Ribbit">
                  <p:embed/>
                </p:oleObj>
              </mc:Choice>
              <mc:Fallback>
                <p:oleObj name="Formula" r:id="rId15" imgW="952500" imgH="1162050" progId="Equation.Ribbit">
                  <p:embed/>
                  <p:pic>
                    <p:nvPicPr>
                      <p:cNvPr id="0" name="图片 788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0660" y="5205118"/>
                        <a:ext cx="261938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56192" y="5205118"/>
          <a:ext cx="2619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Formula" r:id="rId17" imgW="952500" imgH="1162050" progId="Equation.Ribbit">
                  <p:embed/>
                </p:oleObj>
              </mc:Choice>
              <mc:Fallback>
                <p:oleObj name="Formula" r:id="rId17" imgW="952500" imgH="1162050" progId="Equation.Ribbit">
                  <p:embed/>
                  <p:pic>
                    <p:nvPicPr>
                      <p:cNvPr id="0" name="图片 788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56192" y="5205118"/>
                        <a:ext cx="261938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587528" y="5192667"/>
          <a:ext cx="17456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8" name="Formula" r:id="rId19" imgW="647700" imgH="1181100" progId="Equation.Ribbit">
                  <p:embed/>
                </p:oleObj>
              </mc:Choice>
              <mc:Fallback>
                <p:oleObj name="Formula" r:id="rId19" imgW="647700" imgH="1181100" progId="Equation.Ribbit">
                  <p:embed/>
                  <p:pic>
                    <p:nvPicPr>
                      <p:cNvPr id="0" name="图片 788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7528" y="5192667"/>
                        <a:ext cx="17456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734809" y="5690874"/>
          <a:ext cx="10382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Formula" r:id="rId20" imgW="3752850" imgH="1323975" progId="Equation.Ribbit">
                  <p:embed/>
                </p:oleObj>
              </mc:Choice>
              <mc:Fallback>
                <p:oleObj name="Formula" r:id="rId20" imgW="3752850" imgH="1323975" progId="Equation.Ribbit">
                  <p:embed/>
                  <p:pic>
                    <p:nvPicPr>
                      <p:cNvPr id="0" name="图片 7884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34809" y="5690874"/>
                        <a:ext cx="103822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109359" y="5625786"/>
          <a:ext cx="1038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Formula" r:id="rId22" imgW="3752850" imgH="1552575" progId="Equation.Ribbit">
                  <p:embed/>
                </p:oleObj>
              </mc:Choice>
              <mc:Fallback>
                <p:oleObj name="Formula" r:id="rId22" imgW="3752850" imgH="1552575" progId="Equation.Ribbit">
                  <p:embed/>
                  <p:pic>
                    <p:nvPicPr>
                      <p:cNvPr id="0" name="图片 7884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09359" y="5625786"/>
                        <a:ext cx="10382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509198" y="5690873"/>
          <a:ext cx="6492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Formula" r:id="rId24" imgW="2343150" imgH="1323975" progId="Equation.Ribbit">
                  <p:embed/>
                </p:oleObj>
              </mc:Choice>
              <mc:Fallback>
                <p:oleObj name="Formula" r:id="rId24" imgW="2343150" imgH="1323975" progId="Equation.Ribbit">
                  <p:embed/>
                  <p:pic>
                    <p:nvPicPr>
                      <p:cNvPr id="0" name="图片 7884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09198" y="5690873"/>
                        <a:ext cx="649287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7470660" y="5625092"/>
          <a:ext cx="649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Formula" r:id="rId26" imgW="2343150" imgH="1552575" progId="Equation.Ribbit">
                  <p:embed/>
                </p:oleObj>
              </mc:Choice>
              <mc:Fallback>
                <p:oleObj name="Formula" r:id="rId26" imgW="2343150" imgH="1552575" progId="Equation.Ribbit">
                  <p:embed/>
                  <p:pic>
                    <p:nvPicPr>
                      <p:cNvPr id="0" name="图片 7884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470660" y="5625092"/>
                        <a:ext cx="64928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35801"/>
            <a:ext cx="7886700" cy="77787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一些概念及记号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5576093"/>
          </a:xfrm>
        </p:spPr>
        <p:txBody>
          <a:bodyPr>
            <a:normAutofit/>
          </a:bodyPr>
          <a:lstStyle/>
          <a:p>
            <a:pPr marL="257175" indent="-257175"/>
            <a:r>
              <a:rPr lang="zh-CN" altLang="en-US" sz="2200" dirty="0"/>
              <a:t> 误差参数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 </a:t>
            </a:r>
            <a:r>
              <a:rPr lang="zh-CN" altLang="en-US" sz="2200" dirty="0"/>
              <a:t>为       的上限</a:t>
            </a:r>
            <a:r>
              <a:rPr lang="en-US" altLang="zh-CN" sz="2200" dirty="0"/>
              <a:t>, </a:t>
            </a:r>
            <a:r>
              <a:rPr lang="zh-CN" altLang="en-US" sz="2200" dirty="0"/>
              <a:t>即            </a:t>
            </a:r>
            <a:endParaRPr lang="en-US" altLang="zh-CN" sz="22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/>
              <a:t>       </a:t>
            </a:r>
            <a:r>
              <a:rPr lang="zh-CN" altLang="en-US" sz="2000" dirty="0"/>
              <a:t>表示预先设定的学得模型所应满足的误差要求</a:t>
            </a:r>
            <a:endParaRPr lang="en-US" altLang="zh-CN" dirty="0"/>
          </a:p>
          <a:p>
            <a:pPr marL="342900" indent="-342900"/>
            <a:r>
              <a:rPr lang="zh-CN" altLang="en-US" dirty="0"/>
              <a:t>一致性</a:t>
            </a:r>
            <a:endParaRPr lang="en-US" altLang="zh-CN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若</a:t>
            </a:r>
            <a:r>
              <a:rPr lang="en-US" altLang="zh-CN" dirty="0"/>
              <a:t>  </a:t>
            </a:r>
            <a:r>
              <a:rPr lang="zh-CN" altLang="en-US" dirty="0"/>
              <a:t>在数据集</a:t>
            </a:r>
            <a:r>
              <a:rPr lang="en-US" altLang="zh-CN" dirty="0"/>
              <a:t>   </a:t>
            </a:r>
            <a:r>
              <a:rPr lang="zh-CN" altLang="en-US" dirty="0"/>
              <a:t>上的经验误差为</a:t>
            </a:r>
            <a:r>
              <a:rPr lang="en-US" altLang="zh-CN" dirty="0"/>
              <a:t>0, </a:t>
            </a:r>
            <a:r>
              <a:rPr lang="zh-CN" altLang="en-US" dirty="0"/>
              <a:t>则称</a:t>
            </a:r>
            <a:r>
              <a:rPr lang="en-US" altLang="zh-CN" dirty="0"/>
              <a:t>   </a:t>
            </a:r>
            <a:r>
              <a:rPr lang="zh-CN" altLang="en-US" dirty="0"/>
              <a:t>与</a:t>
            </a:r>
            <a:r>
              <a:rPr lang="en-US" altLang="zh-CN" dirty="0"/>
              <a:t>   </a:t>
            </a:r>
            <a:r>
              <a:rPr lang="zh-CN" altLang="en-US" dirty="0"/>
              <a:t>一致</a:t>
            </a:r>
            <a:r>
              <a:rPr lang="en-US" altLang="zh-CN" dirty="0"/>
              <a:t>, </a:t>
            </a:r>
            <a:r>
              <a:rPr lang="zh-CN" altLang="en-US" dirty="0"/>
              <a:t>否则不一致。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不合</a:t>
            </a:r>
            <a:r>
              <a:rPr lang="en-US" altLang="zh-CN" dirty="0"/>
              <a:t>(disagreement)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对于任意两个映射                      </a:t>
            </a:r>
            <a:r>
              <a:rPr lang="en-US" altLang="zh-CN" dirty="0"/>
              <a:t>, </a:t>
            </a:r>
            <a:r>
              <a:rPr lang="zh-CN" altLang="en-US" dirty="0"/>
              <a:t>通过“不合”度量它们的差别</a:t>
            </a:r>
            <a:endParaRPr lang="en-US" altLang="zh-CN" dirty="0"/>
          </a:p>
          <a:p>
            <a:pPr marL="800100" lvl="1" indent="-342900"/>
            <a:endParaRPr lang="en-US" altLang="zh-CN" dirty="0"/>
          </a:p>
          <a:p>
            <a:pPr marL="800100" lvl="1" indent="-342900"/>
            <a:endParaRPr lang="en-US" altLang="zh-CN" sz="2000" dirty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  </a:t>
            </a:r>
            <a:endParaRPr lang="en-US" altLang="zh-CN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84967" y="5403638"/>
          <a:ext cx="4318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9" name="Formula" r:id="rId3" imgW="15601950" imgH="1323975" progId="Equation.Ribbit">
                  <p:embed/>
                </p:oleObj>
              </mc:Choice>
              <mc:Fallback>
                <p:oleObj name="Formula" r:id="rId3" imgW="15601950" imgH="1323975" progId="Equation.Ribbit">
                  <p:embed/>
                  <p:pic>
                    <p:nvPicPr>
                      <p:cNvPr id="0" name="图片 936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967" y="5403638"/>
                        <a:ext cx="43180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021414" y="4250118"/>
          <a:ext cx="21145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0" name="Formula" r:id="rId5" imgW="7686675" imgH="1171575" progId="Equation.Ribbit">
                  <p:embed/>
                </p:oleObj>
              </mc:Choice>
              <mc:Fallback>
                <p:oleObj name="Formula" r:id="rId5" imgW="7686675" imgH="1171575" progId="Equation.Ribbit">
                  <p:embed/>
                  <p:pic>
                    <p:nvPicPr>
                      <p:cNvPr id="0" name="图片 936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1414" y="4250118"/>
                        <a:ext cx="2114550" cy="3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841929" y="1284850"/>
          <a:ext cx="147021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1" name="Formula" r:id="rId7" imgW="476250" imgH="895350" progId="Equation.Ribbit">
                  <p:embed/>
                </p:oleObj>
              </mc:Choice>
              <mc:Fallback>
                <p:oleObj name="Formula" r:id="rId7" imgW="476250" imgH="895350" progId="Equation.Ribbit">
                  <p:embed/>
                  <p:pic>
                    <p:nvPicPr>
                      <p:cNvPr id="0" name="图片 936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1929" y="1284850"/>
                        <a:ext cx="147021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37195" y="1703353"/>
          <a:ext cx="147021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2" name="Formula" r:id="rId9" imgW="476250" imgH="895350" progId="Equation.Ribbit">
                  <p:embed/>
                </p:oleObj>
              </mc:Choice>
              <mc:Fallback>
                <p:oleObj name="Formula" r:id="rId9" imgW="476250" imgH="895350" progId="Equation.Ribbit">
                  <p:embed/>
                  <p:pic>
                    <p:nvPicPr>
                      <p:cNvPr id="0" name="图片 936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195" y="1703353"/>
                        <a:ext cx="147021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141629" y="1647830"/>
          <a:ext cx="6492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3" name="Formula" r:id="rId10" imgW="2343150" imgH="1323975" progId="Equation.Ribbit">
                  <p:embed/>
                </p:oleObj>
              </mc:Choice>
              <mc:Fallback>
                <p:oleObj name="Formula" r:id="rId10" imgW="2343150" imgH="1323975" progId="Equation.Ribbit">
                  <p:embed/>
                  <p:pic>
                    <p:nvPicPr>
                      <p:cNvPr id="0" name="图片 9367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1629" y="1647830"/>
                        <a:ext cx="649287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169332" y="1620838"/>
          <a:ext cx="12827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4" name="Formula" r:id="rId12" imgW="4629150" imgH="1323975" progId="Equation.Ribbit">
                  <p:embed/>
                </p:oleObj>
              </mc:Choice>
              <mc:Fallback>
                <p:oleObj name="Formula" r:id="rId12" imgW="4629150" imgH="1323975" progId="Equation.Ribbit">
                  <p:embed/>
                  <p:pic>
                    <p:nvPicPr>
                      <p:cNvPr id="0" name="图片 936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69332" y="1620838"/>
                        <a:ext cx="128270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37195" y="2125263"/>
          <a:ext cx="3476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5" name="Formula" r:id="rId14" imgW="1114425" imgH="1009650" progId="Equation.Ribbit">
                  <p:embed/>
                </p:oleObj>
              </mc:Choice>
              <mc:Fallback>
                <p:oleObj name="Formula" r:id="rId14" imgW="1114425" imgH="1009650" progId="Equation.Ribbit">
                  <p:embed/>
                  <p:pic>
                    <p:nvPicPr>
                      <p:cNvPr id="0" name="图片 9368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7195" y="2125263"/>
                        <a:ext cx="34766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048779" y="3145607"/>
          <a:ext cx="17456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6" name="Formula" r:id="rId16" imgW="647700" imgH="1181100" progId="Equation.Ribbit">
                  <p:embed/>
                </p:oleObj>
              </mc:Choice>
              <mc:Fallback>
                <p:oleObj name="Formula" r:id="rId16" imgW="647700" imgH="1181100" progId="Equation.Ribbit">
                  <p:embed/>
                  <p:pic>
                    <p:nvPicPr>
                      <p:cNvPr id="0" name="图片 9368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48779" y="3145607"/>
                        <a:ext cx="17456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338057" y="3157067"/>
          <a:ext cx="2619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7" name="Formula" r:id="rId18" imgW="952500" imgH="1162050" progId="Equation.Ribbit">
                  <p:embed/>
                </p:oleObj>
              </mc:Choice>
              <mc:Fallback>
                <p:oleObj name="Formula" r:id="rId18" imgW="952500" imgH="1162050" progId="Equation.Ribbit">
                  <p:embed/>
                  <p:pic>
                    <p:nvPicPr>
                      <p:cNvPr id="0" name="图片 9368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38057" y="3157067"/>
                        <a:ext cx="261938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626425" y="3132128"/>
          <a:ext cx="17456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8" name="Formula" r:id="rId20" imgW="647700" imgH="1181100" progId="Equation.Ribbit">
                  <p:embed/>
                </p:oleObj>
              </mc:Choice>
              <mc:Fallback>
                <p:oleObj name="Formula" r:id="rId20" imgW="647700" imgH="1181100" progId="Equation.Ribbit">
                  <p:embed/>
                  <p:pic>
                    <p:nvPicPr>
                      <p:cNvPr id="0" name="图片 9368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26425" y="3132128"/>
                        <a:ext cx="17456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104768" y="3157067"/>
          <a:ext cx="2619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9" name="Formula" r:id="rId21" imgW="952500" imgH="1162050" progId="Equation.Ribbit">
                  <p:embed/>
                </p:oleObj>
              </mc:Choice>
              <mc:Fallback>
                <p:oleObj name="Formula" r:id="rId21" imgW="952500" imgH="1162050" progId="Equation.Ribbit">
                  <p:embed/>
                  <p:pic>
                    <p:nvPicPr>
                      <p:cNvPr id="0" name="图片 9368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04768" y="3157067"/>
                        <a:ext cx="261938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什么是“</a:t>
            </a:r>
            <a:r>
              <a:rPr lang="zh-CN" altLang="en-US" sz="3600" dirty="0"/>
              <a:t>学习”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68" y="1151278"/>
            <a:ext cx="9002332" cy="455956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/>
              <a:t> </a:t>
            </a:r>
            <a:r>
              <a:rPr lang="zh-CN" altLang="en-US" dirty="0"/>
              <a:t>概念</a:t>
            </a:r>
            <a:r>
              <a:rPr lang="en-US" altLang="zh-CN" dirty="0"/>
              <a:t>(concept)</a:t>
            </a:r>
          </a:p>
          <a:p>
            <a:pPr marL="0" indent="0">
              <a:buNone/>
            </a:pPr>
            <a:r>
              <a:rPr lang="zh-CN" altLang="en-US" sz="2000" dirty="0"/>
              <a:t>  概念是从样本空间   到标记空间   的</a:t>
            </a:r>
            <a:r>
              <a:rPr lang="zh-CN" altLang="en-US" sz="2000" b="1" dirty="0">
                <a:solidFill>
                  <a:srgbClr val="FF0000"/>
                </a:solidFill>
              </a:rPr>
              <a:t>映射</a:t>
            </a:r>
            <a:r>
              <a:rPr lang="en-US" altLang="zh-CN" sz="2000" dirty="0"/>
              <a:t>, </a:t>
            </a:r>
            <a:r>
              <a:rPr lang="zh-CN" altLang="en-US" sz="2000" dirty="0"/>
              <a:t>它决定示例   的真实标记  </a:t>
            </a:r>
            <a:r>
              <a:rPr lang="en-US" altLang="zh-CN" sz="2000" dirty="0"/>
              <a:t>.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目标概念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如果对任何样例        均有            成立</a:t>
            </a:r>
            <a:r>
              <a:rPr lang="en-US" altLang="zh-CN" dirty="0"/>
              <a:t>, </a:t>
            </a:r>
            <a:r>
              <a:rPr lang="zh-CN" altLang="en-US" dirty="0"/>
              <a:t>则称   为目标概念</a:t>
            </a:r>
            <a:r>
              <a:rPr lang="en-US" altLang="zh-CN" dirty="0"/>
              <a:t>.</a:t>
            </a:r>
          </a:p>
          <a:p>
            <a:pPr marL="800100" lvl="1" indent="-342900">
              <a:spcBef>
                <a:spcPts val="2400"/>
              </a:spcBef>
            </a:pPr>
            <a:r>
              <a:rPr lang="zh-CN" altLang="en-US" dirty="0"/>
              <a:t>概念类</a:t>
            </a:r>
            <a:r>
              <a:rPr lang="en-US" altLang="zh-CN" dirty="0"/>
              <a:t>(concept class)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所有我们希望学得的</a:t>
            </a:r>
            <a:r>
              <a:rPr lang="zh-CN" altLang="en-US" dirty="0">
                <a:solidFill>
                  <a:srgbClr val="FF0000"/>
                </a:solidFill>
              </a:rPr>
              <a:t>目标概念所构成的集合</a:t>
            </a:r>
            <a:r>
              <a:rPr lang="zh-CN" altLang="en-US" dirty="0"/>
              <a:t>称为</a:t>
            </a:r>
            <a:r>
              <a:rPr lang="en-US" altLang="zh-CN" dirty="0"/>
              <a:t>”</a:t>
            </a:r>
            <a:r>
              <a:rPr lang="zh-CN" altLang="en-US" dirty="0"/>
              <a:t>概念类</a:t>
            </a:r>
            <a:r>
              <a:rPr lang="en-US" altLang="zh-CN" dirty="0"/>
              <a:t>”, </a:t>
            </a:r>
            <a:r>
              <a:rPr lang="zh-CN" altLang="en-US" dirty="0"/>
              <a:t>用符号   表示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56107" y="1809398"/>
          <a:ext cx="229533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Formula" r:id="rId3" imgW="971550" imgH="1162050" progId="Equation.Ribbit">
                  <p:embed/>
                </p:oleObj>
              </mc:Choice>
              <mc:Fallback>
                <p:oleObj name="Formula" r:id="rId3" imgW="971550" imgH="1162050" progId="Equation.Ribbit">
                  <p:embed/>
                  <p:pic>
                    <p:nvPicPr>
                      <p:cNvPr id="0" name="图片 1116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6107" y="1809398"/>
                        <a:ext cx="229533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04539" y="1805989"/>
          <a:ext cx="204084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Formula" r:id="rId5" imgW="885825" imgH="1200150" progId="Equation.Ribbit">
                  <p:embed/>
                </p:oleObj>
              </mc:Choice>
              <mc:Fallback>
                <p:oleObj name="Formula" r:id="rId5" imgW="885825" imgH="1200150" progId="Equation.Ribbit">
                  <p:embed/>
                  <p:pic>
                    <p:nvPicPr>
                      <p:cNvPr id="0" name="图片 1116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4539" y="1805989"/>
                        <a:ext cx="204084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95761" y="1851709"/>
          <a:ext cx="180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Formula" r:id="rId7" imgW="714375" imgH="904875" progId="Equation.Ribbit">
                  <p:embed/>
                </p:oleObj>
              </mc:Choice>
              <mc:Fallback>
                <p:oleObj name="Formula" r:id="rId7" imgW="714375" imgH="904875" progId="Equation.Ribbit">
                  <p:embed/>
                  <p:pic>
                    <p:nvPicPr>
                      <p:cNvPr id="0" name="图片 1116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5761" y="1851709"/>
                        <a:ext cx="1805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003031" y="1805989"/>
          <a:ext cx="169863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Formula" r:id="rId9" imgW="619125" imgH="904875" progId="Equation.Ribbit">
                  <p:embed/>
                </p:oleObj>
              </mc:Choice>
              <mc:Fallback>
                <p:oleObj name="Formula" r:id="rId9" imgW="619125" imgH="904875" progId="Equation.Ribbit">
                  <p:embed/>
                  <p:pic>
                    <p:nvPicPr>
                      <p:cNvPr id="0" name="图片 1116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03031" y="1805989"/>
                        <a:ext cx="169863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489861" y="2681641"/>
          <a:ext cx="597969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Formula" r:id="rId11" imgW="2466975" imgH="1323975" progId="Equation.Ribbit">
                  <p:embed/>
                </p:oleObj>
              </mc:Choice>
              <mc:Fallback>
                <p:oleObj name="Formula" r:id="rId11" imgW="2466975" imgH="1323975" progId="Equation.Ribbit">
                  <p:embed/>
                  <p:pic>
                    <p:nvPicPr>
                      <p:cNvPr id="0" name="图片 1116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9861" y="2681641"/>
                        <a:ext cx="597969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700508" y="2694142"/>
          <a:ext cx="993809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4" name="Formula" r:id="rId13" imgW="4095750" imgH="1323975" progId="Equation.Ribbit">
                  <p:embed/>
                </p:oleObj>
              </mc:Choice>
              <mc:Fallback>
                <p:oleObj name="Formula" r:id="rId13" imgW="4095750" imgH="1323975" progId="Equation.Ribbit">
                  <p:embed/>
                  <p:pic>
                    <p:nvPicPr>
                      <p:cNvPr id="0" name="图片 1116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00508" y="2694142"/>
                        <a:ext cx="993809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011235" y="2729421"/>
          <a:ext cx="164123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5" name="Formula" r:id="rId15" imgW="533400" imgH="895350" progId="Equation.Ribbit">
                  <p:embed/>
                </p:oleObj>
              </mc:Choice>
              <mc:Fallback>
                <p:oleObj name="Formula" r:id="rId15" imgW="533400" imgH="895350" progId="Equation.Ribbit">
                  <p:embed/>
                  <p:pic>
                    <p:nvPicPr>
                      <p:cNvPr id="0" name="图片 1116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11235" y="2729421"/>
                        <a:ext cx="164123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987772" y="3738075"/>
          <a:ext cx="185122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6" name="Formula" r:id="rId17" imgW="695325" imgH="1209675" progId="Equation.Ribbit">
                  <p:embed/>
                </p:oleObj>
              </mc:Choice>
              <mc:Fallback>
                <p:oleObj name="Formula" r:id="rId17" imgW="695325" imgH="1209675" progId="Equation.Ribbit">
                  <p:embed/>
                  <p:pic>
                    <p:nvPicPr>
                      <p:cNvPr id="0" name="图片 1116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87772" y="3738075"/>
                        <a:ext cx="185122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什么是“</a:t>
            </a:r>
            <a:r>
              <a:rPr lang="zh-CN" altLang="en-US" sz="3600" dirty="0"/>
              <a:t>学习”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36765"/>
            <a:ext cx="8616950" cy="43086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/>
              <a:t> </a:t>
            </a:r>
            <a:r>
              <a:rPr lang="zh-CN" altLang="en-US" dirty="0"/>
              <a:t>假设空间</a:t>
            </a:r>
            <a:r>
              <a:rPr lang="en-US" altLang="zh-CN" dirty="0"/>
              <a:t>(</a:t>
            </a:r>
            <a:r>
              <a:rPr lang="en-US" altLang="zh-CN" sz="2400" dirty="0"/>
              <a:t>hypothesis space)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给定学习算法   </a:t>
            </a:r>
            <a:r>
              <a:rPr lang="en-US" altLang="zh-CN" sz="2000" dirty="0"/>
              <a:t>, </a:t>
            </a:r>
            <a:r>
              <a:rPr lang="zh-CN" altLang="en-US" sz="2000" dirty="0"/>
              <a:t>它所考虑的</a:t>
            </a:r>
            <a:r>
              <a:rPr lang="zh-CN" altLang="en-US" sz="2000" b="1" dirty="0">
                <a:solidFill>
                  <a:srgbClr val="FF0000"/>
                </a:solidFill>
              </a:rPr>
              <a:t>所有可能概念的集合</a:t>
            </a:r>
            <a:r>
              <a:rPr lang="en-US" altLang="zh-CN" sz="2000" dirty="0"/>
              <a:t>, </a:t>
            </a:r>
            <a:r>
              <a:rPr lang="zh-CN" altLang="en-US" sz="2000" dirty="0"/>
              <a:t>用符号   表示</a:t>
            </a:r>
            <a:r>
              <a:rPr lang="en-US" altLang="zh-CN" sz="2000" dirty="0"/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由于学习算法事先并不知道概念类的真实存在</a:t>
            </a:r>
            <a:r>
              <a:rPr lang="en-US" altLang="zh-CN" sz="1800" dirty="0"/>
              <a:t>, </a:t>
            </a:r>
            <a:r>
              <a:rPr lang="zh-CN" altLang="en-US" sz="1800" dirty="0"/>
              <a:t>因此   </a:t>
            </a:r>
            <a:r>
              <a:rPr lang="zh-CN" altLang="en-US" sz="1800" b="1" dirty="0"/>
              <a:t>和   通常是不同的</a:t>
            </a:r>
            <a:r>
              <a:rPr lang="en-US" altLang="zh-CN" sz="1800" dirty="0"/>
              <a:t>,  </a:t>
            </a:r>
            <a:r>
              <a:rPr lang="zh-CN" altLang="en-US" sz="1800" dirty="0"/>
              <a:t>学习算法会把</a:t>
            </a:r>
            <a:r>
              <a:rPr lang="zh-CN" altLang="en-US" sz="1800" b="1" dirty="0">
                <a:solidFill>
                  <a:srgbClr val="FF0000"/>
                </a:solidFill>
              </a:rPr>
              <a:t>自认为可能的目标概念</a:t>
            </a:r>
            <a:r>
              <a:rPr lang="zh-CN" altLang="en-US" sz="1800" dirty="0"/>
              <a:t>集中起来构成   </a:t>
            </a:r>
            <a:r>
              <a:rPr lang="en-US" altLang="zh-CN" sz="1800" dirty="0"/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对于         </a:t>
            </a:r>
            <a:r>
              <a:rPr lang="en-US" altLang="zh-CN" sz="1800" dirty="0"/>
              <a:t>,</a:t>
            </a:r>
            <a:r>
              <a:rPr lang="zh-CN" altLang="en-US" sz="1800" dirty="0"/>
              <a:t>由于并不能确定它是否真的是目标概念</a:t>
            </a:r>
            <a:r>
              <a:rPr lang="en-US" altLang="zh-CN" sz="1800" dirty="0"/>
              <a:t>, </a:t>
            </a:r>
            <a:r>
              <a:rPr lang="zh-CN" altLang="en-US" sz="1800" dirty="0"/>
              <a:t>因此称为“假设”</a:t>
            </a:r>
            <a:r>
              <a:rPr lang="en-US" altLang="zh-CN" sz="1800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显然</a:t>
            </a:r>
            <a:r>
              <a:rPr lang="en-US" altLang="zh-CN" sz="1800" dirty="0"/>
              <a:t>,  </a:t>
            </a:r>
            <a:r>
              <a:rPr lang="zh-CN" altLang="en-US" sz="1800" dirty="0"/>
              <a:t> 也是从样本空间</a:t>
            </a:r>
            <a:r>
              <a:rPr lang="zh-CN" altLang="en-US" sz="1800" spc="-60" dirty="0"/>
              <a:t>    </a:t>
            </a:r>
            <a:r>
              <a:rPr lang="zh-CN" altLang="en-US" sz="1800" dirty="0"/>
              <a:t>到标记空间   的映射</a:t>
            </a:r>
            <a:r>
              <a:rPr lang="en-US" altLang="zh-CN" sz="1800" dirty="0"/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/>
              <a:t>学习过程可以视为   在   中进行的搜索过程。</a:t>
            </a:r>
            <a:endParaRPr lang="en-US" altLang="zh-CN" sz="1800" dirty="0"/>
          </a:p>
          <a:p>
            <a:pPr marL="742950" lvl="1" indent="-285750">
              <a:spcBef>
                <a:spcPts val="1200"/>
              </a:spcBef>
            </a:pPr>
            <a:endParaRPr lang="en-US" altLang="zh-CN" sz="1600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078036" y="1830050"/>
          <a:ext cx="18556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6" name="Formula" r:id="rId3" imgW="819150" imgH="1209675" progId="Equation.Ribbit">
                  <p:embed/>
                </p:oleObj>
              </mc:Choice>
              <mc:Fallback>
                <p:oleObj name="Formula" r:id="rId3" imgW="819150" imgH="1209675" progId="Equation.Ribbit">
                  <p:embed/>
                  <p:pic>
                    <p:nvPicPr>
                      <p:cNvPr id="0" name="图片 725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8036" y="1830050"/>
                        <a:ext cx="18556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017929" y="1819300"/>
          <a:ext cx="223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7" name="Formula" r:id="rId5" imgW="990600" imgH="1219200" progId="Equation.Ribbit">
                  <p:embed/>
                </p:oleObj>
              </mc:Choice>
              <mc:Fallback>
                <p:oleObj name="Formula" r:id="rId5" imgW="990600" imgH="1219200" progId="Equation.Ribbit">
                  <p:embed/>
                  <p:pic>
                    <p:nvPicPr>
                      <p:cNvPr id="0" name="图片 725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17929" y="1819300"/>
                        <a:ext cx="22383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290834" y="2390727"/>
          <a:ext cx="223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8" name="Formula" r:id="rId7" imgW="990600" imgH="1219200" progId="Equation.Ribbit">
                  <p:embed/>
                </p:oleObj>
              </mc:Choice>
              <mc:Fallback>
                <p:oleObj name="Formula" r:id="rId7" imgW="990600" imgH="1219200" progId="Equation.Ribbit">
                  <p:embed/>
                  <p:pic>
                    <p:nvPicPr>
                      <p:cNvPr id="0" name="图片 725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0834" y="2390727"/>
                        <a:ext cx="22383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819213" y="2397984"/>
          <a:ext cx="158676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9" name="Formula" r:id="rId8" imgW="695325" imgH="1209675" progId="Equation.Ribbit">
                  <p:embed/>
                </p:oleObj>
              </mc:Choice>
              <mc:Fallback>
                <p:oleObj name="Formula" r:id="rId8" imgW="695325" imgH="1209675" progId="Equation.Ribbit">
                  <p:embed/>
                  <p:pic>
                    <p:nvPicPr>
                      <p:cNvPr id="0" name="图片 725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19213" y="2397984"/>
                        <a:ext cx="158676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127204" y="2832860"/>
          <a:ext cx="223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0" name="Formula" r:id="rId10" imgW="990600" imgH="1219200" progId="Equation.Ribbit">
                  <p:embed/>
                </p:oleObj>
              </mc:Choice>
              <mc:Fallback>
                <p:oleObj name="Formula" r:id="rId10" imgW="990600" imgH="1219200" progId="Equation.Ribbit">
                  <p:embed/>
                  <p:pic>
                    <p:nvPicPr>
                      <p:cNvPr id="0" name="图片 725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7204" y="2832860"/>
                        <a:ext cx="22383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596531" y="3378182"/>
          <a:ext cx="67786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1" name="Formula" r:id="rId11" imgW="2990850" imgH="1181100" progId="Equation.Ribbit">
                  <p:embed/>
                </p:oleObj>
              </mc:Choice>
              <mc:Fallback>
                <p:oleObj name="Formula" r:id="rId11" imgW="2990850" imgH="1181100" progId="Equation.Ribbit">
                  <p:embed/>
                  <p:pic>
                    <p:nvPicPr>
                      <p:cNvPr id="0" name="图片 725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6531" y="3378182"/>
                        <a:ext cx="677863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637475" y="3884049"/>
          <a:ext cx="1460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2" name="Formula" r:id="rId13" imgW="647700" imgH="1181100" progId="Equation.Ribbit">
                  <p:embed/>
                </p:oleObj>
              </mc:Choice>
              <mc:Fallback>
                <p:oleObj name="Formula" r:id="rId13" imgW="647700" imgH="1181100" progId="Equation.Ribbit">
                  <p:embed/>
                  <p:pic>
                    <p:nvPicPr>
                      <p:cNvPr id="0" name="图片 725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7475" y="3884049"/>
                        <a:ext cx="1460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463493" y="3890081"/>
          <a:ext cx="229533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3" name="Formula" r:id="rId15" imgW="971550" imgH="1162050" progId="Equation.Ribbit">
                  <p:embed/>
                </p:oleObj>
              </mc:Choice>
              <mc:Fallback>
                <p:oleObj name="Formula" r:id="rId15" imgW="971550" imgH="1162050" progId="Equation.Ribbit">
                  <p:embed/>
                  <p:pic>
                    <p:nvPicPr>
                      <p:cNvPr id="0" name="图片 725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3493" y="3890081"/>
                        <a:ext cx="229533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4880922" y="3899307"/>
          <a:ext cx="190478" cy="25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4" name="Formula" r:id="rId17" imgW="885825" imgH="1200150" progId="Equation.Ribbit">
                  <p:embed/>
                </p:oleObj>
              </mc:Choice>
              <mc:Fallback>
                <p:oleObj name="Formula" r:id="rId17" imgW="885825" imgH="1200150" progId="Equation.Ribbit">
                  <p:embed/>
                  <p:pic>
                    <p:nvPicPr>
                      <p:cNvPr id="0" name="图片 725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80922" y="3899307"/>
                        <a:ext cx="190478" cy="256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12079" y="4351577"/>
          <a:ext cx="18556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5" name="Formula" r:id="rId19" imgW="819150" imgH="1209675" progId="Equation.Ribbit">
                  <p:embed/>
                </p:oleObj>
              </mc:Choice>
              <mc:Fallback>
                <p:oleObj name="Formula" r:id="rId19" imgW="819150" imgH="1209675" progId="Equation.Ribbit">
                  <p:embed/>
                  <p:pic>
                    <p:nvPicPr>
                      <p:cNvPr id="0" name="对象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2079" y="4351577"/>
                        <a:ext cx="18556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30241" y="4351577"/>
          <a:ext cx="223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6" name="Formula" r:id="rId20" imgW="990600" imgH="1219200" progId="Equation.Ribbit">
                  <p:embed/>
                </p:oleObj>
              </mc:Choice>
              <mc:Fallback>
                <p:oleObj name="Formula" r:id="rId20" imgW="990600" imgH="1219200" progId="Equation.Ribbit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0241" y="4351577"/>
                        <a:ext cx="22383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什么是“</a:t>
            </a:r>
            <a:r>
              <a:rPr lang="zh-CN" altLang="en-US" sz="3600" dirty="0"/>
              <a:t>学习”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25522"/>
            <a:ext cx="8616950" cy="4821350"/>
          </a:xfrm>
        </p:spPr>
        <p:txBody>
          <a:bodyPr>
            <a:normAutofit/>
          </a:bodyPr>
          <a:lstStyle/>
          <a:p>
            <a:r>
              <a:rPr lang="en-US" altLang="zh-CN" b="1" dirty="0"/>
              <a:t> </a:t>
            </a:r>
            <a:r>
              <a:rPr lang="zh-CN" altLang="en-US" dirty="0"/>
              <a:t>可分的与不可分的</a:t>
            </a:r>
            <a:endParaRPr lang="en-US" altLang="zh-CN" dirty="0"/>
          </a:p>
          <a:p>
            <a:pPr marL="800100" lvl="1" indent="-342900">
              <a:spcBef>
                <a:spcPts val="1200"/>
              </a:spcBef>
            </a:pPr>
            <a:r>
              <a:rPr lang="zh-CN" altLang="en-US" dirty="0"/>
              <a:t>可分的</a:t>
            </a:r>
            <a:r>
              <a:rPr lang="en-US" altLang="zh-CN" dirty="0"/>
              <a:t>(separable)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若目标概念</a:t>
            </a:r>
            <a:r>
              <a:rPr lang="en-US" altLang="zh-CN" sz="1800" dirty="0"/>
              <a:t>	, </a:t>
            </a:r>
            <a:r>
              <a:rPr lang="zh-CN" altLang="en-US" sz="1800" dirty="0"/>
              <a:t>即    中存在假设能将所有的示例完全正确分开</a:t>
            </a:r>
            <a:r>
              <a:rPr lang="en-US" altLang="zh-CN" sz="1800" dirty="0"/>
              <a:t>(</a:t>
            </a:r>
            <a:r>
              <a:rPr lang="zh-CN" altLang="en-US" sz="1800" dirty="0"/>
              <a:t>按照与真实标记一致的方式</a:t>
            </a:r>
            <a:r>
              <a:rPr lang="en-US" altLang="zh-CN" sz="1800" dirty="0"/>
              <a:t>), </a:t>
            </a:r>
            <a:r>
              <a:rPr lang="zh-CN" altLang="en-US" sz="1800" dirty="0"/>
              <a:t>则称该问题对学习算法</a:t>
            </a:r>
            <a:r>
              <a:rPr lang="en-US" altLang="zh-CN" sz="1800" dirty="0"/>
              <a:t>   </a:t>
            </a:r>
            <a:r>
              <a:rPr lang="zh-CN" altLang="en-US" sz="1800" dirty="0"/>
              <a:t>是“可分的”</a:t>
            </a:r>
            <a:r>
              <a:rPr lang="en-US" altLang="zh-CN" sz="1800" dirty="0"/>
              <a:t>(separable), </a:t>
            </a:r>
            <a:r>
              <a:rPr lang="zh-CN" altLang="en-US" sz="1800" dirty="0"/>
              <a:t>也称“一致的”（</a:t>
            </a:r>
            <a:r>
              <a:rPr lang="en-US" altLang="zh-CN" sz="1800" dirty="0"/>
              <a:t>consistent).</a:t>
            </a:r>
          </a:p>
          <a:p>
            <a:pPr marL="800100" lvl="1" indent="-342900">
              <a:lnSpc>
                <a:spcPct val="100000"/>
              </a:lnSpc>
              <a:spcBef>
                <a:spcPts val="1800"/>
              </a:spcBef>
            </a:pPr>
            <a:r>
              <a:rPr lang="zh-CN" altLang="en-US" dirty="0"/>
              <a:t>不可分的</a:t>
            </a:r>
            <a:r>
              <a:rPr lang="en-US" altLang="zh-CN" dirty="0"/>
              <a:t>(separable)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若目标概念</a:t>
            </a:r>
            <a:r>
              <a:rPr lang="en-US" altLang="zh-CN" sz="1800" dirty="0"/>
              <a:t>	,</a:t>
            </a:r>
            <a:r>
              <a:rPr lang="zh-CN" altLang="en-US" sz="1800" dirty="0"/>
              <a:t>则    中不存在任何假设能将所有的示例完全正确分开，则称该问题对学习算法</a:t>
            </a:r>
            <a:r>
              <a:rPr lang="en-US" altLang="zh-CN" sz="1800" dirty="0"/>
              <a:t>   </a:t>
            </a:r>
            <a:r>
              <a:rPr lang="zh-CN" altLang="en-US" sz="1800" dirty="0"/>
              <a:t>是“不可分的”</a:t>
            </a:r>
            <a:r>
              <a:rPr lang="en-US" altLang="zh-CN" sz="1800" dirty="0"/>
              <a:t>(non-separable), </a:t>
            </a:r>
            <a:r>
              <a:rPr lang="zh-CN" altLang="en-US" sz="1800" dirty="0"/>
              <a:t>也称“不一致的”（</a:t>
            </a:r>
            <a:r>
              <a:rPr lang="en-US" altLang="zh-CN" sz="1800" dirty="0"/>
              <a:t>non-consistent).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331875" y="2071152"/>
          <a:ext cx="7254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9" name="Formula" r:id="rId3" imgW="2847975" imgH="1171575" progId="Equation.Ribbit">
                  <p:embed/>
                </p:oleObj>
              </mc:Choice>
              <mc:Fallback>
                <p:oleObj name="Formula" r:id="rId3" imgW="2847975" imgH="1171575" progId="Equation.Ribbit">
                  <p:embed/>
                  <p:pic>
                    <p:nvPicPr>
                      <p:cNvPr id="0" name="图片 884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875" y="2071152"/>
                        <a:ext cx="725487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29021" y="2505644"/>
          <a:ext cx="18556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0" name="Formula" r:id="rId5" imgW="819150" imgH="1209675" progId="Equation.Ribbit">
                  <p:embed/>
                </p:oleObj>
              </mc:Choice>
              <mc:Fallback>
                <p:oleObj name="Formula" r:id="rId5" imgW="819150" imgH="1209675" progId="Equation.Ribbit">
                  <p:embed/>
                  <p:pic>
                    <p:nvPicPr>
                      <p:cNvPr id="0" name="图片 884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9021" y="2505644"/>
                        <a:ext cx="18556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538133" y="2070471"/>
          <a:ext cx="2524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1" name="Formula" r:id="rId7" imgW="990600" imgH="1219200" progId="Equation.Ribbit">
                  <p:embed/>
                </p:oleObj>
              </mc:Choice>
              <mc:Fallback>
                <p:oleObj name="Formula" r:id="rId7" imgW="990600" imgH="1219200" progId="Equation.Ribbit">
                  <p:embed/>
                  <p:pic>
                    <p:nvPicPr>
                      <p:cNvPr id="0" name="图片 884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8133" y="2070471"/>
                        <a:ext cx="2524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331874" y="3871492"/>
          <a:ext cx="7254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2" name="Formula" r:id="rId9" imgW="2847975" imgH="1476375" progId="Equation.Ribbit">
                  <p:embed/>
                </p:oleObj>
              </mc:Choice>
              <mc:Fallback>
                <p:oleObj name="Formula" r:id="rId9" imgW="2847975" imgH="1476375" progId="Equation.Ribbit">
                  <p:embed/>
                  <p:pic>
                    <p:nvPicPr>
                      <p:cNvPr id="0" name="图片 884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1874" y="3871492"/>
                        <a:ext cx="725487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443792" y="3907090"/>
          <a:ext cx="2524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3" name="Formula" r:id="rId11" imgW="990600" imgH="1219200" progId="Equation.Ribbit">
                  <p:embed/>
                </p:oleObj>
              </mc:Choice>
              <mc:Fallback>
                <p:oleObj name="Formula" r:id="rId11" imgW="990600" imgH="1219200" progId="Equation.Ribbit">
                  <p:embed/>
                  <p:pic>
                    <p:nvPicPr>
                      <p:cNvPr id="0" name="图片 884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3792" y="3907090"/>
                        <a:ext cx="2524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123871" y="4337974"/>
          <a:ext cx="18556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4" name="Formula" r:id="rId12" imgW="819150" imgH="1209675" progId="Equation.Ribbit">
                  <p:embed/>
                </p:oleObj>
              </mc:Choice>
              <mc:Fallback>
                <p:oleObj name="Formula" r:id="rId12" imgW="819150" imgH="1209675" progId="Equation.Ribbit">
                  <p:embed/>
                  <p:pic>
                    <p:nvPicPr>
                      <p:cNvPr id="0" name="图片 884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3871" y="4337974"/>
                        <a:ext cx="18556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948082"/>
            <a:ext cx="8616950" cy="1316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dirty="0"/>
              <a:t>对于给定训练集   </a:t>
            </a:r>
            <a:r>
              <a:rPr lang="en-US" altLang="zh-CN" dirty="0"/>
              <a:t>, </a:t>
            </a:r>
            <a:r>
              <a:rPr lang="zh-CN" altLang="en-US" dirty="0"/>
              <a:t>我们希望基于学习算法   学得的模型所对应的假设   尽可能接近目标概念  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800100" lvl="1" indent="-342900">
              <a:spcBef>
                <a:spcPts val="1200"/>
              </a:spcBef>
            </a:pPr>
            <a:endParaRPr lang="en-US" altLang="zh-CN" sz="18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65835" y="1703873"/>
          <a:ext cx="16383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13" name="Formula" r:id="rId3" imgW="533400" imgH="895350" progId="Equation.Ribbit">
                  <p:embed/>
                </p:oleObj>
              </mc:Choice>
              <mc:Fallback>
                <p:oleObj name="Formula" r:id="rId3" imgW="533400" imgH="895350" progId="Equation.Ribbit">
                  <p:embed/>
                  <p:pic>
                    <p:nvPicPr>
                      <p:cNvPr id="0" name="图片 704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5835" y="1703873"/>
                        <a:ext cx="163830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81589" y="1140189"/>
          <a:ext cx="26125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14" name="Formula" r:id="rId5" imgW="952500" imgH="1162050" progId="Equation.Ribbit">
                  <p:embed/>
                </p:oleObj>
              </mc:Choice>
              <mc:Fallback>
                <p:oleObj name="Formula" r:id="rId5" imgW="952500" imgH="1162050" progId="Equation.Ribbit">
                  <p:embed/>
                  <p:pic>
                    <p:nvPicPr>
                      <p:cNvPr id="0" name="图片 704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1589" y="1140189"/>
                        <a:ext cx="26125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084783" y="1132932"/>
          <a:ext cx="21649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15" name="Formula" r:id="rId7" imgW="819150" imgH="1209675" progId="Equation.Ribbit">
                  <p:embed/>
                </p:oleObj>
              </mc:Choice>
              <mc:Fallback>
                <p:oleObj name="Formula" r:id="rId7" imgW="819150" imgH="1209675" progId="Equation.Ribbit">
                  <p:embed/>
                  <p:pic>
                    <p:nvPicPr>
                      <p:cNvPr id="0" name="图片 704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783" y="1132932"/>
                        <a:ext cx="21649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62826" y="1633525"/>
          <a:ext cx="189529" cy="34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16" name="Formula" r:id="rId9" imgW="647700" imgH="1181100" progId="Equation.Ribbit">
                  <p:embed/>
                </p:oleObj>
              </mc:Choice>
              <mc:Fallback>
                <p:oleObj name="Formula" r:id="rId9" imgW="647700" imgH="1181100" progId="Equation.Ribbit">
                  <p:embed/>
                  <p:pic>
                    <p:nvPicPr>
                      <p:cNvPr id="0" name="图片 704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2826" y="1633525"/>
                        <a:ext cx="189529" cy="347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97280" y="2225184"/>
            <a:ext cx="6448812" cy="4623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2075" tIns="46038" rIns="92075" bIns="46038" anchor="ctr" anchorCtr="0">
            <a:spAutoFit/>
          </a:bodyPr>
          <a:lstStyle/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幼圆" panose="02010509060101010101" pitchFamily="49" charset="-122"/>
                <a:cs typeface="Verdana" panose="020B0604030504040204" pitchFamily="34" charset="0"/>
              </a:rPr>
              <a:t>为什么不是希望精确地学到目标概念</a:t>
            </a:r>
            <a:r>
              <a:rPr kumimoji="1" lang="en-US" altLang="zh-CN" sz="2400" i="1" kern="0" spc="100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kern="0" dirty="0">
                <a:solidFill>
                  <a:schemeClr val="bg1"/>
                </a:solidFill>
                <a:latin typeface="Palatino Linotype" panose="02040502050505030304" pitchFamily="18" charset="0"/>
                <a:ea typeface="幼圆" panose="02010509060101010101" pitchFamily="49" charset="-122"/>
                <a:cs typeface="Verdana" panose="020B0604030504040204" pitchFamily="34" charset="0"/>
              </a:rPr>
              <a:t>呢？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260350" y="2857864"/>
            <a:ext cx="8616950" cy="2771659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机器学习过程受到很多因素的制约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获得的训练集   往往仅包含有限数量的样例</a:t>
            </a:r>
            <a:r>
              <a:rPr lang="en-US" altLang="zh-CN" sz="1800" dirty="0"/>
              <a:t>, </a:t>
            </a:r>
            <a:r>
              <a:rPr lang="zh-CN" altLang="en-US" sz="1800" dirty="0"/>
              <a:t>因此通常会存在一些在</a:t>
            </a:r>
            <a:r>
              <a:rPr lang="en-US" altLang="zh-CN" sz="1800" dirty="0"/>
              <a:t>   </a:t>
            </a:r>
            <a:r>
              <a:rPr lang="zh-CN" altLang="en-US" sz="1800" dirty="0"/>
              <a:t>上“等效”的假设</a:t>
            </a:r>
            <a:r>
              <a:rPr lang="en-US" altLang="zh-CN" sz="1800" dirty="0"/>
              <a:t>, </a:t>
            </a:r>
            <a:r>
              <a:rPr lang="zh-CN" altLang="en-US" sz="1800" dirty="0"/>
              <a:t>学习算法无法区别这些假设</a:t>
            </a:r>
            <a:r>
              <a:rPr lang="en-US" altLang="zh-CN" sz="1800" dirty="0"/>
              <a:t>;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从分布   采样得到</a:t>
            </a:r>
            <a:r>
              <a:rPr lang="en-US" altLang="zh-CN" sz="1800" dirty="0"/>
              <a:t>   </a:t>
            </a:r>
            <a:r>
              <a:rPr lang="zh-CN" altLang="en-US" sz="1800" dirty="0"/>
              <a:t>的过程有一定的偶然性</a:t>
            </a:r>
            <a:r>
              <a:rPr lang="en-US" altLang="zh-CN" sz="1800" dirty="0"/>
              <a:t>, </a:t>
            </a:r>
            <a:r>
              <a:rPr lang="zh-CN" altLang="en-US" sz="1800" dirty="0"/>
              <a:t>即便对同样大小的不同训练集</a:t>
            </a:r>
            <a:r>
              <a:rPr lang="en-US" altLang="zh-CN" sz="1800" dirty="0"/>
              <a:t>, </a:t>
            </a:r>
            <a:r>
              <a:rPr lang="zh-CN" altLang="en-US" sz="1800" dirty="0"/>
              <a:t>学得结果也可能有所不同</a:t>
            </a:r>
            <a:r>
              <a:rPr lang="en-US" altLang="zh-CN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800100" lvl="1" indent="-342900">
              <a:spcBef>
                <a:spcPts val="1200"/>
              </a:spcBef>
            </a:pPr>
            <a:endParaRPr lang="zh-CN" altLang="en-US" sz="18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79247" y="3493976"/>
          <a:ext cx="22393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17" name="Formula" r:id="rId11" imgW="952500" imgH="1162050" progId="Equation.Ribbit">
                  <p:embed/>
                </p:oleObj>
              </mc:Choice>
              <mc:Fallback>
                <p:oleObj name="Formula" r:id="rId11" imgW="952500" imgH="1162050" progId="Equation.Ribbit">
                  <p:embed/>
                  <p:pic>
                    <p:nvPicPr>
                      <p:cNvPr id="0" name="图片 704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9247" y="3493976"/>
                        <a:ext cx="22393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611409" y="3501233"/>
          <a:ext cx="22393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18" name="Formula" r:id="rId12" imgW="952500" imgH="1162050" progId="Equation.Ribbit">
                  <p:embed/>
                </p:oleObj>
              </mc:Choice>
              <mc:Fallback>
                <p:oleObj name="Formula" r:id="rId12" imgW="952500" imgH="1162050" progId="Equation.Ribbit">
                  <p:embed/>
                  <p:pic>
                    <p:nvPicPr>
                      <p:cNvPr id="0" name="图片 704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1409" y="3501233"/>
                        <a:ext cx="22393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511589" y="4264621"/>
          <a:ext cx="22393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19" name="Formula" r:id="rId13" imgW="952500" imgH="1162050" progId="Equation.Ribbit">
                  <p:embed/>
                </p:oleObj>
              </mc:Choice>
              <mc:Fallback>
                <p:oleObj name="Formula" r:id="rId13" imgW="952500" imgH="1162050" progId="Equation.Ribbit">
                  <p:embed/>
                  <p:pic>
                    <p:nvPicPr>
                      <p:cNvPr id="0" name="图片 704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11589" y="4264621"/>
                        <a:ext cx="22393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662364" y="4264621"/>
          <a:ext cx="22393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20" name="Formula" r:id="rId15" imgW="952500" imgH="1162050" progId="Equation.Ribbit">
                  <p:embed/>
                </p:oleObj>
              </mc:Choice>
              <mc:Fallback>
                <p:oleObj name="Formula" r:id="rId15" imgW="952500" imgH="1162050" progId="Equation.Ribbit">
                  <p:embed/>
                  <p:pic>
                    <p:nvPicPr>
                      <p:cNvPr id="0" name="图片 704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2364" y="4264621"/>
                        <a:ext cx="22393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14</TotalTime>
  <Words>1563</Words>
  <Application>Microsoft Office PowerPoint</Application>
  <PresentationFormat>全屏显示(4:3)</PresentationFormat>
  <Paragraphs>166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幼圆</vt:lpstr>
      <vt:lpstr>Arial</vt:lpstr>
      <vt:lpstr>Palatino Linotype</vt:lpstr>
      <vt:lpstr>Times New Roman</vt:lpstr>
      <vt:lpstr>Verdana</vt:lpstr>
      <vt:lpstr>Wingdings</vt:lpstr>
      <vt:lpstr>机器学习v2.1rgb</vt:lpstr>
      <vt:lpstr>Formula</vt:lpstr>
      <vt:lpstr>计算学习理论 （probably approximately correct）</vt:lpstr>
      <vt:lpstr>纲要</vt:lpstr>
      <vt:lpstr>关注的问题</vt:lpstr>
      <vt:lpstr>一些概念及记号</vt:lpstr>
      <vt:lpstr>一些概念及记号</vt:lpstr>
      <vt:lpstr>什么是“学习”</vt:lpstr>
      <vt:lpstr>什么是“学习”</vt:lpstr>
      <vt:lpstr>什么是“学习”</vt:lpstr>
      <vt:lpstr>PowerPoint 演示文稿</vt:lpstr>
      <vt:lpstr>什么是“可学习的”</vt:lpstr>
      <vt:lpstr>什么是“可学习的”</vt:lpstr>
      <vt:lpstr>什么是“可学习的”</vt:lpstr>
      <vt:lpstr>什么是“可学习的”</vt:lpstr>
      <vt:lpstr>什么是“可学习的”</vt:lpstr>
      <vt:lpstr>PowerPoint 演示文稿</vt:lpstr>
      <vt:lpstr>PowerPoint 演示文稿</vt:lpstr>
      <vt:lpstr>Rademacher复杂度</vt:lpstr>
      <vt:lpstr>Rademacher复杂度</vt:lpstr>
      <vt:lpstr>Rademacher复杂度</vt:lpstr>
      <vt:lpstr>Rademacher复杂度</vt:lpstr>
      <vt:lpstr>Rademacher复杂度</vt:lpstr>
      <vt:lpstr>Rademacher复杂度</vt:lpstr>
      <vt:lpstr>Rademacher复杂度</vt:lpstr>
      <vt:lpstr>Rademacher复杂度</vt:lpstr>
    </vt:vector>
  </TitlesOfParts>
  <Company>LAMDA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机器学习-第十二章</dc:title>
  <dc:creator/>
  <cp:lastModifiedBy>rock zhou</cp:lastModifiedBy>
  <cp:revision>291</cp:revision>
  <dcterms:created xsi:type="dcterms:W3CDTF">2016-01-09T01:36:00Z</dcterms:created>
  <dcterms:modified xsi:type="dcterms:W3CDTF">2020-11-10T11:08:59Z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