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7" r:id="rId1"/>
  </p:sldMasterIdLst>
  <p:notesMasterIdLst>
    <p:notesMasterId r:id="rId50"/>
  </p:notesMasterIdLst>
  <p:handoutMasterIdLst>
    <p:handoutMasterId r:id="rId51"/>
  </p:handoutMasterIdLst>
  <p:sldIdLst>
    <p:sldId id="256" r:id="rId2"/>
    <p:sldId id="315" r:id="rId3"/>
    <p:sldId id="257" r:id="rId4"/>
    <p:sldId id="352" r:id="rId5"/>
    <p:sldId id="297" r:id="rId6"/>
    <p:sldId id="353" r:id="rId7"/>
    <p:sldId id="261" r:id="rId8"/>
    <p:sldId id="294" r:id="rId9"/>
    <p:sldId id="295" r:id="rId10"/>
    <p:sldId id="298" r:id="rId11"/>
    <p:sldId id="316" r:id="rId12"/>
    <p:sldId id="317" r:id="rId13"/>
    <p:sldId id="318" r:id="rId14"/>
    <p:sldId id="319" r:id="rId15"/>
    <p:sldId id="325" r:id="rId16"/>
    <p:sldId id="326" r:id="rId17"/>
    <p:sldId id="320" r:id="rId18"/>
    <p:sldId id="322" r:id="rId19"/>
    <p:sldId id="321" r:id="rId20"/>
    <p:sldId id="354" r:id="rId21"/>
    <p:sldId id="262" r:id="rId22"/>
    <p:sldId id="300" r:id="rId23"/>
    <p:sldId id="356" r:id="rId24"/>
    <p:sldId id="308" r:id="rId25"/>
    <p:sldId id="309" r:id="rId26"/>
    <p:sldId id="301" r:id="rId27"/>
    <p:sldId id="302" r:id="rId28"/>
    <p:sldId id="327" r:id="rId29"/>
    <p:sldId id="310" r:id="rId30"/>
    <p:sldId id="357" r:id="rId31"/>
    <p:sldId id="263" r:id="rId32"/>
    <p:sldId id="265" r:id="rId33"/>
    <p:sldId id="328" r:id="rId34"/>
    <p:sldId id="329" r:id="rId35"/>
    <p:sldId id="330" r:id="rId36"/>
    <p:sldId id="269" r:id="rId37"/>
    <p:sldId id="270" r:id="rId38"/>
    <p:sldId id="271" r:id="rId39"/>
    <p:sldId id="272" r:id="rId40"/>
    <p:sldId id="273" r:id="rId41"/>
    <p:sldId id="358" r:id="rId42"/>
    <p:sldId id="359" r:id="rId43"/>
    <p:sldId id="274" r:id="rId44"/>
    <p:sldId id="279" r:id="rId45"/>
    <p:sldId id="331" r:id="rId46"/>
    <p:sldId id="332" r:id="rId47"/>
    <p:sldId id="360" r:id="rId48"/>
    <p:sldId id="351" r:id="rId4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422" autoAdjust="0"/>
  </p:normalViewPr>
  <p:slideViewPr>
    <p:cSldViewPr>
      <p:cViewPr varScale="1">
        <p:scale>
          <a:sx n="118" d="100"/>
          <a:sy n="118" d="100"/>
        </p:scale>
        <p:origin x="136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2.xml"/><Relationship Id="rId13" Type="http://schemas.openxmlformats.org/officeDocument/2006/relationships/slide" Target="slides/slide32.xml"/><Relationship Id="rId18" Type="http://schemas.openxmlformats.org/officeDocument/2006/relationships/slide" Target="slides/slide38.xml"/><Relationship Id="rId3" Type="http://schemas.openxmlformats.org/officeDocument/2006/relationships/slide" Target="slides/slide4.xml"/><Relationship Id="rId21" Type="http://schemas.openxmlformats.org/officeDocument/2006/relationships/slide" Target="slides/slide41.xml"/><Relationship Id="rId7" Type="http://schemas.openxmlformats.org/officeDocument/2006/relationships/slide" Target="slides/slide21.xml"/><Relationship Id="rId12" Type="http://schemas.openxmlformats.org/officeDocument/2006/relationships/slide" Target="slides/slide31.xml"/><Relationship Id="rId17" Type="http://schemas.openxmlformats.org/officeDocument/2006/relationships/slide" Target="slides/slide37.xml"/><Relationship Id="rId2" Type="http://schemas.openxmlformats.org/officeDocument/2006/relationships/slide" Target="slides/slide3.xml"/><Relationship Id="rId16" Type="http://schemas.openxmlformats.org/officeDocument/2006/relationships/slide" Target="slides/slide36.xml"/><Relationship Id="rId20" Type="http://schemas.openxmlformats.org/officeDocument/2006/relationships/slide" Target="slides/slide40.xml"/><Relationship Id="rId1" Type="http://schemas.openxmlformats.org/officeDocument/2006/relationships/slide" Target="slides/slide1.xml"/><Relationship Id="rId6" Type="http://schemas.openxmlformats.org/officeDocument/2006/relationships/slide" Target="slides/slide9.xml"/><Relationship Id="rId11" Type="http://schemas.openxmlformats.org/officeDocument/2006/relationships/slide" Target="slides/slide28.xml"/><Relationship Id="rId5" Type="http://schemas.openxmlformats.org/officeDocument/2006/relationships/slide" Target="slides/slide8.xml"/><Relationship Id="rId15" Type="http://schemas.openxmlformats.org/officeDocument/2006/relationships/slide" Target="slides/slide34.xml"/><Relationship Id="rId23" Type="http://schemas.openxmlformats.org/officeDocument/2006/relationships/slide" Target="slides/slide43.xml"/><Relationship Id="rId10" Type="http://schemas.openxmlformats.org/officeDocument/2006/relationships/slide" Target="slides/slide27.xml"/><Relationship Id="rId19" Type="http://schemas.openxmlformats.org/officeDocument/2006/relationships/slide" Target="slides/slide39.xml"/><Relationship Id="rId4" Type="http://schemas.openxmlformats.org/officeDocument/2006/relationships/slide" Target="slides/slide7.xml"/><Relationship Id="rId9" Type="http://schemas.openxmlformats.org/officeDocument/2006/relationships/slide" Target="slides/slide23.xml"/><Relationship Id="rId14" Type="http://schemas.openxmlformats.org/officeDocument/2006/relationships/slide" Target="slides/slide33.xml"/><Relationship Id="rId22" Type="http://schemas.openxmlformats.org/officeDocument/2006/relationships/slide" Target="slides/slide4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218252D-D0D1-4D22-B063-4EA4CAB8691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7134346E-4E02-4D76-83F9-CA1CF46094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3EE9FB1A-BFC4-4437-8428-A6E81748E04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AF47324A-D3D4-4390-9D70-4D31055D6A9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C01B202D-A61A-445B-BECA-D30CCE84DE06}" type="slidenum">
              <a:rPr lang="en-US" altLang="es-ES"/>
              <a:pPr/>
              <a:t>‹#›</a:t>
            </a:fld>
            <a:endParaRPr lang="en-U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0914F42-A927-4DB1-954B-1C6FCD40E5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FB961DA-6C8E-4045-9485-55EA0A599C0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C9389962-22BA-421C-8199-7D8852800D6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88643363-643B-4EAC-A635-4897695A29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4489388A-5DBD-4E03-8D18-6C6CBD839DB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D86643A8-F45D-475D-BF29-9A098E6265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E2DBF821-F60B-48DA-B5C2-094EF434F6A2}" type="slidenum">
              <a:rPr lang="en-US" altLang="es-ES"/>
              <a:pPr/>
              <a:t>‹#›</a:t>
            </a:fld>
            <a:endParaRPr lang="en-U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DE5DCBB-F1F6-4EEA-9B36-C81F5F4E44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30933F-2AC7-4DAD-998F-CE2711E5F654}" type="slidenum">
              <a:rPr lang="en-US" altLang="es-ES" sz="1300"/>
              <a:pPr/>
              <a:t>1</a:t>
            </a:fld>
            <a:endParaRPr lang="en-US" altLang="es-ES" sz="13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869A6FB-3FA5-43D1-88B8-0DC67E9DDE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1087FFF-6F94-4F75-9C85-24A789D08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E579A20F-91E1-4766-AE53-FFAADF6D74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0AB3E6D-D3BF-4EC5-B11C-7A5EEB2273AC}" type="slidenum">
              <a:rPr lang="en-US" altLang="es-ES" sz="1300"/>
              <a:pPr/>
              <a:t>10</a:t>
            </a:fld>
            <a:endParaRPr lang="en-US" altLang="es-E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75056F64-19E2-4E4B-B6C7-3D471F729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9E28342-41FB-4D0B-A808-7021363862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A368590B-4DC7-4530-AAFE-753B3BF0DD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41BC1BA-8178-4E56-A0F7-3041E3466467}" type="slidenum">
              <a:rPr lang="en-US" altLang="es-ES" sz="1300"/>
              <a:pPr/>
              <a:t>11</a:t>
            </a:fld>
            <a:endParaRPr lang="en-US" altLang="es-ES" sz="13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4CE5A83A-2CE4-4964-B5C8-F10DD769C7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1C38038F-9758-472C-AF20-6A73B824F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B10BA783-B4F0-4408-BDB2-523522F1BA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46D1EE8-62C9-4BAB-8E75-02AD79D5CB21}" type="slidenum">
              <a:rPr lang="en-US" altLang="es-ES" sz="1300"/>
              <a:pPr/>
              <a:t>12</a:t>
            </a:fld>
            <a:endParaRPr lang="en-US" altLang="es-ES" sz="1300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576F67ED-627A-4809-B1D0-B898B60944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E5CBC95B-319A-48EE-BC6A-0ABB114B9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D7B45140-17B1-4C7B-8DFA-CA368104A7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D4A055-7862-4B02-B671-66A35E67FCD1}" type="slidenum">
              <a:rPr lang="en-US" altLang="es-ES" sz="1300"/>
              <a:pPr/>
              <a:t>13</a:t>
            </a:fld>
            <a:endParaRPr lang="en-US" altLang="es-ES" sz="13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F1358ED4-978C-4EA1-A5DA-22C40D32FF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822FF54-180C-4FEA-A045-E2D29026A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CC9BF32-A570-4FE9-A244-77CC4AD822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FB8FDD-7DFC-4C0C-9C59-54BCB5BD4C80}" type="slidenum">
              <a:rPr lang="en-US" altLang="es-ES" sz="1300"/>
              <a:pPr/>
              <a:t>14</a:t>
            </a:fld>
            <a:endParaRPr lang="en-US" altLang="es-ES" sz="13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A9FAC9D7-DD94-4FE0-9C59-5B955BE6C6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211763E-C8C0-4456-8277-23A1B3DBF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CC9BF32-A570-4FE9-A244-77CC4AD822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FB8FDD-7DFC-4C0C-9C59-54BCB5BD4C80}" type="slidenum">
              <a:rPr lang="en-US" altLang="es-ES" sz="1300"/>
              <a:pPr/>
              <a:t>15</a:t>
            </a:fld>
            <a:endParaRPr lang="en-US" altLang="es-ES" sz="13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A9FAC9D7-DD94-4FE0-9C59-5B955BE6C6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211763E-C8C0-4456-8277-23A1B3DBF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2635039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3CC9BF32-A570-4FE9-A244-77CC4AD822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FFB8FDD-7DFC-4C0C-9C59-54BCB5BD4C80}" type="slidenum">
              <a:rPr lang="en-US" altLang="es-ES" sz="1300"/>
              <a:pPr/>
              <a:t>16</a:t>
            </a:fld>
            <a:endParaRPr lang="en-US" altLang="es-ES" sz="130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A9FAC9D7-DD94-4FE0-9C59-5B955BE6C6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1211763E-C8C0-4456-8277-23A1B3DBF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3627706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D6FA7F9A-4E84-40DB-983A-5F2BA8081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4EB0A4-11A2-4EC6-A229-8542E24563DF}" type="slidenum">
              <a:rPr lang="en-US" altLang="es-ES" sz="1300"/>
              <a:pPr/>
              <a:t>17</a:t>
            </a:fld>
            <a:endParaRPr lang="en-US" altLang="es-ES" sz="13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A13FBE6E-D0FD-4249-A2C1-D7FBC3F383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4A6F81A-724D-4CDF-9DA6-03238494F4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D89435B8-5753-4656-A0FF-DF44365762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4D669C6-9E2D-4125-9951-CA4CF3DE05B9}" type="slidenum">
              <a:rPr lang="en-US" altLang="es-ES" sz="1300"/>
              <a:pPr/>
              <a:t>18</a:t>
            </a:fld>
            <a:endParaRPr lang="en-US" altLang="es-E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736E80D5-FC30-4408-9A4E-F4F237A755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72A8D9FF-13C0-4E94-842D-968E7BE714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17C9281E-7248-4E09-898B-03C1ABFD8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A9F6591-FF73-49EB-8B57-42BD59C34C6C}" type="slidenum">
              <a:rPr lang="en-US" altLang="es-ES" sz="1300"/>
              <a:pPr/>
              <a:t>19</a:t>
            </a:fld>
            <a:endParaRPr lang="en-US" altLang="es-ES" sz="13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0B5798FC-DD0E-4DE7-8005-C3464552A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83CDCD3E-1A79-4278-B5C8-B5D8A5CF82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>
            <a:extLst>
              <a:ext uri="{FF2B5EF4-FFF2-40B4-BE49-F238E27FC236}">
                <a16:creationId xmlns:a16="http://schemas.microsoft.com/office/drawing/2014/main" id="{27F036BB-8B50-42F6-BB19-872A227237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>
            <a:extLst>
              <a:ext uri="{FF2B5EF4-FFF2-40B4-BE49-F238E27FC236}">
                <a16:creationId xmlns:a16="http://schemas.microsoft.com/office/drawing/2014/main" id="{96576690-AE8A-4182-8FF8-144D4E76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63492" name="3 Marcador de número de diapositiva">
            <a:extLst>
              <a:ext uri="{FF2B5EF4-FFF2-40B4-BE49-F238E27FC236}">
                <a16:creationId xmlns:a16="http://schemas.microsoft.com/office/drawing/2014/main" id="{96BF7BD6-C7C7-42EE-9FF9-9ED311F01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A46D14B-0A52-4C1E-8A04-3623DC0A2900}" type="slidenum">
              <a:rPr lang="en-US" altLang="es-ES" sz="1300"/>
              <a:pPr/>
              <a:t>2</a:t>
            </a:fld>
            <a:endParaRPr lang="en-US" altLang="es-ES" sz="13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>
            <a:extLst>
              <a:ext uri="{FF2B5EF4-FFF2-40B4-BE49-F238E27FC236}">
                <a16:creationId xmlns:a16="http://schemas.microsoft.com/office/drawing/2014/main" id="{27F036BB-8B50-42F6-BB19-872A227237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>
            <a:extLst>
              <a:ext uri="{FF2B5EF4-FFF2-40B4-BE49-F238E27FC236}">
                <a16:creationId xmlns:a16="http://schemas.microsoft.com/office/drawing/2014/main" id="{96576690-AE8A-4182-8FF8-144D4E76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63492" name="3 Marcador de número de diapositiva">
            <a:extLst>
              <a:ext uri="{FF2B5EF4-FFF2-40B4-BE49-F238E27FC236}">
                <a16:creationId xmlns:a16="http://schemas.microsoft.com/office/drawing/2014/main" id="{96BF7BD6-C7C7-42EE-9FF9-9ED311F01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46D14B-0A52-4C1E-8A04-3623DC0A2900}" type="slidenum">
              <a:rPr kumimoji="0" lang="en-US" altLang="es-E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6689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B62A6523-F942-40DA-B332-25C5A7AED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318F546-E71D-4C9B-9F42-EF83BD973A14}" type="slidenum">
              <a:rPr lang="en-US" altLang="es-ES" sz="1300"/>
              <a:pPr/>
              <a:t>21</a:t>
            </a:fld>
            <a:endParaRPr lang="en-US" altLang="es-ES" sz="1300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F2744384-69B9-4588-B179-5354FDB0D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04E3B84-9C9D-47C5-B05B-B45267F69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572939C2-B00C-474A-9033-E375EDC5E8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739C99-4FFD-45A8-BD31-B84FA3E4CC0D}" type="slidenum">
              <a:rPr lang="en-US" altLang="es-ES" sz="1300"/>
              <a:pPr/>
              <a:t>22</a:t>
            </a:fld>
            <a:endParaRPr lang="en-US" altLang="es-E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D3E27B46-EF91-4AFF-AAD3-783F4B56EE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75917082-2A2D-4850-96FB-1ABCE9604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B62A6523-F942-40DA-B332-25C5A7AEDA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18F546-E71D-4C9B-9F42-EF83BD973A14}" type="slidenum">
              <a:rPr kumimoji="0" lang="en-US" altLang="es-E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F2744384-69B9-4588-B179-5354FDB0DB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E04E3B84-9C9D-47C5-B05B-B45267F69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18610441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1 Marcador de imagen de diapositiva">
            <a:extLst>
              <a:ext uri="{FF2B5EF4-FFF2-40B4-BE49-F238E27FC236}">
                <a16:creationId xmlns:a16="http://schemas.microsoft.com/office/drawing/2014/main" id="{EDD27A8C-F9DF-4C1D-AF27-A624F0956F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2 Marcador de notas">
            <a:extLst>
              <a:ext uri="{FF2B5EF4-FFF2-40B4-BE49-F238E27FC236}">
                <a16:creationId xmlns:a16="http://schemas.microsoft.com/office/drawing/2014/main" id="{258FBAE1-C16A-42CC-855A-A134270B1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87044" name="3 Marcador de número de diapositiva">
            <a:extLst>
              <a:ext uri="{FF2B5EF4-FFF2-40B4-BE49-F238E27FC236}">
                <a16:creationId xmlns:a16="http://schemas.microsoft.com/office/drawing/2014/main" id="{D57B9F0E-8A37-48B7-93D0-F57F852DC2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ADF0BB-CFA0-4DEC-9D1F-E7DD49013FA2}" type="slidenum">
              <a:rPr lang="en-US" altLang="es-ES" sz="1300"/>
              <a:pPr/>
              <a:t>24</a:t>
            </a:fld>
            <a:endParaRPr lang="en-US" altLang="es-ES" sz="13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1 Marcador de imagen de diapositiva">
            <a:extLst>
              <a:ext uri="{FF2B5EF4-FFF2-40B4-BE49-F238E27FC236}">
                <a16:creationId xmlns:a16="http://schemas.microsoft.com/office/drawing/2014/main" id="{081BF8BF-584F-4D67-BC79-D6F266767F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2 Marcador de notas">
            <a:extLst>
              <a:ext uri="{FF2B5EF4-FFF2-40B4-BE49-F238E27FC236}">
                <a16:creationId xmlns:a16="http://schemas.microsoft.com/office/drawing/2014/main" id="{A67D3E9B-34FE-42BE-B516-EECE2B0E0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88068" name="3 Marcador de número de diapositiva">
            <a:extLst>
              <a:ext uri="{FF2B5EF4-FFF2-40B4-BE49-F238E27FC236}">
                <a16:creationId xmlns:a16="http://schemas.microsoft.com/office/drawing/2014/main" id="{4335555F-7406-4379-B0DB-D95E54ADB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37F79AA-0D04-4603-88AA-BB885696E20E}" type="slidenum">
              <a:rPr lang="en-US" altLang="es-ES" sz="1300"/>
              <a:pPr/>
              <a:t>25</a:t>
            </a:fld>
            <a:endParaRPr lang="en-US" altLang="es-ES" sz="13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77688C5E-2DA8-4BFD-B0EF-198EEB384B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D319C45-C8FE-4617-88CC-45329416FDCE}" type="slidenum">
              <a:rPr lang="en-US" altLang="es-ES" sz="1300"/>
              <a:pPr/>
              <a:t>26</a:t>
            </a:fld>
            <a:endParaRPr lang="en-US" altLang="es-ES" sz="13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18364A41-E44A-48BF-ACBE-331922A7EE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84A9FB40-CDC6-4E88-B6AE-56D3375DBF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AD6EA75-02ED-4036-82BC-7D3094354C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EC07EC-2E5A-4606-83B0-7A053E445A0E}" type="slidenum">
              <a:rPr lang="en-US" altLang="es-ES" sz="1300"/>
              <a:pPr/>
              <a:t>27</a:t>
            </a:fld>
            <a:endParaRPr lang="en-US" altLang="es-ES" sz="13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4739FAF0-3F43-40FD-8A89-1F0B6B10BE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788CE91-776D-4A03-B1E3-38C815E3F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2AD6EA75-02ED-4036-82BC-7D3094354C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EC07EC-2E5A-4606-83B0-7A053E445A0E}" type="slidenum">
              <a:rPr lang="en-US" altLang="es-ES" sz="1300"/>
              <a:pPr/>
              <a:t>28</a:t>
            </a:fld>
            <a:endParaRPr lang="en-US" altLang="es-ES" sz="13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4739FAF0-3F43-40FD-8A89-1F0B6B10BE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8788CE91-776D-4A03-B1E3-38C815E3F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22890464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1 Marcador de imagen de diapositiva">
            <a:extLst>
              <a:ext uri="{FF2B5EF4-FFF2-40B4-BE49-F238E27FC236}">
                <a16:creationId xmlns:a16="http://schemas.microsoft.com/office/drawing/2014/main" id="{43FED3E8-3D34-4F6C-BE8E-DFAEC596554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2 Marcador de notas">
            <a:extLst>
              <a:ext uri="{FF2B5EF4-FFF2-40B4-BE49-F238E27FC236}">
                <a16:creationId xmlns:a16="http://schemas.microsoft.com/office/drawing/2014/main" id="{A425237E-A137-49D0-90E2-773B795F8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93188" name="3 Marcador de número de diapositiva">
            <a:extLst>
              <a:ext uri="{FF2B5EF4-FFF2-40B4-BE49-F238E27FC236}">
                <a16:creationId xmlns:a16="http://schemas.microsoft.com/office/drawing/2014/main" id="{9D2606E4-ECD9-43B8-A629-97A22F26A3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1CA506B-D8AA-4B1A-80E0-6CFF13EADCB5}" type="slidenum">
              <a:rPr lang="en-US" altLang="es-ES" sz="1300"/>
              <a:pPr/>
              <a:t>29</a:t>
            </a:fld>
            <a:endParaRPr lang="en-US" altLang="es-E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C59CA9F-2734-40BE-9F87-27911703FA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93BD86B-280E-4073-977C-2021473D19A9}" type="slidenum">
              <a:rPr lang="en-US" altLang="es-ES" sz="1300"/>
              <a:pPr/>
              <a:t>3</a:t>
            </a:fld>
            <a:endParaRPr lang="en-US" altLang="es-ES" sz="13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3E71D96-2812-4E37-88DE-4D7137942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5AAB080-BDC0-44C8-9B7E-EBB4D113A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>
            <a:extLst>
              <a:ext uri="{FF2B5EF4-FFF2-40B4-BE49-F238E27FC236}">
                <a16:creationId xmlns:a16="http://schemas.microsoft.com/office/drawing/2014/main" id="{27F036BB-8B50-42F6-BB19-872A227237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>
            <a:extLst>
              <a:ext uri="{FF2B5EF4-FFF2-40B4-BE49-F238E27FC236}">
                <a16:creationId xmlns:a16="http://schemas.microsoft.com/office/drawing/2014/main" id="{96576690-AE8A-4182-8FF8-144D4E76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63492" name="3 Marcador de número de diapositiva">
            <a:extLst>
              <a:ext uri="{FF2B5EF4-FFF2-40B4-BE49-F238E27FC236}">
                <a16:creationId xmlns:a16="http://schemas.microsoft.com/office/drawing/2014/main" id="{96BF7BD6-C7C7-42EE-9FF9-9ED311F01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46D14B-0A52-4C1E-8A04-3623DC0A2900}" type="slidenum">
              <a:rPr kumimoji="0" lang="en-US" altLang="es-E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7679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C25E3C70-78DB-480E-A301-A2DA084DC6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5AE6D4B-6A3B-44C6-B04F-BA2C17396529}" type="slidenum">
              <a:rPr lang="en-US" altLang="es-ES" sz="1300"/>
              <a:pPr/>
              <a:t>31</a:t>
            </a:fld>
            <a:endParaRPr lang="en-US" altLang="es-ES" sz="13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8BD347B2-8CA0-4F02-9DD4-51C0D6F83C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7EF4C271-A6E9-412B-9CD6-FA52FC0A4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EF53B83A-292A-480A-A3A4-6225E93152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D3B554-39F3-4380-A969-3D56B1FA0B8A}" type="slidenum">
              <a:rPr lang="en-US" altLang="es-ES" sz="1300"/>
              <a:pPr/>
              <a:t>32</a:t>
            </a:fld>
            <a:endParaRPr lang="en-US" altLang="es-ES" sz="13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A4627CBA-1822-415C-A53F-89282D5A0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A8D3584-3E79-412C-BAF3-5DADE9194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EF53B83A-292A-480A-A3A4-6225E93152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D3B554-39F3-4380-A969-3D56B1FA0B8A}" type="slidenum">
              <a:rPr lang="en-US" altLang="es-ES" sz="1300"/>
              <a:pPr/>
              <a:t>33</a:t>
            </a:fld>
            <a:endParaRPr lang="en-US" altLang="es-ES" sz="13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A4627CBA-1822-415C-A53F-89282D5A0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A8D3584-3E79-412C-BAF3-5DADE9194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37404461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EF53B83A-292A-480A-A3A4-6225E93152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D3B554-39F3-4380-A969-3D56B1FA0B8A}" type="slidenum">
              <a:rPr lang="en-US" altLang="es-ES" sz="1300"/>
              <a:pPr/>
              <a:t>34</a:t>
            </a:fld>
            <a:endParaRPr lang="en-US" altLang="es-ES" sz="13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A4627CBA-1822-415C-A53F-89282D5A07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1A8D3584-3E79-412C-BAF3-5DADE9194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 dirty="0"/>
          </a:p>
        </p:txBody>
      </p:sp>
    </p:spTree>
    <p:extLst>
      <p:ext uri="{BB962C8B-B14F-4D97-AF65-F5344CB8AC3E}">
        <p14:creationId xmlns:p14="http://schemas.microsoft.com/office/powerpoint/2010/main" val="29176584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2204209E-8D2C-42B1-BA71-51F3853D8E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CFD0FC3-9014-4591-8550-A583832539B7}" type="slidenum">
              <a:rPr lang="en-US" altLang="es-ES" sz="1300"/>
              <a:pPr/>
              <a:t>36</a:t>
            </a:fld>
            <a:endParaRPr lang="en-US" altLang="es-ES" sz="13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E5A7CAF-5D69-4D5E-889B-0304A4FFE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2BD1D1AB-066B-4FD9-81FC-B3138BCA3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D45BCB4C-7FBD-4BB9-A9B2-8C7DD0A333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E9D0517-4BD6-4D45-B9A3-0B77E6711E99}" type="slidenum">
              <a:rPr lang="en-US" altLang="es-ES" sz="1300"/>
              <a:pPr/>
              <a:t>37</a:t>
            </a:fld>
            <a:endParaRPr lang="en-US" altLang="es-ES" sz="13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59B2A56B-1957-484C-9CA0-FA6DC79CDF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0FD5100C-78B1-46BA-BC78-F44AD51A83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C3835F4D-1A49-4800-BD81-D2A78E81F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C0BD66-4E15-4559-BE0C-3B1227CBE07E}" type="slidenum">
              <a:rPr lang="en-US" altLang="es-ES" sz="1300"/>
              <a:pPr/>
              <a:t>38</a:t>
            </a:fld>
            <a:endParaRPr lang="en-US" altLang="es-ES" sz="13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9467595A-72D3-4982-9023-D422EA3695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CE574C2D-8BA8-4C22-969F-0550D1ACC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id="{C68C4A44-49DF-42D6-BA89-6FA98CA7A4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60EF2A-7140-4486-864F-867D2F0AEE58}" type="slidenum">
              <a:rPr lang="en-US" altLang="es-ES" sz="1300"/>
              <a:pPr/>
              <a:t>39</a:t>
            </a:fld>
            <a:endParaRPr lang="en-US" altLang="es-ES" sz="1300"/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id="{129A8E94-C231-4CCF-8AC8-DAA3343F23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id="{85A48851-0383-4C2D-BB1E-E9FBFF3B8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8B6EEB69-58D6-4A16-BD7A-3E89870E93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C3BBD0-01BB-4D92-B4BF-E03C49AAB58C}" type="slidenum">
              <a:rPr lang="en-US" altLang="es-ES" sz="1300"/>
              <a:pPr/>
              <a:t>40</a:t>
            </a:fld>
            <a:endParaRPr lang="en-US" altLang="es-ES" sz="13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FCA98370-B267-411A-B5DB-F32842CA2A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19CD4DA-AE5E-4A54-9194-EC1B31FF4A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C59CA9F-2734-40BE-9F87-27911703FA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3BD86B-280E-4073-977C-2021473D19A9}" type="slidenum">
              <a:rPr kumimoji="0" lang="en-US" altLang="es-E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3E71D96-2812-4E37-88DE-4D71379428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5AAB080-BDC0-44C8-9B7E-EBB4D113A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17442268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2204209E-8D2C-42B1-BA71-51F3853D8E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FD0FC3-9014-4591-8550-A583832539B7}" type="slidenum">
              <a:rPr kumimoji="0" lang="en-US" altLang="es-E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E5A7CAF-5D69-4D5E-889B-0304A4FFE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2BD1D1AB-066B-4FD9-81FC-B3138BCA3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6345947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2204209E-8D2C-42B1-BA71-51F3853D8E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FD0FC3-9014-4591-8550-A583832539B7}" type="slidenum">
              <a:rPr kumimoji="0" lang="en-US" altLang="es-E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3E5A7CAF-5D69-4D5E-889B-0304A4FFEB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2BD1D1AB-066B-4FD9-81FC-B3138BCA3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26893612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E2870B1F-1D6F-4F06-B0CF-762FFBC46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365DE6C-042A-4E44-8322-238633CF99C8}" type="slidenum">
              <a:rPr lang="en-US" altLang="es-ES" sz="1300"/>
              <a:pPr/>
              <a:t>43</a:t>
            </a:fld>
            <a:endParaRPr lang="en-US" altLang="es-ES" sz="13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E36C785A-F394-4920-BF91-8D0C764A29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395A807-AC15-4A50-9A70-9B1DCBDE4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id="{1374B128-6437-4BE2-9663-31312071A2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2505420-EB75-4961-B86A-80322980A835}" type="slidenum">
              <a:rPr lang="en-US" altLang="es-ES" sz="1300"/>
              <a:pPr/>
              <a:t>44</a:t>
            </a:fld>
            <a:endParaRPr lang="en-US" altLang="es-ES" sz="13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FC2CBF2F-F0AC-4C6C-AB0A-DD1FA13813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B928380E-7DEE-4C70-B6A1-C07D211F3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606EFFB7-5CE7-4AF3-AF9F-31488C12E1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251C3DE-A922-4624-9664-6028D415D8C0}" type="slidenum">
              <a:rPr lang="en-US" altLang="es-ES" sz="1300"/>
              <a:pPr/>
              <a:t>5</a:t>
            </a:fld>
            <a:endParaRPr lang="en-US" altLang="es-ES" sz="13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C2D339CF-DDBD-4434-877B-5CD5117998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4C68A4C4-3CC4-4C39-915B-63211956A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•"/>
              <a:tabLst/>
              <a:defRPr/>
            </a:pPr>
            <a:r>
              <a:rPr kumimoji="1" lang="en-GB" altLang="es-E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 Control Unit and the Arithmetic and Logic Unit (ALU) constitute the Central Processing Unit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•"/>
              <a:tabLst/>
              <a:defRPr/>
            </a:pPr>
            <a:r>
              <a:rPr kumimoji="1" lang="en-GB" altLang="es-E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Data and instructions need to get into the system and results out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—"/>
              <a:tabLst/>
              <a:defRPr/>
            </a:pPr>
            <a:r>
              <a:rPr kumimoji="1" lang="en-GB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Input/output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•"/>
              <a:tabLst/>
              <a:defRPr/>
            </a:pPr>
            <a:r>
              <a:rPr kumimoji="1" lang="en-GB" altLang="es-E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Temporary storage of code and results is needed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—"/>
              <a:tabLst/>
              <a:defRPr/>
            </a:pPr>
            <a:r>
              <a:rPr kumimoji="1" lang="en-GB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Main memory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•"/>
              <a:tabLst/>
              <a:defRPr/>
            </a:pPr>
            <a:r>
              <a:rPr kumimoji="1" lang="en-GB" altLang="es-E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 interconnection component is also needed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—"/>
              <a:tabLst/>
              <a:defRPr/>
            </a:pPr>
            <a:r>
              <a:rPr kumimoji="1" lang="en-GB" altLang="es-E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1" lang="en-GB" altLang="es-E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</a:rPr>
              <a:t>System bus</a:t>
            </a:r>
          </a:p>
          <a:p>
            <a:endParaRPr lang="en-GB" altLang="es-E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>
            <a:extLst>
              <a:ext uri="{FF2B5EF4-FFF2-40B4-BE49-F238E27FC236}">
                <a16:creationId xmlns:a16="http://schemas.microsoft.com/office/drawing/2014/main" id="{27F036BB-8B50-42F6-BB19-872A2272370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2 Marcador de notas">
            <a:extLst>
              <a:ext uri="{FF2B5EF4-FFF2-40B4-BE49-F238E27FC236}">
                <a16:creationId xmlns:a16="http://schemas.microsoft.com/office/drawing/2014/main" id="{96576690-AE8A-4182-8FF8-144D4E76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/>
          </a:p>
        </p:txBody>
      </p:sp>
      <p:sp>
        <p:nvSpPr>
          <p:cNvPr id="63492" name="3 Marcador de número de diapositiva">
            <a:extLst>
              <a:ext uri="{FF2B5EF4-FFF2-40B4-BE49-F238E27FC236}">
                <a16:creationId xmlns:a16="http://schemas.microsoft.com/office/drawing/2014/main" id="{96BF7BD6-C7C7-42EE-9FF9-9ED311F01E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46D14B-0A52-4C1E-8A04-3623DC0A2900}" type="slidenum">
              <a:rPr kumimoji="0" lang="en-US" altLang="es-E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290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1FCC6630-2F1A-4475-9EC9-414DCB691F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0AED22E-784D-464E-970F-D13D536018A3}" type="slidenum">
              <a:rPr lang="en-US" altLang="es-ES" sz="1300"/>
              <a:pPr/>
              <a:t>7</a:t>
            </a:fld>
            <a:endParaRPr lang="en-US" altLang="es-ES" sz="13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C7702EA6-CF99-4882-A968-779F52276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1C15CDA-844D-460C-A3BD-3427E0241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B598DA70-EEF8-48A8-BB51-573E8D1BFC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5837123-A50A-4790-B563-4CB4155D484E}" type="slidenum">
              <a:rPr lang="en-US" altLang="es-ES" sz="1300"/>
              <a:pPr/>
              <a:t>8</a:t>
            </a:fld>
            <a:endParaRPr lang="en-US" altLang="es-ES" sz="13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F6B582CD-3F78-4EC4-AE2A-68FF78363F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12C4D25-E5B4-4BF5-8D68-657778B36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2B988620-8D13-4FC8-9567-574D8AA21E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8BD5BF-480E-4533-AB5E-2490A9DFE691}" type="slidenum">
              <a:rPr lang="en-US" altLang="es-ES" sz="1300"/>
              <a:pPr/>
              <a:t>9</a:t>
            </a:fld>
            <a:endParaRPr lang="en-US" altLang="es-ES" sz="13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CC510F9-C87E-428A-8589-DBC4360FC5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17A1E6FB-5BD0-42F3-83B7-40117805A8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3B14BA2D-C599-4ACC-91E1-30F300D13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24923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698A15-8A82-44C5-89EF-047CCC8D3C4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756400" y="63817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b"/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Tx/>
              <a:buNone/>
              <a:defRPr>
                <a:latin typeface="Arial Black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A9230D-3CEE-420A-954A-F7709BD666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11200" y="6229350"/>
            <a:ext cx="19304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A62C4B3-17A9-4C32-B17E-22342ABB82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49600" y="6229350"/>
            <a:ext cx="2844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5E574E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AA6383-77C9-419C-9111-CBC080AA97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2AA7D-FAA5-4568-AD3D-6644C29CADE4}" type="slidenum">
              <a:rPr lang="en-GB" altLang="es-ES"/>
              <a:pPr/>
              <a:t>‹#›</a:t>
            </a:fld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407406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7219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78600" y="152400"/>
            <a:ext cx="2057400" cy="6553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06400" y="152400"/>
            <a:ext cx="6019800" cy="6553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5938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01F0DD4-4111-43BE-8018-963076936B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8CBF07-2810-4F05-93AD-5169223C6AA6}" type="slidenum">
              <a:rPr lang="en-GB" altLang="es-ES"/>
              <a:pPr/>
              <a:t>‹#›</a:t>
            </a:fld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89746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9052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22800" y="1066800"/>
            <a:ext cx="4013200" cy="563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4603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77198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8391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79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97686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181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3E5C47-5BE9-477E-8D83-CA9072FD0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152400"/>
            <a:ext cx="820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770EBAA-B88B-48DD-BBC3-4D59C7740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178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ES"/>
              <a:t>Click to edit Master text styles</a:t>
            </a:r>
          </a:p>
          <a:p>
            <a:pPr lvl="1"/>
            <a:r>
              <a:rPr lang="en-GB" altLang="es-ES"/>
              <a:t>Second level</a:t>
            </a:r>
          </a:p>
          <a:p>
            <a:pPr lvl="2"/>
            <a:r>
              <a:rPr lang="en-GB" altLang="es-ES"/>
              <a:t>Third level</a:t>
            </a:r>
          </a:p>
          <a:p>
            <a:pPr lvl="3"/>
            <a:r>
              <a:rPr lang="en-GB" altLang="es-ES"/>
              <a:t>Fourth level</a:t>
            </a:r>
          </a:p>
          <a:p>
            <a:pPr lvl="4"/>
            <a:r>
              <a:rPr lang="en-GB" altLang="es-E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13B6C1A9-CDD4-4550-8E6A-92F6D065A6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313" y="981075"/>
            <a:ext cx="8153400" cy="0"/>
          </a:xfrm>
          <a:prstGeom prst="line">
            <a:avLst/>
          </a:prstGeom>
          <a:noFill/>
          <a:ln w="76200">
            <a:solidFill>
              <a:srgbClr val="0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A23FCB8-1BC5-439C-ACED-6B3F74AD9B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04000" y="6229350"/>
            <a:ext cx="1828800" cy="5143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5E574E"/>
                </a:solidFill>
                <a:latin typeface="Arial" panose="020B0604020202020204" pitchFamily="34" charset="0"/>
              </a:defRPr>
            </a:lvl1pPr>
          </a:lstStyle>
          <a:p>
            <a:fld id="{CB3DD0CA-BA24-409D-851A-A5AF1D110581}" type="slidenum">
              <a:rPr lang="en-GB" altLang="es-ES"/>
              <a:pPr/>
              <a:t>‹#›</a:t>
            </a:fld>
            <a:endParaRPr lang="en-GB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9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—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–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+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8080"/>
        </a:buClr>
        <a:buChar char="o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BERHEVgaX40?feature=oembed" TargetMode="External"/><Relationship Id="rId1" Type="http://schemas.openxmlformats.org/officeDocument/2006/relationships/video" Target="https://www.youtube.com/embed/WW3mlCj7kAo?feature=oembed" TargetMode="Externa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>
            <a:extLst>
              <a:ext uri="{FF2B5EF4-FFF2-40B4-BE49-F238E27FC236}">
                <a16:creationId xmlns:a16="http://schemas.microsoft.com/office/drawing/2014/main" id="{A604FA48-1203-4283-A96B-2CBF6E5AB4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43608" y="1556792"/>
            <a:ext cx="7480920" cy="1162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s-ES" sz="3200" dirty="0"/>
              <a:t>Top-Level View of Computer Function and Interconnection</a:t>
            </a:r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25701259-14B3-4B05-8ADA-96923D78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5BF3B5D-2901-4BF3-827F-F0BDC1DB6D21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6D0898-B8A3-482E-A082-CC8C1A376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437063"/>
            <a:ext cx="640080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FontTx/>
              <a:buNone/>
              <a:defRPr kumimoji="1" sz="28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GB" altLang="es-ES" sz="2000" kern="0"/>
              <a:t>Yuemin Ding</a:t>
            </a:r>
          </a:p>
          <a:p>
            <a:pPr algn="ctr"/>
            <a:r>
              <a:rPr lang="en-GB" altLang="es-ES" sz="2000" kern="0"/>
              <a:t>Tecnun, University of Navarra</a:t>
            </a:r>
          </a:p>
          <a:p>
            <a:pPr algn="ctr"/>
            <a:r>
              <a:rPr lang="en-GB" altLang="es-ES" sz="2000" kern="0"/>
              <a:t>Fall, 2021</a:t>
            </a:r>
            <a:endParaRPr lang="en-GB" altLang="es-ES" sz="2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5">
            <a:extLst>
              <a:ext uri="{FF2B5EF4-FFF2-40B4-BE49-F238E27FC236}">
                <a16:creationId xmlns:a16="http://schemas.microsoft.com/office/drawing/2014/main" id="{F74F1259-F4E8-4FB1-B851-F3F0A4245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381000" y="1828800"/>
            <a:ext cx="8088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3 Marcador de número de diapositiva">
            <a:extLst>
              <a:ext uri="{FF2B5EF4-FFF2-40B4-BE49-F238E27FC236}">
                <a16:creationId xmlns:a16="http://schemas.microsoft.com/office/drawing/2014/main" id="{8356D2B1-8CC3-44DD-AAA1-72B31F8EF8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8075B66-8181-4D7F-BFD3-8C7D65C9712C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F2E0469-747A-4F2F-A371-6968A6DAE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78" y="3758129"/>
            <a:ext cx="1584325" cy="1576387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334A2F-B7CA-4BCE-81FF-E29098A4B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68388"/>
            <a:ext cx="7991475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s-ES" sz="2400">
                <a:latin typeface="Times New Roman" panose="02020603050405020304" pitchFamily="18" charset="0"/>
              </a:rPr>
              <a:t>Instruction address calculation (iac): Determine the address of the next instruction to be executed. </a:t>
            </a:r>
            <a:endParaRPr kumimoji="0"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23558" name="Title 3">
            <a:extLst>
              <a:ext uri="{FF2B5EF4-FFF2-40B4-BE49-F238E27FC236}">
                <a16:creationId xmlns:a16="http://schemas.microsoft.com/office/drawing/2014/main" id="{FD4475A2-393F-471C-A808-DB097717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Instruction Fetch, Decode and Execute</a:t>
            </a:r>
            <a:endParaRPr lang="es-ES" altLang="es-E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07950" y="2089150"/>
            <a:ext cx="1769341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965325" y="2089150"/>
            <a:ext cx="1094506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131840" y="2089150"/>
            <a:ext cx="518457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34385" y="2970153"/>
            <a:ext cx="3966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r>
              <a:rPr lang="en-US" altLang="es-ES" sz="2000" baseline="0" dirty="0"/>
              <a:t>Fetch                   Decode      Execute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0626BF-488B-497D-BDED-F601C3B62768}"/>
              </a:ext>
            </a:extLst>
          </p:cNvPr>
          <p:cNvSpPr txBox="1"/>
          <p:nvPr/>
        </p:nvSpPr>
        <p:spPr>
          <a:xfrm>
            <a:off x="539552" y="6315411"/>
            <a:ext cx="759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Add A,B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iac</a:t>
            </a:r>
            <a:r>
              <a:rPr lang="en-US" dirty="0">
                <a:sym typeface="Wingdings" panose="05000000000000000000" pitchFamily="2" charset="2"/>
              </a:rPr>
              <a:t>, if, </a:t>
            </a:r>
            <a:r>
              <a:rPr lang="en-US" dirty="0" err="1">
                <a:sym typeface="Wingdings" panose="05000000000000000000" pitchFamily="2" charset="2"/>
              </a:rPr>
              <a:t>iod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do,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>
            <a:extLst>
              <a:ext uri="{FF2B5EF4-FFF2-40B4-BE49-F238E27FC236}">
                <a16:creationId xmlns:a16="http://schemas.microsoft.com/office/drawing/2014/main" id="{6C7D5FFF-7D3D-483C-A094-B121C74F1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381000" y="1828800"/>
            <a:ext cx="8088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3 Marcador de número de diapositiva">
            <a:extLst>
              <a:ext uri="{FF2B5EF4-FFF2-40B4-BE49-F238E27FC236}">
                <a16:creationId xmlns:a16="http://schemas.microsoft.com/office/drawing/2014/main" id="{C8C74FED-0495-48EE-B09F-160509BA39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FAC7C77-3472-43EB-BD6F-D4786C4891C4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Oval 1">
            <a:extLst>
              <a:ext uri="{FF2B5EF4-FFF2-40B4-BE49-F238E27FC236}">
                <a16:creationId xmlns:a16="http://schemas.microsoft.com/office/drawing/2014/main" id="{EAC81E58-CF5E-4479-A740-E6381D0CF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25" y="1590675"/>
            <a:ext cx="1582738" cy="1576388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3FEF994C-2E3B-4DDA-8537-A27A0FC50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068388"/>
            <a:ext cx="7991475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s-ES" sz="2400">
                <a:latin typeface="Times New Roman" panose="02020603050405020304" pitchFamily="18" charset="0"/>
              </a:rPr>
              <a:t>Instruction fetch (if): Read instruction from its memory location into the processor. </a:t>
            </a:r>
            <a:endParaRPr kumimoji="0"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FD4475A2-393F-471C-A808-DB097717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152400"/>
            <a:ext cx="8204200" cy="838200"/>
          </a:xfrm>
        </p:spPr>
        <p:txBody>
          <a:bodyPr/>
          <a:lstStyle/>
          <a:p>
            <a:r>
              <a:rPr lang="en-GB" altLang="es-ES" dirty="0"/>
              <a:t>Instruction Fetch, Decode and Execute</a:t>
            </a:r>
            <a:endParaRPr lang="es-ES" altLang="es-ES" dirty="0"/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07950" y="2089150"/>
            <a:ext cx="1769341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965325" y="2089150"/>
            <a:ext cx="1094506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131840" y="2089150"/>
            <a:ext cx="518457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34385" y="2970153"/>
            <a:ext cx="3966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r>
              <a:rPr lang="en-US" altLang="es-ES" sz="2000" baseline="0" dirty="0"/>
              <a:t>Fetch                   Decode      Execute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C95063-5DB1-4364-A8A8-D27C0C22214A}"/>
              </a:ext>
            </a:extLst>
          </p:cNvPr>
          <p:cNvSpPr txBox="1"/>
          <p:nvPr/>
        </p:nvSpPr>
        <p:spPr>
          <a:xfrm>
            <a:off x="539552" y="6315411"/>
            <a:ext cx="759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Add A,B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iac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if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iod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do,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>
            <a:extLst>
              <a:ext uri="{FF2B5EF4-FFF2-40B4-BE49-F238E27FC236}">
                <a16:creationId xmlns:a16="http://schemas.microsoft.com/office/drawing/2014/main" id="{8A29ED92-0AFA-4412-A3A7-9347F3BEC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381000" y="1828800"/>
            <a:ext cx="8088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3 Marcador de número de diapositiva">
            <a:extLst>
              <a:ext uri="{FF2B5EF4-FFF2-40B4-BE49-F238E27FC236}">
                <a16:creationId xmlns:a16="http://schemas.microsoft.com/office/drawing/2014/main" id="{A55197A4-CB2A-4E67-A759-E6C6F5F35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C6CA95A-B7A5-4A83-A7CC-A6BF2DF2D5AB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Oval 1">
            <a:extLst>
              <a:ext uri="{FF2B5EF4-FFF2-40B4-BE49-F238E27FC236}">
                <a16:creationId xmlns:a16="http://schemas.microsoft.com/office/drawing/2014/main" id="{B3D96694-8BE1-4CFD-B796-0B0B6BF30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721100"/>
            <a:ext cx="1584325" cy="1576388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92A3628C-DD82-4D31-B790-5251B3C7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8388"/>
            <a:ext cx="9144000" cy="831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s-ES" sz="2400">
                <a:latin typeface="Times New Roman" panose="02020603050405020304" pitchFamily="18" charset="0"/>
              </a:rPr>
              <a:t>Instruction operation decoding (iod): Analyze instruction to determine type of operation to be performed and operand(s) to be used.</a:t>
            </a:r>
            <a:endParaRPr kumimoji="0"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FD4475A2-393F-471C-A808-DB097717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Instruction Fetch, Decode and Execute</a:t>
            </a:r>
            <a:endParaRPr lang="es-ES" altLang="es-E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07950" y="2089150"/>
            <a:ext cx="1769341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65325" y="2089150"/>
            <a:ext cx="1094506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131840" y="2089150"/>
            <a:ext cx="518457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34385" y="2970153"/>
            <a:ext cx="3966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r>
              <a:rPr lang="en-US" altLang="es-ES" sz="2000" baseline="0" dirty="0"/>
              <a:t>Fetch                   Decode      Execute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355917-A34D-4DD8-8706-DE9C1F86268A}"/>
              </a:ext>
            </a:extLst>
          </p:cNvPr>
          <p:cNvSpPr txBox="1"/>
          <p:nvPr/>
        </p:nvSpPr>
        <p:spPr>
          <a:xfrm>
            <a:off x="539552" y="6315411"/>
            <a:ext cx="759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Add A,B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iac</a:t>
            </a:r>
            <a:r>
              <a:rPr lang="en-US" dirty="0">
                <a:sym typeface="Wingdings" panose="05000000000000000000" pitchFamily="2" charset="2"/>
              </a:rPr>
              <a:t>, if,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iod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do,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>
            <a:extLst>
              <a:ext uri="{FF2B5EF4-FFF2-40B4-BE49-F238E27FC236}">
                <a16:creationId xmlns:a16="http://schemas.microsoft.com/office/drawing/2014/main" id="{ED231248-002E-407C-8D1B-C97591E9E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381000" y="1828800"/>
            <a:ext cx="8088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3 Marcador de número de diapositiva">
            <a:extLst>
              <a:ext uri="{FF2B5EF4-FFF2-40B4-BE49-F238E27FC236}">
                <a16:creationId xmlns:a16="http://schemas.microsoft.com/office/drawing/2014/main" id="{9E3034BB-A7D2-417A-B538-41712034B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0F9AA38-4ABF-4687-892C-5FDF1282BA01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26628" name="Oval 1">
            <a:extLst>
              <a:ext uri="{FF2B5EF4-FFF2-40B4-BE49-F238E27FC236}">
                <a16:creationId xmlns:a16="http://schemas.microsoft.com/office/drawing/2014/main" id="{739A69B7-5C63-4912-8938-022BB612F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721100"/>
            <a:ext cx="1584325" cy="1576388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46317528-6717-452E-AC78-273A3E8E6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8388"/>
            <a:ext cx="9144000" cy="12017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s-ES" sz="2400" dirty="0">
                <a:latin typeface="Times New Roman" panose="02020603050405020304" pitchFamily="18" charset="0"/>
              </a:rPr>
              <a:t>Operand address calculation (</a:t>
            </a:r>
            <a:r>
              <a:rPr kumimoji="0" lang="en-US" altLang="es-ES" sz="2400" dirty="0" err="1">
                <a:latin typeface="Times New Roman" panose="02020603050405020304" pitchFamily="18" charset="0"/>
              </a:rPr>
              <a:t>oac</a:t>
            </a:r>
            <a:r>
              <a:rPr kumimoji="0" lang="en-US" altLang="es-ES" sz="2400" dirty="0">
                <a:latin typeface="Times New Roman" panose="02020603050405020304" pitchFamily="18" charset="0"/>
              </a:rPr>
              <a:t>): If the operation involves reference to an operand in memory or available via I/O, then determine the address of the operand.</a:t>
            </a:r>
            <a:endParaRPr kumimoji="0" lang="es-ES" altLang="es-ES" sz="2400" dirty="0">
              <a:latin typeface="Times New Roman" panose="02020603050405020304" pitchFamily="18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FD4475A2-393F-471C-A808-DB097717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Instruction Fetch, Decode and Execute</a:t>
            </a:r>
            <a:endParaRPr lang="es-ES" altLang="es-E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07950" y="2089150"/>
            <a:ext cx="1769341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65325" y="2089150"/>
            <a:ext cx="1094506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34385" y="2970153"/>
            <a:ext cx="3966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r>
              <a:rPr lang="en-US" altLang="es-ES" sz="2000" baseline="0" dirty="0"/>
              <a:t>Fetch                   Decode      Execute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BFB3F0-51D5-43B3-AF84-2DBE949D8DF9}"/>
              </a:ext>
            </a:extLst>
          </p:cNvPr>
          <p:cNvSpPr txBox="1"/>
          <p:nvPr/>
        </p:nvSpPr>
        <p:spPr>
          <a:xfrm>
            <a:off x="539552" y="6315411"/>
            <a:ext cx="759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Add A,B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iac</a:t>
            </a:r>
            <a:r>
              <a:rPr lang="en-US" dirty="0">
                <a:sym typeface="Wingdings" panose="05000000000000000000" pitchFamily="2" charset="2"/>
              </a:rPr>
              <a:t>, if, </a:t>
            </a:r>
            <a:r>
              <a:rPr lang="en-US" dirty="0" err="1">
                <a:sym typeface="Wingdings" panose="05000000000000000000" pitchFamily="2" charset="2"/>
              </a:rPr>
              <a:t>iod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do,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>
            <a:extLst>
              <a:ext uri="{FF2B5EF4-FFF2-40B4-BE49-F238E27FC236}">
                <a16:creationId xmlns:a16="http://schemas.microsoft.com/office/drawing/2014/main" id="{C3C1D569-5D91-4AA9-8139-CCADBF516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381000" y="1828800"/>
            <a:ext cx="8088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3 Marcador de número de diapositiva">
            <a:extLst>
              <a:ext uri="{FF2B5EF4-FFF2-40B4-BE49-F238E27FC236}">
                <a16:creationId xmlns:a16="http://schemas.microsoft.com/office/drawing/2014/main" id="{8408A908-FB71-4D5D-B8C7-1E739D4EE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95D3219-67DB-436F-83C9-CD0A37F72BF0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Oval 1">
            <a:extLst>
              <a:ext uri="{FF2B5EF4-FFF2-40B4-BE49-F238E27FC236}">
                <a16:creationId xmlns:a16="http://schemas.microsoft.com/office/drawing/2014/main" id="{FDD9B917-9121-478E-A7FE-608E8AA9F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628775"/>
            <a:ext cx="1584325" cy="1577975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7FAC7E39-2B1F-444A-8647-8380B24B9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5556250"/>
            <a:ext cx="9144000" cy="83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s-ES" sz="2400" dirty="0">
                <a:latin typeface="Times New Roman" panose="02020603050405020304" pitchFamily="18" charset="0"/>
              </a:rPr>
              <a:t>Operand fetch (of): Fetch the operand from memory or read it in from I/O. </a:t>
            </a:r>
            <a:endParaRPr kumimoji="0" lang="es-ES" altLang="es-ES" sz="2400" dirty="0">
              <a:latin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D4475A2-393F-471C-A808-DB097717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sz="2400" dirty="0"/>
              <a:t>Instruction Fetch, Decode and Execute</a:t>
            </a:r>
            <a:endParaRPr lang="es-ES" altLang="es-ES" sz="2400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7950" y="2089150"/>
            <a:ext cx="1769341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965325" y="2089150"/>
            <a:ext cx="1094506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131840" y="2089150"/>
            <a:ext cx="518457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34385" y="2970153"/>
            <a:ext cx="3966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r>
              <a:rPr lang="en-US" altLang="es-ES" sz="2000" baseline="0" dirty="0"/>
              <a:t>Fetch                   Decode      Execute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CD16E-A531-45BC-BE14-1B5D3C0E08AD}"/>
              </a:ext>
            </a:extLst>
          </p:cNvPr>
          <p:cNvSpPr txBox="1"/>
          <p:nvPr/>
        </p:nvSpPr>
        <p:spPr>
          <a:xfrm>
            <a:off x="539552" y="6315411"/>
            <a:ext cx="759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Add A,B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iac</a:t>
            </a:r>
            <a:r>
              <a:rPr lang="en-US" dirty="0">
                <a:sym typeface="Wingdings" panose="05000000000000000000" pitchFamily="2" charset="2"/>
              </a:rPr>
              <a:t>, if, </a:t>
            </a:r>
            <a:r>
              <a:rPr lang="en-US" dirty="0" err="1">
                <a:sym typeface="Wingdings" panose="05000000000000000000" pitchFamily="2" charset="2"/>
              </a:rPr>
              <a:t>iod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of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do,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>
            <a:extLst>
              <a:ext uri="{FF2B5EF4-FFF2-40B4-BE49-F238E27FC236}">
                <a16:creationId xmlns:a16="http://schemas.microsoft.com/office/drawing/2014/main" id="{C3C1D569-5D91-4AA9-8139-CCADBF516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381000" y="1828800"/>
            <a:ext cx="8088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3 Marcador de número de diapositiva">
            <a:extLst>
              <a:ext uri="{FF2B5EF4-FFF2-40B4-BE49-F238E27FC236}">
                <a16:creationId xmlns:a16="http://schemas.microsoft.com/office/drawing/2014/main" id="{8408A908-FB71-4D5D-B8C7-1E739D4EE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95D3219-67DB-436F-83C9-CD0A37F72BF0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Oval 1">
            <a:extLst>
              <a:ext uri="{FF2B5EF4-FFF2-40B4-BE49-F238E27FC236}">
                <a16:creationId xmlns:a16="http://schemas.microsoft.com/office/drawing/2014/main" id="{FDD9B917-9121-478E-A7FE-608E8AA9F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7865" y="3742074"/>
            <a:ext cx="1584325" cy="1577975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D4475A2-393F-471C-A808-DB097717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Instruction Fetch, Decode and Execute</a:t>
            </a:r>
            <a:endParaRPr lang="es-ES" altLang="es-E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7950" y="2089150"/>
            <a:ext cx="1769341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965325" y="2089150"/>
            <a:ext cx="1094506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131840" y="2089150"/>
            <a:ext cx="518457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34385" y="2970153"/>
            <a:ext cx="3966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r>
              <a:rPr lang="en-US" altLang="es-ES" sz="2000" baseline="0" dirty="0"/>
              <a:t>Fetch                   Decode      Execute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CD16E-A531-45BC-BE14-1B5D3C0E08AD}"/>
              </a:ext>
            </a:extLst>
          </p:cNvPr>
          <p:cNvSpPr txBox="1"/>
          <p:nvPr/>
        </p:nvSpPr>
        <p:spPr>
          <a:xfrm>
            <a:off x="539552" y="6315411"/>
            <a:ext cx="759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Add A,B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iac</a:t>
            </a:r>
            <a:r>
              <a:rPr lang="en-US" dirty="0">
                <a:sym typeface="Wingdings" panose="05000000000000000000" pitchFamily="2" charset="2"/>
              </a:rPr>
              <a:t>, if, </a:t>
            </a:r>
            <a:r>
              <a:rPr lang="en-US" dirty="0" err="1">
                <a:sym typeface="Wingdings" panose="05000000000000000000" pitchFamily="2" charset="2"/>
              </a:rPr>
              <a:t>iod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do,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47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>
            <a:extLst>
              <a:ext uri="{FF2B5EF4-FFF2-40B4-BE49-F238E27FC236}">
                <a16:creationId xmlns:a16="http://schemas.microsoft.com/office/drawing/2014/main" id="{C3C1D569-5D91-4AA9-8139-CCADBF516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381000" y="1828800"/>
            <a:ext cx="8088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3 Marcador de número de diapositiva">
            <a:extLst>
              <a:ext uri="{FF2B5EF4-FFF2-40B4-BE49-F238E27FC236}">
                <a16:creationId xmlns:a16="http://schemas.microsoft.com/office/drawing/2014/main" id="{8408A908-FB71-4D5D-B8C7-1E739D4EE6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95D3219-67DB-436F-83C9-CD0A37F72BF0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27652" name="Oval 1">
            <a:extLst>
              <a:ext uri="{FF2B5EF4-FFF2-40B4-BE49-F238E27FC236}">
                <a16:creationId xmlns:a16="http://schemas.microsoft.com/office/drawing/2014/main" id="{FDD9B917-9121-478E-A7FE-608E8AA9F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628775"/>
            <a:ext cx="1584325" cy="1577975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7FAC7E39-2B1F-444A-8647-8380B24B9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6569"/>
            <a:ext cx="9144000" cy="83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s-ES" sz="2400" dirty="0">
                <a:latin typeface="Times New Roman" panose="02020603050405020304" pitchFamily="18" charset="0"/>
              </a:rPr>
              <a:t>Operand fetch (of): Fetch the operand from memory or read it in from I/O. </a:t>
            </a:r>
            <a:endParaRPr kumimoji="0" lang="es-ES" altLang="es-ES" sz="2400" dirty="0">
              <a:latin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D4475A2-393F-471C-A808-DB097717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Instruction Fetch, Decode and Execute</a:t>
            </a:r>
            <a:endParaRPr lang="es-ES" altLang="es-E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7950" y="2089150"/>
            <a:ext cx="1769341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965325" y="2089150"/>
            <a:ext cx="1094506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131840" y="2089150"/>
            <a:ext cx="518457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34385" y="2970153"/>
            <a:ext cx="3966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r>
              <a:rPr lang="en-US" altLang="es-ES" sz="2000" baseline="0" dirty="0"/>
              <a:t>Fetch                   Decode      Execute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CD16E-A531-45BC-BE14-1B5D3C0E08AD}"/>
              </a:ext>
            </a:extLst>
          </p:cNvPr>
          <p:cNvSpPr txBox="1"/>
          <p:nvPr/>
        </p:nvSpPr>
        <p:spPr>
          <a:xfrm>
            <a:off x="539552" y="6315411"/>
            <a:ext cx="759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Add A,B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iac</a:t>
            </a:r>
            <a:r>
              <a:rPr lang="en-US" dirty="0">
                <a:sym typeface="Wingdings" panose="05000000000000000000" pitchFamily="2" charset="2"/>
              </a:rPr>
              <a:t>, if, </a:t>
            </a:r>
            <a:r>
              <a:rPr lang="en-US" dirty="0" err="1">
                <a:sym typeface="Wingdings" panose="05000000000000000000" pitchFamily="2" charset="2"/>
              </a:rPr>
              <a:t>iod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of</a:t>
            </a:r>
            <a:r>
              <a:rPr lang="en-US" dirty="0">
                <a:sym typeface="Wingdings" panose="05000000000000000000" pitchFamily="2" charset="2"/>
              </a:rPr>
              <a:t>, do,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460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5">
            <a:extLst>
              <a:ext uri="{FF2B5EF4-FFF2-40B4-BE49-F238E27FC236}">
                <a16:creationId xmlns:a16="http://schemas.microsoft.com/office/drawing/2014/main" id="{984F75D5-B9FD-44B3-9302-2AA863391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381000" y="1828800"/>
            <a:ext cx="8088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3 Marcador de número de diapositiva">
            <a:extLst>
              <a:ext uri="{FF2B5EF4-FFF2-40B4-BE49-F238E27FC236}">
                <a16:creationId xmlns:a16="http://schemas.microsoft.com/office/drawing/2014/main" id="{5376B4E4-AF7E-4B21-9298-0564E877F5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9D77779-B9A1-4D97-BAAF-AA61EB0F63F1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Oval 1">
            <a:extLst>
              <a:ext uri="{FF2B5EF4-FFF2-40B4-BE49-F238E27FC236}">
                <a16:creationId xmlns:a16="http://schemas.microsoft.com/office/drawing/2014/main" id="{FD9C419D-2112-4B8D-A228-ACCE92266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721100"/>
            <a:ext cx="1584325" cy="1576388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A18E4A98-7E21-4D09-B5CD-26FAC455C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1088"/>
            <a:ext cx="9144000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s-ES" sz="2400">
                <a:latin typeface="Times New Roman" panose="02020603050405020304" pitchFamily="18" charset="0"/>
              </a:rPr>
              <a:t>Data operation (do): Perform the operation indicated in the instruction.</a:t>
            </a:r>
            <a:endParaRPr kumimoji="0"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D4475A2-393F-471C-A808-DB097717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Instruction Fetch, Decode and Execute</a:t>
            </a:r>
            <a:endParaRPr lang="es-ES" altLang="es-E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7950" y="2089150"/>
            <a:ext cx="1769341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965325" y="2089150"/>
            <a:ext cx="1094506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131840" y="2089150"/>
            <a:ext cx="518457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34385" y="2970153"/>
            <a:ext cx="3966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r>
              <a:rPr lang="en-US" altLang="es-ES" sz="2000" baseline="0" dirty="0"/>
              <a:t>Fetch                   Decode      Execute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44344B-6775-4BCB-8393-E630275258C9}"/>
              </a:ext>
            </a:extLst>
          </p:cNvPr>
          <p:cNvSpPr txBox="1"/>
          <p:nvPr/>
        </p:nvSpPr>
        <p:spPr>
          <a:xfrm>
            <a:off x="539552" y="6315411"/>
            <a:ext cx="759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Add A,B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iac</a:t>
            </a:r>
            <a:r>
              <a:rPr lang="en-US" dirty="0">
                <a:sym typeface="Wingdings" panose="05000000000000000000" pitchFamily="2" charset="2"/>
              </a:rPr>
              <a:t>, if, </a:t>
            </a:r>
            <a:r>
              <a:rPr lang="en-US" dirty="0" err="1">
                <a:sym typeface="Wingdings" panose="05000000000000000000" pitchFamily="2" charset="2"/>
              </a:rPr>
              <a:t>iod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do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5">
            <a:extLst>
              <a:ext uri="{FF2B5EF4-FFF2-40B4-BE49-F238E27FC236}">
                <a16:creationId xmlns:a16="http://schemas.microsoft.com/office/drawing/2014/main" id="{BCE37EFC-1BD1-44C5-9E29-0B72AB15C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381000" y="1828800"/>
            <a:ext cx="8088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3 Marcador de número de diapositiva">
            <a:extLst>
              <a:ext uri="{FF2B5EF4-FFF2-40B4-BE49-F238E27FC236}">
                <a16:creationId xmlns:a16="http://schemas.microsoft.com/office/drawing/2014/main" id="{72294EEF-7C7D-494B-A3B3-5B4C8360E7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18CD6FB-CA3B-4F11-9216-9BFB5EA22429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29700" name="Oval 1">
            <a:extLst>
              <a:ext uri="{FF2B5EF4-FFF2-40B4-BE49-F238E27FC236}">
                <a16:creationId xmlns:a16="http://schemas.microsoft.com/office/drawing/2014/main" id="{7088C2F1-ABE7-4BAA-B4D1-367630EFC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721100"/>
            <a:ext cx="1584325" cy="1576388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50952DAA-D01C-472B-816F-1FD29CE2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8388"/>
            <a:ext cx="9144000" cy="12017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s-ES" sz="2400">
                <a:latin typeface="Times New Roman" panose="02020603050405020304" pitchFamily="18" charset="0"/>
              </a:rPr>
              <a:t>Operand address calculation (oac): If the operation involves reference to an operand in memory or available via I/O, then determine the address of the operand.</a:t>
            </a:r>
            <a:endParaRPr kumimoji="0"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D4475A2-393F-471C-A808-DB097717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Instruction Fetch, Decode and Execute</a:t>
            </a:r>
            <a:endParaRPr lang="es-ES" altLang="es-E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7950" y="2089150"/>
            <a:ext cx="1769341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965325" y="2089150"/>
            <a:ext cx="1094506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34385" y="2970153"/>
            <a:ext cx="3966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r>
              <a:rPr lang="en-US" altLang="es-ES" sz="2000" baseline="0" dirty="0"/>
              <a:t>Fetch                   Decode      Execute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2E000B-97FE-4BAA-B3E3-0490CC2E5BB4}"/>
              </a:ext>
            </a:extLst>
          </p:cNvPr>
          <p:cNvSpPr txBox="1"/>
          <p:nvPr/>
        </p:nvSpPr>
        <p:spPr>
          <a:xfrm>
            <a:off x="539552" y="6315411"/>
            <a:ext cx="759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Add A,B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iac</a:t>
            </a:r>
            <a:r>
              <a:rPr lang="en-US" dirty="0">
                <a:sym typeface="Wingdings" panose="05000000000000000000" pitchFamily="2" charset="2"/>
              </a:rPr>
              <a:t>, if, </a:t>
            </a:r>
            <a:r>
              <a:rPr lang="en-US" dirty="0" err="1">
                <a:sym typeface="Wingdings" panose="05000000000000000000" pitchFamily="2" charset="2"/>
              </a:rPr>
              <a:t>iod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do,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os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5">
            <a:extLst>
              <a:ext uri="{FF2B5EF4-FFF2-40B4-BE49-F238E27FC236}">
                <a16:creationId xmlns:a16="http://schemas.microsoft.com/office/drawing/2014/main" id="{3FA8E5B4-3E12-451F-A52C-9E3AF787D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00"/>
          <a:stretch>
            <a:fillRect/>
          </a:stretch>
        </p:blipFill>
        <p:spPr bwMode="auto">
          <a:xfrm>
            <a:off x="381000" y="1828800"/>
            <a:ext cx="80883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3 Marcador de número de diapositiva">
            <a:extLst>
              <a:ext uri="{FF2B5EF4-FFF2-40B4-BE49-F238E27FC236}">
                <a16:creationId xmlns:a16="http://schemas.microsoft.com/office/drawing/2014/main" id="{435DEF1D-1F7D-47DF-8715-333336407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4300175-9DCB-4D29-B4E3-DE34387C6C36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Oval 1">
            <a:extLst>
              <a:ext uri="{FF2B5EF4-FFF2-40B4-BE49-F238E27FC236}">
                <a16:creationId xmlns:a16="http://schemas.microsoft.com/office/drawing/2014/main" id="{72400911-70A2-48D4-8F27-768523516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1633538"/>
            <a:ext cx="1584325" cy="1577975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62DFF3B1-0ED2-4678-8308-F2ECD082E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81088"/>
            <a:ext cx="9144000" cy="4619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es-ES" sz="2400">
                <a:latin typeface="Times New Roman" panose="02020603050405020304" pitchFamily="18" charset="0"/>
              </a:rPr>
              <a:t>Operand store (os): Write the result into memory or out to I/O.</a:t>
            </a:r>
            <a:endParaRPr kumimoji="0" lang="es-ES" altLang="es-ES" sz="2400">
              <a:latin typeface="Times New Roman" panose="02020603050405020304" pitchFamily="18" charset="0"/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FD4475A2-393F-471C-A808-DB097717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48" y="152400"/>
            <a:ext cx="8604448" cy="838200"/>
          </a:xfrm>
        </p:spPr>
        <p:txBody>
          <a:bodyPr/>
          <a:lstStyle/>
          <a:p>
            <a:r>
              <a:rPr lang="en-GB" altLang="es-ES" dirty="0"/>
              <a:t>Instruction Fetch, Decode and Execute</a:t>
            </a:r>
            <a:endParaRPr lang="es-ES" altLang="es-E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07950" y="2089150"/>
            <a:ext cx="1769341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965325" y="2089150"/>
            <a:ext cx="1094506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3131840" y="2089150"/>
            <a:ext cx="5184575" cy="3276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endParaRPr lang="es-ES" altLang="es-ES" sz="2000"/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34385" y="2970153"/>
            <a:ext cx="3966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5000"/>
              </a:spcBef>
              <a:buFontTx/>
              <a:buNone/>
            </a:pPr>
            <a:r>
              <a:rPr lang="en-US" altLang="es-ES" sz="2000" baseline="0" dirty="0"/>
              <a:t>Fetch                   Decode      Execute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6EEFD-B556-4B41-BA55-ACB09D6DC480}"/>
              </a:ext>
            </a:extLst>
          </p:cNvPr>
          <p:cNvSpPr txBox="1"/>
          <p:nvPr/>
        </p:nvSpPr>
        <p:spPr>
          <a:xfrm>
            <a:off x="539552" y="6315411"/>
            <a:ext cx="7591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Add A,B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err="1">
                <a:sym typeface="Wingdings" panose="05000000000000000000" pitchFamily="2" charset="2"/>
              </a:rPr>
              <a:t>iac</a:t>
            </a:r>
            <a:r>
              <a:rPr lang="en-US" dirty="0">
                <a:sym typeface="Wingdings" panose="05000000000000000000" pitchFamily="2" charset="2"/>
              </a:rPr>
              <a:t>, if, </a:t>
            </a:r>
            <a:r>
              <a:rPr lang="en-US" dirty="0" err="1">
                <a:sym typeface="Wingdings" panose="05000000000000000000" pitchFamily="2" charset="2"/>
              </a:rPr>
              <a:t>iod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of, do, </a:t>
            </a:r>
            <a:r>
              <a:rPr lang="en-US" dirty="0" err="1">
                <a:sym typeface="Wingdings" panose="05000000000000000000" pitchFamily="2" charset="2"/>
              </a:rPr>
              <a:t>oac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sym typeface="Wingdings" panose="05000000000000000000" pitchFamily="2" charset="2"/>
              </a:rPr>
              <a:t>os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>
            <a:extLst>
              <a:ext uri="{FF2B5EF4-FFF2-40B4-BE49-F238E27FC236}">
                <a16:creationId xmlns:a16="http://schemas.microsoft.com/office/drawing/2014/main" id="{8CED31EA-E702-46A2-92EE-544D43C4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err="1"/>
              <a:t>Outline</a:t>
            </a:r>
            <a:endParaRPr lang="es-ES" altLang="es-ES" dirty="0"/>
          </a:p>
        </p:txBody>
      </p:sp>
      <p:sp>
        <p:nvSpPr>
          <p:cNvPr id="13316" name="3 Marcador de número de diapositiva">
            <a:extLst>
              <a:ext uri="{FF2B5EF4-FFF2-40B4-BE49-F238E27FC236}">
                <a16:creationId xmlns:a16="http://schemas.microsoft.com/office/drawing/2014/main" id="{F03CF37A-6F97-4DF6-9109-53739834B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C1A5AC2-7D32-424B-BD1B-ED012BDE6983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EA5400-DD82-4305-9CFB-370BD243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Computer components</a:t>
            </a:r>
          </a:p>
          <a:p>
            <a:r>
              <a:rPr lang="en-US" dirty="0"/>
              <a:t>Instruction fetch and execute cycles</a:t>
            </a:r>
          </a:p>
          <a:p>
            <a:r>
              <a:rPr lang="en-US" dirty="0"/>
              <a:t>Interrupts</a:t>
            </a:r>
          </a:p>
          <a:p>
            <a:r>
              <a:rPr lang="en-US" altLang="zh-CN" dirty="0"/>
              <a:t>I</a:t>
            </a:r>
            <a:r>
              <a:rPr lang="en-US" dirty="0"/>
              <a:t>nterconnection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>
            <a:extLst>
              <a:ext uri="{FF2B5EF4-FFF2-40B4-BE49-F238E27FC236}">
                <a16:creationId xmlns:a16="http://schemas.microsoft.com/office/drawing/2014/main" id="{8CED31EA-E702-46A2-92EE-544D43C4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err="1"/>
              <a:t>Outline</a:t>
            </a:r>
            <a:endParaRPr lang="es-ES" altLang="es-ES" dirty="0"/>
          </a:p>
        </p:txBody>
      </p:sp>
      <p:sp>
        <p:nvSpPr>
          <p:cNvPr id="13316" name="3 Marcador de número de diapositiva">
            <a:extLst>
              <a:ext uri="{FF2B5EF4-FFF2-40B4-BE49-F238E27FC236}">
                <a16:creationId xmlns:a16="http://schemas.microsoft.com/office/drawing/2014/main" id="{F03CF37A-6F97-4DF6-9109-53739834B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1A5AC2-7D32-424B-BD1B-ED012BDE6983}" type="slidenum">
              <a:rPr kumimoji="0" lang="en-GB" altLang="es-ES" sz="1400" b="0" i="0" u="none" strike="noStrike" kern="1200" cap="none" spc="0" normalizeH="0" baseline="0" noProof="0">
                <a:ln>
                  <a:noFill/>
                </a:ln>
                <a:solidFill>
                  <a:srgbClr val="5E57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altLang="es-E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EA5400-DD82-4305-9CFB-370BD243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</a:p>
          <a:p>
            <a:r>
              <a:rPr lang="en-US" dirty="0"/>
              <a:t>Instruction fetch and execute cycles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Interrupts</a:t>
            </a:r>
          </a:p>
          <a:p>
            <a:r>
              <a:rPr lang="en-US" altLang="zh-CN" dirty="0"/>
              <a:t>I</a:t>
            </a:r>
            <a:r>
              <a:rPr lang="en-US" dirty="0"/>
              <a:t>nterconnection</a:t>
            </a:r>
          </a:p>
        </p:txBody>
      </p:sp>
    </p:spTree>
    <p:extLst>
      <p:ext uri="{BB962C8B-B14F-4D97-AF65-F5344CB8AC3E}">
        <p14:creationId xmlns:p14="http://schemas.microsoft.com/office/powerpoint/2010/main" val="2900262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D8C9C0EE-4688-4159-8C43-61ACF32F3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Interrupts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13209360-C56C-47BF-9422-62E797F7B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s-ES" dirty="0"/>
              <a:t>Mechanism by which other modules (e.g. I/O) may interrupt normal sequence of processing</a:t>
            </a:r>
          </a:p>
        </p:txBody>
      </p:sp>
      <p:sp>
        <p:nvSpPr>
          <p:cNvPr id="31748" name="3 Marcador de número de diapositiva">
            <a:extLst>
              <a:ext uri="{FF2B5EF4-FFF2-40B4-BE49-F238E27FC236}">
                <a16:creationId xmlns:a16="http://schemas.microsoft.com/office/drawing/2014/main" id="{B0EC6C43-4486-400F-87AB-0B16AFD117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BDB34DF-39C3-403B-871F-DEB536E4C299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44308-529A-4484-8EA7-10F21AFAD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64" y="2492896"/>
            <a:ext cx="6352271" cy="40579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8">
            <a:extLst>
              <a:ext uri="{FF2B5EF4-FFF2-40B4-BE49-F238E27FC236}">
                <a16:creationId xmlns:a16="http://schemas.microsoft.com/office/drawing/2014/main" id="{F449A6FB-5302-4691-A4ED-65DAF9A943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Interrupt Cycle</a:t>
            </a:r>
          </a:p>
        </p:txBody>
      </p:sp>
      <p:sp>
        <p:nvSpPr>
          <p:cNvPr id="33795" name="Rectangle 1029">
            <a:extLst>
              <a:ext uri="{FF2B5EF4-FFF2-40B4-BE49-F238E27FC236}">
                <a16:creationId xmlns:a16="http://schemas.microsoft.com/office/drawing/2014/main" id="{B81074A8-7F04-46E0-9663-9461AD921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 dirty="0"/>
              <a:t>Interrupt cycle is added to instruction cycle</a:t>
            </a:r>
          </a:p>
        </p:txBody>
      </p:sp>
      <p:sp>
        <p:nvSpPr>
          <p:cNvPr id="33796" name="3 Marcador de número de diapositiva">
            <a:extLst>
              <a:ext uri="{FF2B5EF4-FFF2-40B4-BE49-F238E27FC236}">
                <a16:creationId xmlns:a16="http://schemas.microsoft.com/office/drawing/2014/main" id="{245DD729-5E65-42AA-BFB7-CEBC6B47F1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325BC45-7AA1-4BF3-A1B2-BBB083FAB717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EE258-024B-4255-BE72-993966034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60" y="4005064"/>
            <a:ext cx="6416783" cy="2588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300644-5F3C-4743-B17D-AA5FA5667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988840"/>
            <a:ext cx="6957144" cy="15744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6EF9FF-8F6B-4B37-B2F1-4AA6EE76E1B2}"/>
              </a:ext>
            </a:extLst>
          </p:cNvPr>
          <p:cNvSpPr txBox="1"/>
          <p:nvPr/>
        </p:nvSpPr>
        <p:spPr>
          <a:xfrm>
            <a:off x="3415006" y="3535147"/>
            <a:ext cx="2453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Without interrupt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F9EB46-EFC4-4304-B124-04AB61FF38EF}"/>
              </a:ext>
            </a:extLst>
          </p:cNvPr>
          <p:cNvSpPr txBox="1"/>
          <p:nvPr/>
        </p:nvSpPr>
        <p:spPr>
          <a:xfrm>
            <a:off x="3510502" y="6396410"/>
            <a:ext cx="199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With interrupt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>
            <a:extLst>
              <a:ext uri="{FF2B5EF4-FFF2-40B4-BE49-F238E27FC236}">
                <a16:creationId xmlns:a16="http://schemas.microsoft.com/office/drawing/2014/main" id="{D8C9C0EE-4688-4159-8C43-61ACF32F3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Interrupt </a:t>
            </a:r>
            <a:r>
              <a:rPr lang="en-US" altLang="zh-CN" dirty="0"/>
              <a:t>type</a:t>
            </a:r>
            <a:r>
              <a:rPr lang="en-GB" altLang="es-ES" dirty="0"/>
              <a:t>s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13209360-C56C-47BF-9422-62E797F7B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s-ES" dirty="0"/>
              <a:t>Types of Interrupts:</a:t>
            </a:r>
          </a:p>
          <a:p>
            <a:pPr marL="914400"/>
            <a:r>
              <a:rPr lang="en-GB" altLang="es-ES" sz="2400" dirty="0"/>
              <a:t>Program</a:t>
            </a:r>
          </a:p>
          <a:p>
            <a:pPr marL="1280160" lvl="1"/>
            <a:r>
              <a:rPr lang="en-GB" altLang="es-ES" sz="2000" dirty="0"/>
              <a:t>e.g. overflow, division by zero</a:t>
            </a:r>
          </a:p>
          <a:p>
            <a:pPr marL="914400"/>
            <a:r>
              <a:rPr lang="en-GB" altLang="es-ES" sz="2400" dirty="0"/>
              <a:t>Timer</a:t>
            </a:r>
          </a:p>
          <a:p>
            <a:pPr marL="1280160" lvl="1"/>
            <a:r>
              <a:rPr lang="en-GB" altLang="es-ES" sz="2000" dirty="0"/>
              <a:t>Generated by internal processor timer</a:t>
            </a:r>
          </a:p>
          <a:p>
            <a:pPr marL="1280160" lvl="1"/>
            <a:r>
              <a:rPr lang="en-GB" altLang="es-ES" sz="2000" dirty="0"/>
              <a:t>Used in pre-emptive multi-tasking</a:t>
            </a:r>
          </a:p>
          <a:p>
            <a:pPr marL="914400"/>
            <a:r>
              <a:rPr lang="en-GB" altLang="es-ES" sz="2400" dirty="0"/>
              <a:t>I/O</a:t>
            </a:r>
          </a:p>
          <a:p>
            <a:pPr marL="1280160" lvl="1"/>
            <a:r>
              <a:rPr lang="en-GB" altLang="es-ES" sz="2000" dirty="0"/>
              <a:t>from I/O controller</a:t>
            </a:r>
          </a:p>
          <a:p>
            <a:pPr marL="914400"/>
            <a:r>
              <a:rPr lang="en-GB" altLang="es-ES" sz="2400" dirty="0"/>
              <a:t>Hardware failure</a:t>
            </a:r>
          </a:p>
          <a:p>
            <a:pPr marL="1280160" lvl="1"/>
            <a:r>
              <a:rPr lang="en-GB" altLang="es-ES" sz="2000" dirty="0"/>
              <a:t>e.g. memory parity error</a:t>
            </a:r>
          </a:p>
        </p:txBody>
      </p:sp>
      <p:sp>
        <p:nvSpPr>
          <p:cNvPr id="31748" name="3 Marcador de número de diapositiva">
            <a:extLst>
              <a:ext uri="{FF2B5EF4-FFF2-40B4-BE49-F238E27FC236}">
                <a16:creationId xmlns:a16="http://schemas.microsoft.com/office/drawing/2014/main" id="{B0EC6C43-4486-400F-87AB-0B16AFD117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DB34DF-39C3-403B-871F-DEB536E4C299}" type="slidenum">
              <a:rPr kumimoji="0" lang="en-GB" altLang="es-ES" sz="1400" b="0" i="0" u="none" strike="noStrike" kern="1200" cap="none" spc="0" normalizeH="0" baseline="0" noProof="0">
                <a:ln>
                  <a:noFill/>
                </a:ln>
                <a:solidFill>
                  <a:srgbClr val="5E57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altLang="es-E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182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E24A86B-2B20-4D99-9026-DBC2CF85ED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Program Timing - Short I/O Wait</a:t>
            </a:r>
          </a:p>
        </p:txBody>
      </p:sp>
      <p:pic>
        <p:nvPicPr>
          <p:cNvPr id="36867" name="Picture 4">
            <a:extLst>
              <a:ext uri="{FF2B5EF4-FFF2-40B4-BE49-F238E27FC236}">
                <a16:creationId xmlns:a16="http://schemas.microsoft.com/office/drawing/2014/main" id="{1D5972A5-9BCF-4025-93D2-7A0DA7FCE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16" t="7576" r="11765" b="28844"/>
          <a:stretch>
            <a:fillRect/>
          </a:stretch>
        </p:blipFill>
        <p:spPr bwMode="auto">
          <a:xfrm>
            <a:off x="7308850" y="1196975"/>
            <a:ext cx="1835150" cy="517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6">
            <a:extLst>
              <a:ext uri="{FF2B5EF4-FFF2-40B4-BE49-F238E27FC236}">
                <a16:creationId xmlns:a16="http://schemas.microsoft.com/office/drawing/2014/main" id="{B49FFA2E-BA6B-4190-B884-C33A49537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48" r="33514" b="15073"/>
          <a:stretch>
            <a:fillRect/>
          </a:stretch>
        </p:blipFill>
        <p:spPr bwMode="auto">
          <a:xfrm>
            <a:off x="4787900" y="1412875"/>
            <a:ext cx="2408238" cy="456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6">
            <a:extLst>
              <a:ext uri="{FF2B5EF4-FFF2-40B4-BE49-F238E27FC236}">
                <a16:creationId xmlns:a16="http://schemas.microsoft.com/office/drawing/2014/main" id="{52C30CAB-0C21-4E1F-B83F-8DAFCDFB8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11" b="15073"/>
          <a:stretch>
            <a:fillRect/>
          </a:stretch>
        </p:blipFill>
        <p:spPr bwMode="auto">
          <a:xfrm>
            <a:off x="0" y="1484313"/>
            <a:ext cx="2447925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4">
            <a:extLst>
              <a:ext uri="{FF2B5EF4-FFF2-40B4-BE49-F238E27FC236}">
                <a16:creationId xmlns:a16="http://schemas.microsoft.com/office/drawing/2014/main" id="{9415CA05-2F21-49E6-A1C2-D03C73112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2" t="7576" r="56647" b="21211"/>
          <a:stretch>
            <a:fillRect/>
          </a:stretch>
        </p:blipFill>
        <p:spPr bwMode="auto">
          <a:xfrm>
            <a:off x="2411413" y="1066800"/>
            <a:ext cx="22320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6 Marcador de número de diapositiva">
            <a:extLst>
              <a:ext uri="{FF2B5EF4-FFF2-40B4-BE49-F238E27FC236}">
                <a16:creationId xmlns:a16="http://schemas.microsoft.com/office/drawing/2014/main" id="{74EE5DBD-4ABC-440F-BFB1-F32226C41F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37D09FB-A7E1-4BDE-AD46-250505636C3C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D7F4DC55-05AE-4DEA-94D0-789CA244F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152400"/>
            <a:ext cx="8496944" cy="838200"/>
          </a:xfrm>
        </p:spPr>
        <p:txBody>
          <a:bodyPr/>
          <a:lstStyle/>
          <a:p>
            <a:r>
              <a:rPr lang="en-GB" altLang="es-ES" dirty="0"/>
              <a:t>Program Timing - Long I/O Wait</a:t>
            </a:r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id="{10125491-E09E-4DB0-9875-2E7FB7B71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461" t="7576" r="11765" b="18108"/>
          <a:stretch>
            <a:fillRect/>
          </a:stretch>
        </p:blipFill>
        <p:spPr bwMode="auto">
          <a:xfrm>
            <a:off x="7524750" y="1093788"/>
            <a:ext cx="1547813" cy="535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6">
            <a:extLst>
              <a:ext uri="{FF2B5EF4-FFF2-40B4-BE49-F238E27FC236}">
                <a16:creationId xmlns:a16="http://schemas.microsoft.com/office/drawing/2014/main" id="{60440A41-7603-47F4-8361-6D1DFEC51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869" b="15073"/>
          <a:stretch>
            <a:fillRect/>
          </a:stretch>
        </p:blipFill>
        <p:spPr bwMode="auto">
          <a:xfrm>
            <a:off x="84138" y="1484313"/>
            <a:ext cx="2543175" cy="474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>
            <a:extLst>
              <a:ext uri="{FF2B5EF4-FFF2-40B4-BE49-F238E27FC236}">
                <a16:creationId xmlns:a16="http://schemas.microsoft.com/office/drawing/2014/main" id="{D0AC1E0F-6BCD-488C-9992-2AB999112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27" b="15073"/>
          <a:stretch>
            <a:fillRect/>
          </a:stretch>
        </p:blipFill>
        <p:spPr bwMode="auto">
          <a:xfrm>
            <a:off x="4859338" y="1341438"/>
            <a:ext cx="2662237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4">
            <a:extLst>
              <a:ext uri="{FF2B5EF4-FFF2-40B4-BE49-F238E27FC236}">
                <a16:creationId xmlns:a16="http://schemas.microsoft.com/office/drawing/2014/main" id="{C9BC4CFB-E689-4B48-9907-CDF758EBB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" t="7576" r="55975" b="12122"/>
          <a:stretch>
            <a:fillRect/>
          </a:stretch>
        </p:blipFill>
        <p:spPr bwMode="auto">
          <a:xfrm>
            <a:off x="2843213" y="1066800"/>
            <a:ext cx="2016125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5" name="6 Marcador de número de diapositiva">
            <a:extLst>
              <a:ext uri="{FF2B5EF4-FFF2-40B4-BE49-F238E27FC236}">
                <a16:creationId xmlns:a16="http://schemas.microsoft.com/office/drawing/2014/main" id="{F133214A-3D7C-432F-9306-5DC2868B4D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B44DF5D-503D-42E3-8F37-B23BC68A0D15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>
            <a:extLst>
              <a:ext uri="{FF2B5EF4-FFF2-40B4-BE49-F238E27FC236}">
                <a16:creationId xmlns:a16="http://schemas.microsoft.com/office/drawing/2014/main" id="{5414133C-56AA-4485-8D4A-B1F2456D1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/>
              <a:t>Instruction Cycle (with Interrupts) -  State Diagram</a:t>
            </a:r>
          </a:p>
        </p:txBody>
      </p:sp>
      <p:pic>
        <p:nvPicPr>
          <p:cNvPr id="53251" name="Picture 1029">
            <a:extLst>
              <a:ext uri="{FF2B5EF4-FFF2-40B4-BE49-F238E27FC236}">
                <a16:creationId xmlns:a16="http://schemas.microsoft.com/office/drawing/2014/main" id="{0AAB3738-7BD5-4773-8BE2-71CD7A70F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878"/>
          <a:stretch>
            <a:fillRect/>
          </a:stretch>
        </p:blipFill>
        <p:spPr bwMode="auto">
          <a:xfrm>
            <a:off x="52388" y="1852613"/>
            <a:ext cx="9091612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3 Marcador de número de diapositiva">
            <a:extLst>
              <a:ext uri="{FF2B5EF4-FFF2-40B4-BE49-F238E27FC236}">
                <a16:creationId xmlns:a16="http://schemas.microsoft.com/office/drawing/2014/main" id="{30891A89-C7C5-444C-8110-AC69A8F936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F6D8139-01C6-44F0-8786-126A55B45CE1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26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D3E08B9-913B-4578-8213-EA88032C2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1700213"/>
            <a:ext cx="2736850" cy="4465637"/>
          </a:xfrm>
          <a:prstGeom prst="ellipse">
            <a:avLst/>
          </a:prstGeom>
          <a:solidFill>
            <a:schemeClr val="accent1">
              <a:alpha val="25098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s-ES" altLang="es-E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>
            <a:extLst>
              <a:ext uri="{FF2B5EF4-FFF2-40B4-BE49-F238E27FC236}">
                <a16:creationId xmlns:a16="http://schemas.microsoft.com/office/drawing/2014/main" id="{A7650D18-F924-419C-8B6A-27BE50BBD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Multiple Interrupts-</a:t>
            </a:r>
            <a:r>
              <a:rPr lang="en-US" altLang="zh-CN" dirty="0"/>
              <a:t>Solutions</a:t>
            </a:r>
            <a:endParaRPr lang="en-US" altLang="es-ES" dirty="0"/>
          </a:p>
        </p:txBody>
      </p:sp>
      <p:sp>
        <p:nvSpPr>
          <p:cNvPr id="39939" name="Rectangle 1027">
            <a:extLst>
              <a:ext uri="{FF2B5EF4-FFF2-40B4-BE49-F238E27FC236}">
                <a16:creationId xmlns:a16="http://schemas.microsoft.com/office/drawing/2014/main" id="{35F91582-48B2-40B2-9FC3-349A8CCF6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78800" cy="2362200"/>
          </a:xfrm>
        </p:spPr>
        <p:txBody>
          <a:bodyPr/>
          <a:lstStyle/>
          <a:p>
            <a:r>
              <a:rPr lang="en-US" altLang="es-ES" dirty="0"/>
              <a:t>Disable </a:t>
            </a:r>
            <a:r>
              <a:rPr lang="en-US" altLang="zh-CN" dirty="0"/>
              <a:t>Multiple</a:t>
            </a:r>
            <a:r>
              <a:rPr lang="en-US" altLang="es-ES" dirty="0"/>
              <a:t> interrupts</a:t>
            </a:r>
          </a:p>
          <a:p>
            <a:pPr lvl="1"/>
            <a:r>
              <a:rPr lang="en-US" altLang="es-ES" sz="2000" dirty="0"/>
              <a:t>Processor will ignore further interrupts whilst processing one interrupt</a:t>
            </a:r>
          </a:p>
          <a:p>
            <a:pPr lvl="1"/>
            <a:r>
              <a:rPr lang="en-US" altLang="es-ES" sz="2000" dirty="0"/>
              <a:t>Interrupts remain pending and are checked after first interrupt has been processed</a:t>
            </a:r>
          </a:p>
          <a:p>
            <a:pPr lvl="1"/>
            <a:r>
              <a:rPr lang="en-US" altLang="es-ES" sz="2000" dirty="0"/>
              <a:t>Interrupts handled in sequence as they occur</a:t>
            </a:r>
          </a:p>
        </p:txBody>
      </p:sp>
      <p:sp>
        <p:nvSpPr>
          <p:cNvPr id="39940" name="3 Marcador de número de diapositiva">
            <a:extLst>
              <a:ext uri="{FF2B5EF4-FFF2-40B4-BE49-F238E27FC236}">
                <a16:creationId xmlns:a16="http://schemas.microsoft.com/office/drawing/2014/main" id="{521EEC4D-5F70-4196-B824-51773BC807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1EF93CE-3696-4358-BF52-C9417BC084A4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27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9C5D7A-A1BD-4B00-95B7-FF60B4C337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05"/>
          <a:stretch/>
        </p:blipFill>
        <p:spPr>
          <a:xfrm>
            <a:off x="2051720" y="3420596"/>
            <a:ext cx="4817196" cy="317068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>
            <a:extLst>
              <a:ext uri="{FF2B5EF4-FFF2-40B4-BE49-F238E27FC236}">
                <a16:creationId xmlns:a16="http://schemas.microsoft.com/office/drawing/2014/main" id="{A7650D18-F924-419C-8B6A-27BE50BBD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Multiple Interrupts-</a:t>
            </a:r>
            <a:r>
              <a:rPr lang="en-US" altLang="zh-CN" dirty="0"/>
              <a:t>Solutions</a:t>
            </a:r>
            <a:endParaRPr lang="en-US" altLang="es-ES" dirty="0"/>
          </a:p>
        </p:txBody>
      </p:sp>
      <p:sp>
        <p:nvSpPr>
          <p:cNvPr id="39939" name="Rectangle 1027">
            <a:extLst>
              <a:ext uri="{FF2B5EF4-FFF2-40B4-BE49-F238E27FC236}">
                <a16:creationId xmlns:a16="http://schemas.microsoft.com/office/drawing/2014/main" id="{35F91582-48B2-40B2-9FC3-349A8CCF6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 dirty="0"/>
              <a:t>Define priorities</a:t>
            </a:r>
          </a:p>
          <a:p>
            <a:pPr lvl="1"/>
            <a:r>
              <a:rPr lang="en-US" altLang="es-ES" sz="2000" dirty="0"/>
              <a:t>Low priority interrupts can be interrupted by higher priority interrupts</a:t>
            </a:r>
          </a:p>
          <a:p>
            <a:pPr lvl="1"/>
            <a:r>
              <a:rPr lang="en-US" altLang="es-ES" sz="2000" dirty="0"/>
              <a:t>When higher priority interrupt has been processed, processor returns to previous interrupt</a:t>
            </a:r>
          </a:p>
        </p:txBody>
      </p:sp>
      <p:sp>
        <p:nvSpPr>
          <p:cNvPr id="39940" name="3 Marcador de número de diapositiva">
            <a:extLst>
              <a:ext uri="{FF2B5EF4-FFF2-40B4-BE49-F238E27FC236}">
                <a16:creationId xmlns:a16="http://schemas.microsoft.com/office/drawing/2014/main" id="{521EEC4D-5F70-4196-B824-51773BC807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1EF93CE-3696-4358-BF52-C9417BC084A4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28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BCDC7C-90D0-4C82-962B-896F6D5A5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625" y="2943225"/>
            <a:ext cx="561975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14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275211F-BBDA-41DD-BFCC-3A42EC5A0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/>
              <a:t>Time Sequence of Multiple Interrupts</a:t>
            </a:r>
          </a:p>
        </p:txBody>
      </p:sp>
      <p:sp>
        <p:nvSpPr>
          <p:cNvPr id="43012" name="3 Marcador de número de diapositiva">
            <a:extLst>
              <a:ext uri="{FF2B5EF4-FFF2-40B4-BE49-F238E27FC236}">
                <a16:creationId xmlns:a16="http://schemas.microsoft.com/office/drawing/2014/main" id="{AA7ED709-ABA4-45C8-B1AA-9553BD49A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C490D49-8F31-4379-92C4-A273804DE964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29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C4C36D-69B3-49C6-8534-20FC4CFA4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689" y="1306118"/>
            <a:ext cx="7424622" cy="51461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80AD9F2-4B33-4FE2-B396-4FD44E193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Hardwired </a:t>
            </a:r>
            <a:r>
              <a:rPr lang="en-GB" altLang="es-ES" dirty="0" err="1"/>
              <a:t>v.s</a:t>
            </a:r>
            <a:r>
              <a:rPr lang="en-GB" altLang="es-ES" dirty="0"/>
              <a:t>. Software Systems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A2662CE-C1F9-4C2B-97D4-FDE7D7EAC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178800" cy="2083618"/>
          </a:xfrm>
        </p:spPr>
        <p:txBody>
          <a:bodyPr/>
          <a:lstStyle/>
          <a:p>
            <a:r>
              <a:rPr lang="en-GB" altLang="es-ES" dirty="0"/>
              <a:t>Everything that can be done in software can also be done in hardware!</a:t>
            </a:r>
          </a:p>
          <a:p>
            <a:pPr marL="731520">
              <a:buFont typeface="Verdana" panose="020B0604030504040204" pitchFamily="34" charset="0"/>
              <a:buChar char="─"/>
            </a:pPr>
            <a:r>
              <a:rPr lang="en-GB" altLang="es-ES" sz="2400" dirty="0"/>
              <a:t>Two different implementations to sense the colour of cards.</a:t>
            </a:r>
          </a:p>
        </p:txBody>
      </p:sp>
      <p:sp>
        <p:nvSpPr>
          <p:cNvPr id="14340" name="3 Marcador de número de diapositiva">
            <a:extLst>
              <a:ext uri="{FF2B5EF4-FFF2-40B4-BE49-F238E27FC236}">
                <a16:creationId xmlns:a16="http://schemas.microsoft.com/office/drawing/2014/main" id="{5D905D80-E6D5-4EBF-A49F-E148AE456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C21F6BC-11D8-49CB-8A2A-B62E658A16A1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11" name="Online Media 4" title="How to Make Color Sensor Without Microcontroller !!">
            <a:hlinkClick r:id="" action="ppaction://media"/>
            <a:extLst>
              <a:ext uri="{FF2B5EF4-FFF2-40B4-BE49-F238E27FC236}">
                <a16:creationId xmlns:a16="http://schemas.microsoft.com/office/drawing/2014/main" id="{4CB3F645-AC27-49B5-ACF9-C621E71C02B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 bwMode="auto">
          <a:xfrm>
            <a:off x="179512" y="3381350"/>
            <a:ext cx="4582852" cy="2589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Online Media 6" title="Arduino and Color Recognition Sensor TCS230 TCS3200">
            <a:hlinkClick r:id="" action="ppaction://media"/>
            <a:extLst>
              <a:ext uri="{FF2B5EF4-FFF2-40B4-BE49-F238E27FC236}">
                <a16:creationId xmlns:a16="http://schemas.microsoft.com/office/drawing/2014/main" id="{912F174C-8022-431B-8F0F-EC034C81DA4B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4971099" y="3208362"/>
            <a:ext cx="3942589" cy="2956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>
            <a:extLst>
              <a:ext uri="{FF2B5EF4-FFF2-40B4-BE49-F238E27FC236}">
                <a16:creationId xmlns:a16="http://schemas.microsoft.com/office/drawing/2014/main" id="{8CED31EA-E702-46A2-92EE-544D43C4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err="1"/>
              <a:t>Outline</a:t>
            </a:r>
            <a:endParaRPr lang="es-ES" altLang="es-ES" dirty="0"/>
          </a:p>
        </p:txBody>
      </p:sp>
      <p:sp>
        <p:nvSpPr>
          <p:cNvPr id="13316" name="3 Marcador de número de diapositiva">
            <a:extLst>
              <a:ext uri="{FF2B5EF4-FFF2-40B4-BE49-F238E27FC236}">
                <a16:creationId xmlns:a16="http://schemas.microsoft.com/office/drawing/2014/main" id="{F03CF37A-6F97-4DF6-9109-53739834B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1A5AC2-7D32-424B-BD1B-ED012BDE6983}" type="slidenum">
              <a:rPr kumimoji="0" lang="en-GB" altLang="es-ES" sz="1400" b="0" i="0" u="none" strike="noStrike" kern="1200" cap="none" spc="0" normalizeH="0" baseline="0" noProof="0">
                <a:ln>
                  <a:noFill/>
                </a:ln>
                <a:solidFill>
                  <a:srgbClr val="5E57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GB" altLang="es-E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EA5400-DD82-4305-9CFB-370BD243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</a:p>
          <a:p>
            <a:r>
              <a:rPr lang="en-US" dirty="0"/>
              <a:t>Instruction fetch and execute cycles</a:t>
            </a:r>
          </a:p>
          <a:p>
            <a:r>
              <a:rPr lang="en-US" dirty="0"/>
              <a:t>Interrupts</a:t>
            </a:r>
          </a:p>
          <a:p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nterconnection</a:t>
            </a:r>
          </a:p>
        </p:txBody>
      </p:sp>
    </p:spTree>
    <p:extLst>
      <p:ext uri="{BB962C8B-B14F-4D97-AF65-F5344CB8AC3E}">
        <p14:creationId xmlns:p14="http://schemas.microsoft.com/office/powerpoint/2010/main" val="89591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9501BD0-15AF-46D1-9DD8-5449860E7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Interconnection Structures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B5D3E57D-E640-47BA-ACD9-30DD5E023A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s-ES" dirty="0"/>
              <a:t>All the units must be connected</a:t>
            </a:r>
          </a:p>
          <a:p>
            <a:r>
              <a:rPr lang="en-GB" altLang="es-ES" dirty="0"/>
              <a:t>Different type of connection for different type of unit</a:t>
            </a:r>
          </a:p>
          <a:p>
            <a:pPr lvl="1"/>
            <a:r>
              <a:rPr lang="en-GB" altLang="es-ES" dirty="0"/>
              <a:t>Memory</a:t>
            </a:r>
          </a:p>
          <a:p>
            <a:pPr lvl="1"/>
            <a:r>
              <a:rPr lang="en-GB" altLang="es-ES" dirty="0"/>
              <a:t>Input/Output</a:t>
            </a:r>
          </a:p>
          <a:p>
            <a:pPr lvl="1"/>
            <a:r>
              <a:rPr lang="en-GB" altLang="es-ES" dirty="0"/>
              <a:t>CPU</a:t>
            </a:r>
          </a:p>
        </p:txBody>
      </p:sp>
      <p:sp>
        <p:nvSpPr>
          <p:cNvPr id="44036" name="3 Marcador de número de diapositiva">
            <a:extLst>
              <a:ext uri="{FF2B5EF4-FFF2-40B4-BE49-F238E27FC236}">
                <a16:creationId xmlns:a16="http://schemas.microsoft.com/office/drawing/2014/main" id="{82EFB993-5FAD-468F-B7C3-88806D202B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52EDED6-8BC6-44CA-AFCC-B80F54D0CD1F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31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414A66-EA0E-4014-B78E-512DC04CE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261" y="2564904"/>
            <a:ext cx="3293640" cy="18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DFBB9E-DBF6-415F-A92C-9E3B7C7AF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568" y="4627191"/>
            <a:ext cx="3290047" cy="1682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AE901-2FB4-4354-BC98-D74577051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261" y="4551065"/>
            <a:ext cx="3249093" cy="167828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BB386C5-7855-42D9-99CD-18D35D5D1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Memory &lt;</a:t>
            </a:r>
            <a:r>
              <a:rPr lang="nb-NO" altLang="es-ES" dirty="0"/>
              <a:t>-&gt; </a:t>
            </a:r>
            <a:r>
              <a:rPr lang="nb-NO" altLang="es-ES" dirty="0" err="1"/>
              <a:t>Processor</a:t>
            </a:r>
            <a:endParaRPr lang="en-GB" altLang="es-ES" dirty="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0C47A74-7FE2-4A71-A69B-3BF1D4CBF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s-ES" dirty="0"/>
              <a:t>Processor </a:t>
            </a:r>
            <a:r>
              <a:rPr lang="en-GB" altLang="es-ES" dirty="0">
                <a:sym typeface="Wingdings" panose="05000000000000000000" pitchFamily="2" charset="2"/>
              </a:rPr>
              <a:t> Memory</a:t>
            </a:r>
          </a:p>
          <a:p>
            <a:pPr marL="914400">
              <a:buFont typeface="Verdana" panose="020B0604030504040204" pitchFamily="34" charset="0"/>
              <a:buChar char="─"/>
            </a:pPr>
            <a:r>
              <a:rPr lang="en-GB" altLang="es-ES" sz="2000" dirty="0">
                <a:sym typeface="Wingdings" panose="05000000000000000000" pitchFamily="2" charset="2"/>
              </a:rPr>
              <a:t>Control signals (e.g. Read/Write)</a:t>
            </a:r>
          </a:p>
          <a:p>
            <a:pPr marL="914400">
              <a:buFont typeface="Verdana" panose="020B0604030504040204" pitchFamily="34" charset="0"/>
              <a:buChar char="─"/>
            </a:pPr>
            <a:r>
              <a:rPr lang="en-GB" altLang="es-ES" sz="2000" dirty="0">
                <a:sym typeface="Wingdings" panose="05000000000000000000" pitchFamily="2" charset="2"/>
              </a:rPr>
              <a:t>Address</a:t>
            </a:r>
          </a:p>
          <a:p>
            <a:pPr marL="914400">
              <a:buFont typeface="Verdana" panose="020B0604030504040204" pitchFamily="34" charset="0"/>
              <a:buChar char="─"/>
            </a:pPr>
            <a:r>
              <a:rPr lang="en-GB" altLang="es-ES" sz="2000" dirty="0">
                <a:sym typeface="Wingdings" panose="05000000000000000000" pitchFamily="2" charset="2"/>
              </a:rPr>
              <a:t>Data</a:t>
            </a:r>
            <a:endParaRPr lang="en-GB" altLang="es-ES" dirty="0"/>
          </a:p>
          <a:p>
            <a:r>
              <a:rPr lang="en-GB" altLang="es-ES" dirty="0"/>
              <a:t>Memory </a:t>
            </a:r>
            <a:r>
              <a:rPr lang="en-GB" altLang="es-ES" dirty="0">
                <a:sym typeface="Wingdings" panose="05000000000000000000" pitchFamily="2" charset="2"/>
              </a:rPr>
              <a:t> Processor</a:t>
            </a:r>
          </a:p>
          <a:p>
            <a:pPr marL="914400">
              <a:buFont typeface="Verdana" panose="020B0604030504040204" pitchFamily="34" charset="0"/>
              <a:buChar char="─"/>
            </a:pPr>
            <a:r>
              <a:rPr lang="en-GB" altLang="es-ES" sz="2000" dirty="0"/>
              <a:t>Instructions</a:t>
            </a:r>
          </a:p>
          <a:p>
            <a:pPr marL="914400">
              <a:buFont typeface="Verdana" panose="020B0604030504040204" pitchFamily="34" charset="0"/>
              <a:buChar char="─"/>
            </a:pPr>
            <a:r>
              <a:rPr lang="en-GB" altLang="es-ES" sz="2000" dirty="0"/>
              <a:t>Data</a:t>
            </a:r>
          </a:p>
        </p:txBody>
      </p:sp>
      <p:sp>
        <p:nvSpPr>
          <p:cNvPr id="46085" name="4 Marcador de número de diapositiva">
            <a:extLst>
              <a:ext uri="{FF2B5EF4-FFF2-40B4-BE49-F238E27FC236}">
                <a16:creationId xmlns:a16="http://schemas.microsoft.com/office/drawing/2014/main" id="{7C3AFFB4-259B-4E1A-9A47-DDED1CB268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A09DFD3-B912-4462-B5B6-AC9FBD4B5A0C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32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95573-7699-4611-9A80-7E9D3E75AA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88"/>
          <a:stretch/>
        </p:blipFill>
        <p:spPr>
          <a:xfrm>
            <a:off x="4830474" y="4363393"/>
            <a:ext cx="3162300" cy="18002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6B44814-E70B-4472-9279-ABBABCF1C004}"/>
              </a:ext>
            </a:extLst>
          </p:cNvPr>
          <p:cNvGrpSpPr/>
          <p:nvPr/>
        </p:nvGrpSpPr>
        <p:grpSpPr>
          <a:xfrm>
            <a:off x="827584" y="4509120"/>
            <a:ext cx="3308897" cy="1678285"/>
            <a:chOff x="827584" y="4509120"/>
            <a:chExt cx="3308897" cy="167828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0481F7-9539-4FC0-A757-2613F65E7E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76" r="-1"/>
            <a:stretch/>
          </p:blipFill>
          <p:spPr>
            <a:xfrm>
              <a:off x="899592" y="4509120"/>
              <a:ext cx="3236889" cy="1678285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E7482C-0882-4391-B7ED-0479A4196BE9}"/>
                </a:ext>
              </a:extLst>
            </p:cNvPr>
            <p:cNvSpPr/>
            <p:nvPr/>
          </p:nvSpPr>
          <p:spPr bwMode="auto">
            <a:xfrm>
              <a:off x="827584" y="5733256"/>
              <a:ext cx="979093" cy="34307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BB386C5-7855-42D9-99CD-18D35D5D1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I/O &lt;</a:t>
            </a:r>
            <a:r>
              <a:rPr lang="nb-NO" altLang="es-ES" dirty="0"/>
              <a:t>-&gt; </a:t>
            </a:r>
            <a:r>
              <a:rPr lang="nb-NO" altLang="es-ES" dirty="0" err="1"/>
              <a:t>Processor</a:t>
            </a:r>
            <a:endParaRPr lang="en-GB" altLang="es-ES" dirty="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0C47A74-7FE2-4A71-A69B-3BF1D4CBF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s-ES" sz="2400" dirty="0"/>
              <a:t>Processor </a:t>
            </a:r>
            <a:r>
              <a:rPr lang="en-GB" altLang="es-ES" sz="2400" dirty="0">
                <a:sym typeface="Wingdings" panose="05000000000000000000" pitchFamily="2" charset="2"/>
              </a:rPr>
              <a:t> I/O</a:t>
            </a:r>
          </a:p>
          <a:p>
            <a:pPr marL="914400">
              <a:spcBef>
                <a:spcPts val="0"/>
              </a:spcBef>
              <a:buFont typeface="Verdana" panose="020B0604030504040204" pitchFamily="34" charset="0"/>
              <a:buChar char="─"/>
            </a:pPr>
            <a:r>
              <a:rPr lang="en-GB" altLang="es-ES" sz="2000" dirty="0">
                <a:sym typeface="Wingdings" panose="05000000000000000000" pitchFamily="2" charset="2"/>
              </a:rPr>
              <a:t>Control signals (e.g. Read/Write)</a:t>
            </a:r>
          </a:p>
          <a:p>
            <a:pPr marL="914400">
              <a:spcBef>
                <a:spcPts val="0"/>
              </a:spcBef>
              <a:buFont typeface="Verdana" panose="020B0604030504040204" pitchFamily="34" charset="0"/>
              <a:buChar char="─"/>
            </a:pPr>
            <a:r>
              <a:rPr lang="en-GB" altLang="es-ES" sz="2000" dirty="0">
                <a:sym typeface="Wingdings" panose="05000000000000000000" pitchFamily="2" charset="2"/>
              </a:rPr>
              <a:t>Address</a:t>
            </a:r>
          </a:p>
          <a:p>
            <a:pPr marL="914400">
              <a:spcBef>
                <a:spcPts val="0"/>
              </a:spcBef>
              <a:buFont typeface="Verdana" panose="020B0604030504040204" pitchFamily="34" charset="0"/>
              <a:buChar char="─"/>
            </a:pPr>
            <a:r>
              <a:rPr lang="en-GB" altLang="es-ES" sz="2000" dirty="0">
                <a:sym typeface="Wingdings" panose="05000000000000000000" pitchFamily="2" charset="2"/>
              </a:rPr>
              <a:t>Internal Data (e.g. stored file for printing)</a:t>
            </a:r>
            <a:endParaRPr lang="en-GB" altLang="es-ES" dirty="0"/>
          </a:p>
          <a:p>
            <a:r>
              <a:rPr lang="en-GB" altLang="es-ES" sz="2400" dirty="0"/>
              <a:t>I/O </a:t>
            </a:r>
            <a:r>
              <a:rPr lang="en-GB" altLang="es-ES" sz="2400" dirty="0">
                <a:sym typeface="Wingdings" panose="05000000000000000000" pitchFamily="2" charset="2"/>
              </a:rPr>
              <a:t> Processor</a:t>
            </a:r>
          </a:p>
          <a:p>
            <a:pPr marL="914400">
              <a:spcBef>
                <a:spcPts val="0"/>
              </a:spcBef>
              <a:buFont typeface="Verdana" panose="020B0604030504040204" pitchFamily="34" charset="0"/>
              <a:buChar char="─"/>
            </a:pPr>
            <a:r>
              <a:rPr lang="en-GB" altLang="es-ES" sz="2000" dirty="0"/>
              <a:t>Interrupt signals</a:t>
            </a:r>
          </a:p>
          <a:p>
            <a:pPr marL="914400">
              <a:spcBef>
                <a:spcPts val="0"/>
              </a:spcBef>
              <a:buFont typeface="Verdana" panose="020B0604030504040204" pitchFamily="34" charset="0"/>
              <a:buChar char="─"/>
            </a:pPr>
            <a:r>
              <a:rPr lang="en-GB" altLang="es-ES" sz="2000" dirty="0"/>
              <a:t>Internal Data (e.g. keyboard signal)</a:t>
            </a:r>
          </a:p>
          <a:p>
            <a:pPr marR="0" lvl="0" defTabSz="914400" latinLnBrk="0">
              <a:lnSpc>
                <a:spcPct val="100000"/>
              </a:lnSpc>
              <a:buSzTx/>
              <a:buFontTx/>
              <a:buChar char="•"/>
              <a:tabLst/>
              <a:defRPr/>
            </a:pPr>
            <a:r>
              <a:rPr lang="en-GB" altLang="es-ES" sz="2400" dirty="0"/>
              <a:t>I/O </a:t>
            </a:r>
            <a:r>
              <a:rPr lang="en-GB" altLang="es-ES" sz="2400" dirty="0">
                <a:sym typeface="Wingdings" panose="05000000000000000000" pitchFamily="2" charset="2"/>
              </a:rPr>
              <a:t>external signal</a:t>
            </a:r>
          </a:p>
          <a:p>
            <a:pPr marL="914400" marR="0" lvl="0" defTabSz="914400" latinLnBrk="0">
              <a:lnSpc>
                <a:spcPct val="100000"/>
              </a:lnSpc>
              <a:spcBef>
                <a:spcPts val="0"/>
              </a:spcBef>
              <a:buSzTx/>
              <a:buFont typeface="Verdana" panose="020B0604030504040204" pitchFamily="34" charset="0"/>
              <a:buChar char="─"/>
              <a:tabLst/>
              <a:defRPr/>
            </a:pPr>
            <a:r>
              <a:rPr lang="en-GB" altLang="es-ES" sz="2000" dirty="0">
                <a:sym typeface="Wingdings" panose="05000000000000000000" pitchFamily="2" charset="2"/>
              </a:rPr>
              <a:t>Input: mouse click</a:t>
            </a:r>
          </a:p>
          <a:p>
            <a:pPr marL="914400" marR="0" lvl="0" defTabSz="914400" latinLnBrk="0">
              <a:lnSpc>
                <a:spcPct val="100000"/>
              </a:lnSpc>
              <a:spcBef>
                <a:spcPts val="0"/>
              </a:spcBef>
              <a:buSzTx/>
              <a:buFont typeface="Verdana" panose="020B0604030504040204" pitchFamily="34" charset="0"/>
              <a:buChar char="─"/>
              <a:tabLst/>
              <a:defRPr/>
            </a:pPr>
            <a:r>
              <a:rPr lang="en-GB" altLang="es-ES" sz="2000" dirty="0">
                <a:sym typeface="Wingdings" panose="05000000000000000000" pitchFamily="2" charset="2"/>
              </a:rPr>
              <a:t>Output: monitor display</a:t>
            </a:r>
          </a:p>
          <a:p>
            <a:pPr marL="914400">
              <a:buFont typeface="Verdana" panose="020B0604030504040204" pitchFamily="34" charset="0"/>
              <a:buChar char="─"/>
            </a:pPr>
            <a:endParaRPr lang="en-GB" altLang="es-ES" sz="2000" dirty="0"/>
          </a:p>
        </p:txBody>
      </p:sp>
      <p:sp>
        <p:nvSpPr>
          <p:cNvPr id="46085" name="4 Marcador de número de diapositiva">
            <a:extLst>
              <a:ext uri="{FF2B5EF4-FFF2-40B4-BE49-F238E27FC236}">
                <a16:creationId xmlns:a16="http://schemas.microsoft.com/office/drawing/2014/main" id="{7C3AFFB4-259B-4E1A-9A47-DDED1CB268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A09DFD3-B912-4462-B5B6-AC9FBD4B5A0C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33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0481F7-9539-4FC0-A757-2613F65E7E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" r="-1"/>
          <a:stretch/>
        </p:blipFill>
        <p:spPr>
          <a:xfrm>
            <a:off x="4788024" y="4725144"/>
            <a:ext cx="3236889" cy="1678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28772B-1E14-421E-8E44-4C62F8B5C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930" y="4771207"/>
            <a:ext cx="3290047" cy="168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420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BB386C5-7855-42D9-99CD-18D35D5D1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I/O &lt;</a:t>
            </a:r>
            <a:r>
              <a:rPr lang="nb-NO" altLang="es-ES" dirty="0"/>
              <a:t>-&gt; Memory</a:t>
            </a:r>
            <a:endParaRPr lang="en-GB" altLang="es-ES" dirty="0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0C47A74-7FE2-4A71-A69B-3BF1D4CBF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s-ES" dirty="0"/>
              <a:t>To improve performance of processor, I/O is allowed to exchange data directly with memory</a:t>
            </a:r>
          </a:p>
          <a:p>
            <a:r>
              <a:rPr lang="en-GB" altLang="es-ES" dirty="0"/>
              <a:t>This is realized with a secondary chip and the data exchange is not necessary to go through the processor.</a:t>
            </a:r>
            <a:endParaRPr lang="en-GB" altLang="es-ES" dirty="0">
              <a:sym typeface="Wingdings" panose="05000000000000000000" pitchFamily="2" charset="2"/>
            </a:endParaRPr>
          </a:p>
          <a:p>
            <a:pPr marL="914400">
              <a:buFont typeface="Verdana" panose="020B0604030504040204" pitchFamily="34" charset="0"/>
              <a:buChar char="─"/>
            </a:pPr>
            <a:endParaRPr lang="en-GB" altLang="es-ES" sz="2000" dirty="0"/>
          </a:p>
        </p:txBody>
      </p:sp>
      <p:sp>
        <p:nvSpPr>
          <p:cNvPr id="46085" name="4 Marcador de número de diapositiva">
            <a:extLst>
              <a:ext uri="{FF2B5EF4-FFF2-40B4-BE49-F238E27FC236}">
                <a16:creationId xmlns:a16="http://schemas.microsoft.com/office/drawing/2014/main" id="{7C3AFFB4-259B-4E1A-9A47-DDED1CB268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A09DFD3-B912-4462-B5B6-AC9FBD4B5A0C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34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28772B-1E14-421E-8E44-4C62F8B5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227878"/>
            <a:ext cx="3290047" cy="1682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6A0401-0549-43A9-96E5-12E75F3806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88"/>
          <a:stretch/>
        </p:blipFill>
        <p:spPr>
          <a:xfrm>
            <a:off x="5242395" y="4168843"/>
            <a:ext cx="3162300" cy="1800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D13CD5-F312-4E41-80FA-4B0B7B7F79A9}"/>
              </a:ext>
            </a:extLst>
          </p:cNvPr>
          <p:cNvSpPr txBox="1"/>
          <p:nvPr/>
        </p:nvSpPr>
        <p:spPr>
          <a:xfrm rot="16200000">
            <a:off x="3577403" y="4926359"/>
            <a:ext cx="230425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dirty="0">
                <a:latin typeface="+mn-lt"/>
              </a:rPr>
              <a:t>I/O </a:t>
            </a:r>
            <a:r>
              <a:rPr lang="en-US" dirty="0">
                <a:latin typeface="+mn-lt"/>
              </a:rPr>
              <a:t>control</a:t>
            </a:r>
            <a:r>
              <a:rPr lang="nb-NO" dirty="0">
                <a:latin typeface="+mn-lt"/>
              </a:rPr>
              <a:t>er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6606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016D-CE09-4257-A65C-1828C1B0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Interconnection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EB84D-59D3-47FF-8FA9-267B9738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system, the most common interconnection structures are:</a:t>
            </a:r>
          </a:p>
          <a:p>
            <a:pPr marL="914400">
              <a:spcBef>
                <a:spcPts val="1200"/>
              </a:spcBef>
              <a:buFont typeface="Verdana" panose="020B0604030504040204" pitchFamily="34" charset="0"/>
              <a:buChar char="─"/>
            </a:pPr>
            <a:r>
              <a:rPr lang="en-US" sz="2400" dirty="0"/>
              <a:t>The bus and multi-bus structure</a:t>
            </a:r>
          </a:p>
          <a:p>
            <a:pPr marL="914400">
              <a:spcBef>
                <a:spcPts val="1200"/>
              </a:spcBef>
              <a:buFont typeface="Verdana" panose="020B0604030504040204" pitchFamily="34" charset="0"/>
              <a:buChar char="─"/>
            </a:pPr>
            <a:r>
              <a:rPr lang="en-US" sz="2400" dirty="0"/>
              <a:t>Point-to-point interconnection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4AB4D-244D-4E7B-AEAD-79A4A42390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BF07-2810-4F05-93AD-5169223C6AA6}" type="slidenum">
              <a:rPr lang="en-GB" altLang="es-ES" smtClean="0"/>
              <a:pPr/>
              <a:t>35</a:t>
            </a:fld>
            <a:endParaRPr lang="en-GB" altLang="es-ES"/>
          </a:p>
        </p:txBody>
      </p:sp>
    </p:spTree>
    <p:extLst>
      <p:ext uri="{BB962C8B-B14F-4D97-AF65-F5344CB8AC3E}">
        <p14:creationId xmlns:p14="http://schemas.microsoft.com/office/powerpoint/2010/main" val="1794470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152279C-3125-4E8C-9C39-A8B5AE0F2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/>
              <a:t>What is a Bus?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256CD52-BAA5-455B-A5B2-D406C8B49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altLang="es-ES" sz="2400" dirty="0"/>
              <a:t>A communication pathway connecting two or more devices</a:t>
            </a:r>
          </a:p>
          <a:p>
            <a:pPr>
              <a:spcBef>
                <a:spcPts val="0"/>
              </a:spcBef>
            </a:pPr>
            <a:r>
              <a:rPr lang="en-US" altLang="es-ES" sz="2400" dirty="0"/>
              <a:t>A signal transmitted by any one device is available for reception by all other devices.</a:t>
            </a:r>
          </a:p>
          <a:p>
            <a:pPr>
              <a:spcBef>
                <a:spcPts val="0"/>
              </a:spcBef>
            </a:pPr>
            <a:r>
              <a:rPr lang="en-US" altLang="es-ES" sz="2400" dirty="0"/>
              <a:t>If two devices transmit during the same time period, their signals will overlap and become garbled. </a:t>
            </a:r>
          </a:p>
          <a:p>
            <a:pPr>
              <a:spcBef>
                <a:spcPts val="0"/>
              </a:spcBef>
            </a:pPr>
            <a:r>
              <a:rPr lang="en-US" altLang="es-ES" sz="2400" dirty="0"/>
              <a:t>Lines may be grouped for data transmission, e.g. 8, 16, 32, 64.</a:t>
            </a:r>
          </a:p>
        </p:txBody>
      </p:sp>
      <p:sp>
        <p:nvSpPr>
          <p:cNvPr id="50180" name="3 Marcador de número de diapositiva">
            <a:extLst>
              <a:ext uri="{FF2B5EF4-FFF2-40B4-BE49-F238E27FC236}">
                <a16:creationId xmlns:a16="http://schemas.microsoft.com/office/drawing/2014/main" id="{42FC4A3F-A5BC-4F2A-A108-74679C7D0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26F2D63-2064-4AAF-AEF7-CE34F112AB58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36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C966E-1982-4253-BD17-4F0E42DE4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75" y="4565013"/>
            <a:ext cx="7846250" cy="217868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15F0080A-B2B2-4DFC-9208-BB703D56B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/>
              <a:t>Data Bus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2279242-C589-4EA6-B3D6-65264B9AD0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78800" cy="2794248"/>
          </a:xfrm>
        </p:spPr>
        <p:txBody>
          <a:bodyPr/>
          <a:lstStyle/>
          <a:p>
            <a:r>
              <a:rPr lang="en-GB" altLang="es-ES" dirty="0"/>
              <a:t>Carries data</a:t>
            </a:r>
          </a:p>
          <a:p>
            <a:pPr lvl="1"/>
            <a:r>
              <a:rPr lang="en-GB" altLang="es-ES" dirty="0"/>
              <a:t>Remember that there is no difference between “data” and “instruction” at this level</a:t>
            </a:r>
          </a:p>
          <a:p>
            <a:r>
              <a:rPr lang="en-GB" altLang="es-ES" dirty="0"/>
              <a:t>Width is a key determinant of performance</a:t>
            </a:r>
          </a:p>
          <a:p>
            <a:pPr lvl="1"/>
            <a:r>
              <a:rPr lang="en-GB" altLang="es-ES" dirty="0"/>
              <a:t>8, 16, 32, 64 bit</a:t>
            </a:r>
          </a:p>
        </p:txBody>
      </p:sp>
      <p:sp>
        <p:nvSpPr>
          <p:cNvPr id="51204" name="3 Marcador de número de diapositiva">
            <a:extLst>
              <a:ext uri="{FF2B5EF4-FFF2-40B4-BE49-F238E27FC236}">
                <a16:creationId xmlns:a16="http://schemas.microsoft.com/office/drawing/2014/main" id="{80F65BE1-C516-4BE1-96E0-E9D5AEE6A0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4D409CA-DAA6-4F39-8C5B-385570ED3EEC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37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379CD0F-D35B-42E7-8793-D11466F29861}"/>
              </a:ext>
            </a:extLst>
          </p:cNvPr>
          <p:cNvGrpSpPr/>
          <p:nvPr/>
        </p:nvGrpSpPr>
        <p:grpSpPr>
          <a:xfrm>
            <a:off x="1619672" y="4180754"/>
            <a:ext cx="6547455" cy="1778051"/>
            <a:chOff x="2022810" y="4252434"/>
            <a:chExt cx="6547455" cy="177805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1234F7-4362-4BFE-8A89-DC14786CCAC3}"/>
                </a:ext>
              </a:extLst>
            </p:cNvPr>
            <p:cNvSpPr/>
            <p:nvPr/>
          </p:nvSpPr>
          <p:spPr bwMode="auto">
            <a:xfrm>
              <a:off x="3288729" y="5683188"/>
              <a:ext cx="288032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69D2F6-2773-4474-A6B8-706092089595}"/>
                </a:ext>
              </a:extLst>
            </p:cNvPr>
            <p:cNvSpPr/>
            <p:nvPr/>
          </p:nvSpPr>
          <p:spPr bwMode="auto">
            <a:xfrm>
              <a:off x="3572470" y="5683188"/>
              <a:ext cx="288032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8ADBA6-E889-4150-B00C-A42170969C6F}"/>
                </a:ext>
              </a:extLst>
            </p:cNvPr>
            <p:cNvSpPr/>
            <p:nvPr/>
          </p:nvSpPr>
          <p:spPr bwMode="auto">
            <a:xfrm>
              <a:off x="3860502" y="5683188"/>
              <a:ext cx="288032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0796FD7-AD13-4EEE-B562-9993766EFDA5}"/>
                </a:ext>
              </a:extLst>
            </p:cNvPr>
            <p:cNvSpPr/>
            <p:nvPr/>
          </p:nvSpPr>
          <p:spPr bwMode="auto">
            <a:xfrm>
              <a:off x="4144243" y="5683188"/>
              <a:ext cx="288032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4A5853-9E0E-462C-95C2-8399534B2D1D}"/>
                </a:ext>
              </a:extLst>
            </p:cNvPr>
            <p:cNvSpPr/>
            <p:nvPr/>
          </p:nvSpPr>
          <p:spPr bwMode="auto">
            <a:xfrm>
              <a:off x="4432275" y="5683188"/>
              <a:ext cx="288032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12B7BD-40FF-4333-95C9-6EBA4A9B1645}"/>
                </a:ext>
              </a:extLst>
            </p:cNvPr>
            <p:cNvSpPr/>
            <p:nvPr/>
          </p:nvSpPr>
          <p:spPr bwMode="auto">
            <a:xfrm>
              <a:off x="4716016" y="5683188"/>
              <a:ext cx="1177876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0623E4-A294-4A77-BC20-02FBE87E13D1}"/>
                </a:ext>
              </a:extLst>
            </p:cNvPr>
            <p:cNvSpPr/>
            <p:nvPr/>
          </p:nvSpPr>
          <p:spPr bwMode="auto">
            <a:xfrm>
              <a:off x="5893892" y="5683188"/>
              <a:ext cx="288032" cy="216024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3067BB-E92A-4C17-A89B-78F8DAEF8770}"/>
                </a:ext>
              </a:extLst>
            </p:cNvPr>
            <p:cNvSpPr txBox="1"/>
            <p:nvPr/>
          </p:nvSpPr>
          <p:spPr>
            <a:xfrm>
              <a:off x="5111396" y="547333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…</a:t>
              </a:r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68536DE-6F40-4C03-AC62-1E644F3FF0FC}"/>
                </a:ext>
              </a:extLst>
            </p:cNvPr>
            <p:cNvSpPr txBox="1"/>
            <p:nvPr/>
          </p:nvSpPr>
          <p:spPr>
            <a:xfrm>
              <a:off x="6474820" y="5607846"/>
              <a:ext cx="20954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600" dirty="0">
                  <a:latin typeface="+mn-lt"/>
                </a:rPr>
                <a:t>A </a:t>
              </a:r>
              <a:r>
                <a:rPr lang="nb-NO" sz="1600" dirty="0" err="1">
                  <a:latin typeface="+mn-lt"/>
                </a:rPr>
                <a:t>word</a:t>
              </a:r>
              <a:r>
                <a:rPr lang="nb-NO" sz="1600" dirty="0">
                  <a:latin typeface="+mn-lt"/>
                </a:rPr>
                <a:t> in </a:t>
              </a:r>
              <a:r>
                <a:rPr lang="nb-NO" sz="1600" dirty="0" err="1">
                  <a:latin typeface="+mn-lt"/>
                </a:rPr>
                <a:t>memory</a:t>
              </a:r>
              <a:endParaRPr lang="en-US" sz="1600" dirty="0">
                <a:latin typeface="+mn-lt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6937856-EF68-4819-82E3-CA28666BB9CB}"/>
                </a:ext>
              </a:extLst>
            </p:cNvPr>
            <p:cNvCxnSpPr>
              <a:stCxn id="5" idx="0"/>
            </p:cNvCxnSpPr>
            <p:nvPr/>
          </p:nvCxnSpPr>
          <p:spPr bwMode="auto">
            <a:xfrm flipV="1">
              <a:off x="3432745" y="5539172"/>
              <a:ext cx="0" cy="1440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C81F99A-D875-48DC-A48B-FC6B5C83A0F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09466" y="5467164"/>
              <a:ext cx="0" cy="2126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010534-F782-482D-BD57-955CB663B3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04518" y="5395156"/>
              <a:ext cx="0" cy="2846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2918E1-F973-4BBA-BED8-293D4A2837F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88259" y="5323148"/>
              <a:ext cx="0" cy="3567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3ECB1A-A7CC-458C-8062-4518FA30372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576291" y="5251140"/>
              <a:ext cx="0" cy="4287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287C326-7FD3-4A17-8FA7-C99BB0D331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37908" y="4603068"/>
              <a:ext cx="0" cy="10767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AB5FE66-FB07-4FA8-AC6B-F9A52CEC2FF0}"/>
                </a:ext>
              </a:extLst>
            </p:cNvPr>
            <p:cNvCxnSpPr/>
            <p:nvPr/>
          </p:nvCxnSpPr>
          <p:spPr bwMode="auto">
            <a:xfrm flipH="1">
              <a:off x="2784673" y="5537505"/>
              <a:ext cx="64807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746F394-0368-4D41-930A-E00A93B65BC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84673" y="5465497"/>
              <a:ext cx="92479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0742A1D-9019-4474-9D61-C07EE468D7C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84673" y="5398549"/>
              <a:ext cx="121984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18CE62-62FC-4309-B86E-458582CF2ED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84673" y="5323148"/>
              <a:ext cx="1503586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730FF0B-3C9C-4B4C-B917-D571E43F4FD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84673" y="5251140"/>
              <a:ext cx="179161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DC454A-38E9-44D1-85C9-403BEAE570F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784673" y="4603068"/>
              <a:ext cx="325323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F049AFC-1C96-4CB8-94E1-63D3464C42A8}"/>
                </a:ext>
              </a:extLst>
            </p:cNvPr>
            <p:cNvSpPr/>
            <p:nvPr/>
          </p:nvSpPr>
          <p:spPr bwMode="auto">
            <a:xfrm>
              <a:off x="2496640" y="4459052"/>
              <a:ext cx="220315" cy="1296143"/>
            </a:xfrm>
            <a:prstGeom prst="leftBrace">
              <a:avLst>
                <a:gd name="adj1" fmla="val 49296"/>
                <a:gd name="adj2" fmla="val 4829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7780BC-4F6A-49B6-AD74-929236009821}"/>
                </a:ext>
              </a:extLst>
            </p:cNvPr>
            <p:cNvSpPr txBox="1"/>
            <p:nvPr/>
          </p:nvSpPr>
          <p:spPr>
            <a:xfrm rot="16200000">
              <a:off x="1303061" y="4972183"/>
              <a:ext cx="17780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sz="1600" dirty="0">
                  <a:latin typeface="+mn-lt"/>
                </a:rPr>
                <a:t>Data bus Width</a:t>
              </a:r>
              <a:endParaRPr lang="en-US" sz="1600" dirty="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707BAEA-80E4-4F64-8971-A95CE7E6C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/>
              <a:t>Address bus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C2E1FF4-3269-49C7-9E09-B7F0C5BF7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s-ES" dirty="0"/>
              <a:t>Identify the source or destination of data</a:t>
            </a:r>
          </a:p>
          <a:p>
            <a:pPr marL="914400">
              <a:buFont typeface="Verdana" panose="020B0604030504040204" pitchFamily="34" charset="0"/>
              <a:buChar char="─"/>
            </a:pPr>
            <a:r>
              <a:rPr lang="en-GB" altLang="es-ES" dirty="0"/>
              <a:t>e.g. CPU needs to read an instruction (data) from a given location in memory</a:t>
            </a:r>
          </a:p>
          <a:p>
            <a:r>
              <a:rPr lang="en-GB" altLang="es-ES" dirty="0"/>
              <a:t>Bus width determines maximum memory capacity of system</a:t>
            </a:r>
          </a:p>
          <a:p>
            <a:pPr lvl="1"/>
            <a:r>
              <a:rPr lang="en-GB" altLang="es-ES" dirty="0"/>
              <a:t>e.g. 8080 has 16 bit address bus giving 64k address space</a:t>
            </a:r>
          </a:p>
        </p:txBody>
      </p:sp>
      <p:sp>
        <p:nvSpPr>
          <p:cNvPr id="52228" name="3 Marcador de número de diapositiva">
            <a:extLst>
              <a:ext uri="{FF2B5EF4-FFF2-40B4-BE49-F238E27FC236}">
                <a16:creationId xmlns:a16="http://schemas.microsoft.com/office/drawing/2014/main" id="{75DA5789-21B6-4032-83C5-AD6C41FB30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58C041E-EB87-418A-8F1B-4B253C46C608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38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7DE09E-8AD7-44C8-9693-916E6E922430}"/>
              </a:ext>
            </a:extLst>
          </p:cNvPr>
          <p:cNvSpPr txBox="1"/>
          <p:nvPr/>
        </p:nvSpPr>
        <p:spPr>
          <a:xfrm>
            <a:off x="2339752" y="5030539"/>
            <a:ext cx="1332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2</a:t>
            </a:r>
            <a:r>
              <a:rPr lang="nb-NO" baseline="30000" dirty="0"/>
              <a:t>16</a:t>
            </a:r>
            <a:r>
              <a:rPr lang="nb-NO" dirty="0"/>
              <a:t> = 64k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4C92E2-0EE7-472C-A0DF-1B8B3D9D3854}"/>
              </a:ext>
            </a:extLst>
          </p:cNvPr>
          <p:cNvSpPr/>
          <p:nvPr/>
        </p:nvSpPr>
        <p:spPr bwMode="auto">
          <a:xfrm>
            <a:off x="5796136" y="4728952"/>
            <a:ext cx="93610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13022-995A-4A7D-90D2-76A397214947}"/>
              </a:ext>
            </a:extLst>
          </p:cNvPr>
          <p:cNvSpPr/>
          <p:nvPr/>
        </p:nvSpPr>
        <p:spPr bwMode="auto">
          <a:xfrm>
            <a:off x="5796136" y="4937336"/>
            <a:ext cx="93610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6A6599-85AC-489A-B6C2-F4172F98A0E1}"/>
              </a:ext>
            </a:extLst>
          </p:cNvPr>
          <p:cNvSpPr/>
          <p:nvPr/>
        </p:nvSpPr>
        <p:spPr bwMode="auto">
          <a:xfrm>
            <a:off x="5796136" y="5153360"/>
            <a:ext cx="93610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53614F-7642-40C2-9018-53E8DC5D432A}"/>
              </a:ext>
            </a:extLst>
          </p:cNvPr>
          <p:cNvSpPr/>
          <p:nvPr/>
        </p:nvSpPr>
        <p:spPr bwMode="auto">
          <a:xfrm>
            <a:off x="5796136" y="5373216"/>
            <a:ext cx="936104" cy="74773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446366-E74A-45AD-AC6F-C7D310256E09}"/>
              </a:ext>
            </a:extLst>
          </p:cNvPr>
          <p:cNvSpPr/>
          <p:nvPr/>
        </p:nvSpPr>
        <p:spPr bwMode="auto">
          <a:xfrm>
            <a:off x="5796136" y="6120954"/>
            <a:ext cx="93610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BD179-0505-4CE5-8E7D-064CC306BC82}"/>
              </a:ext>
            </a:extLst>
          </p:cNvPr>
          <p:cNvSpPr txBox="1"/>
          <p:nvPr/>
        </p:nvSpPr>
        <p:spPr>
          <a:xfrm>
            <a:off x="5143308" y="46860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0x0000</a:t>
            </a:r>
            <a:endParaRPr 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91ACDE-97B7-412F-9897-650C0B1076EE}"/>
              </a:ext>
            </a:extLst>
          </p:cNvPr>
          <p:cNvSpPr txBox="1"/>
          <p:nvPr/>
        </p:nvSpPr>
        <p:spPr>
          <a:xfrm>
            <a:off x="5149805" y="490069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0x0001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AC234-E853-4D25-AFAB-3D160F493FA7}"/>
              </a:ext>
            </a:extLst>
          </p:cNvPr>
          <p:cNvSpPr txBox="1"/>
          <p:nvPr/>
        </p:nvSpPr>
        <p:spPr>
          <a:xfrm>
            <a:off x="5149805" y="609046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0xFFFF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58157-6D2E-4AE5-900C-E6B7591FB060}"/>
              </a:ext>
            </a:extLst>
          </p:cNvPr>
          <p:cNvSpPr txBox="1"/>
          <p:nvPr/>
        </p:nvSpPr>
        <p:spPr>
          <a:xfrm rot="5400000">
            <a:off x="5319082" y="54606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…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AC86CC-1716-4997-9288-5EB0C71DC04E}"/>
              </a:ext>
            </a:extLst>
          </p:cNvPr>
          <p:cNvSpPr txBox="1"/>
          <p:nvPr/>
        </p:nvSpPr>
        <p:spPr>
          <a:xfrm rot="5400000">
            <a:off x="6126946" y="551625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…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EAAD567-9191-4C27-900B-E0C1AFB08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Control Bus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ED7BE121-7F14-4019-B8CF-D99CC77E58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s-ES" dirty="0"/>
              <a:t>Control and timing information</a:t>
            </a:r>
          </a:p>
          <a:p>
            <a:pPr lvl="1"/>
            <a:r>
              <a:rPr lang="en-GB" altLang="es-ES" dirty="0"/>
              <a:t>Memory read/write signal</a:t>
            </a:r>
          </a:p>
          <a:p>
            <a:pPr lvl="1"/>
            <a:r>
              <a:rPr lang="en-GB" altLang="es-ES" dirty="0"/>
              <a:t>Interrupt request</a:t>
            </a:r>
          </a:p>
          <a:p>
            <a:pPr lvl="1"/>
            <a:r>
              <a:rPr lang="en-GB" altLang="es-ES" dirty="0"/>
              <a:t>Clock signals</a:t>
            </a:r>
          </a:p>
          <a:p>
            <a:pPr lvl="1"/>
            <a:endParaRPr lang="en-GB" altLang="es-ES" dirty="0"/>
          </a:p>
          <a:p>
            <a:endParaRPr lang="en-GB" altLang="es-ES" dirty="0"/>
          </a:p>
        </p:txBody>
      </p:sp>
      <p:sp>
        <p:nvSpPr>
          <p:cNvPr id="53252" name="3 Marcador de número de diapositiva">
            <a:extLst>
              <a:ext uri="{FF2B5EF4-FFF2-40B4-BE49-F238E27FC236}">
                <a16:creationId xmlns:a16="http://schemas.microsoft.com/office/drawing/2014/main" id="{7694A66D-D1B5-468B-9227-F81CE21E0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117ABD3-B00D-4256-8163-33603DB591FB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39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AADDD-E23D-4CC3-85EC-4EF8FDC9E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945236"/>
            <a:ext cx="3290047" cy="16821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E0EDF-8EA1-43DC-A9E0-E8C4BC7B2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180" y="3886200"/>
            <a:ext cx="3293640" cy="180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80AD9F2-4B33-4FE2-B396-4FD44E1939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What do we still need software?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A2662CE-C1F9-4C2B-97D4-FDE7D7EAC0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78800" cy="3549415"/>
          </a:xfrm>
        </p:spPr>
        <p:txBody>
          <a:bodyPr/>
          <a:lstStyle/>
          <a:p>
            <a:r>
              <a:rPr lang="en-GB" altLang="es-ES" dirty="0"/>
              <a:t>Hardwired systems are inflexible. It only accepts data and produces results.</a:t>
            </a:r>
          </a:p>
          <a:p>
            <a:r>
              <a:rPr lang="en-GB" altLang="es-ES" dirty="0"/>
              <a:t>Instead, we use:</a:t>
            </a:r>
          </a:p>
          <a:p>
            <a:pPr lvl="1"/>
            <a:r>
              <a:rPr lang="en-GB" altLang="es-ES" dirty="0"/>
              <a:t>General purpose hardware can do different tasks, given correct control signals.</a:t>
            </a:r>
          </a:p>
          <a:p>
            <a:pPr lvl="1"/>
            <a:r>
              <a:rPr lang="en-GB" altLang="es-ES" dirty="0"/>
              <a:t>Instead of re-wiring, supply a new set of control signals to general purpose hardware</a:t>
            </a:r>
            <a:r>
              <a:rPr lang="en-US" altLang="zh-CN" dirty="0"/>
              <a:t>.</a:t>
            </a:r>
            <a:endParaRPr lang="en-GB" altLang="es-ES" dirty="0"/>
          </a:p>
        </p:txBody>
      </p:sp>
      <p:sp>
        <p:nvSpPr>
          <p:cNvPr id="14340" name="3 Marcador de número de diapositiva">
            <a:extLst>
              <a:ext uri="{FF2B5EF4-FFF2-40B4-BE49-F238E27FC236}">
                <a16:creationId xmlns:a16="http://schemas.microsoft.com/office/drawing/2014/main" id="{5D905D80-E6D5-4EBF-A49F-E148AE456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21F6BC-11D8-49CB-8A2A-B62E658A16A1}" type="slidenum">
              <a:rPr kumimoji="0" lang="en-GB" altLang="es-ES" sz="1400" b="0" i="0" u="none" strike="noStrike" kern="1200" cap="none" spc="0" normalizeH="0" baseline="0" noProof="0">
                <a:ln>
                  <a:noFill/>
                </a:ln>
                <a:solidFill>
                  <a:srgbClr val="5E57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altLang="es-E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6A1F7-DF1C-40F5-8322-EE1A9EF5B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637591"/>
            <a:ext cx="3039007" cy="10746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6C3F15-2446-4FDF-AEF8-99C52FE8F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4365104"/>
            <a:ext cx="2842803" cy="1619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53D50F-F9B0-45AC-94A3-5968C1830B20}"/>
              </a:ext>
            </a:extLst>
          </p:cNvPr>
          <p:cNvSpPr txBox="1"/>
          <p:nvPr/>
        </p:nvSpPr>
        <p:spPr>
          <a:xfrm>
            <a:off x="1258322" y="5984776"/>
            <a:ext cx="2377574" cy="32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latin typeface="+mn-lt"/>
              </a:defRPr>
            </a:lvl1pPr>
            <a:lvl2pPr marL="742950" lvl="1" indent="-285750">
              <a:spcBef>
                <a:spcPct val="20000"/>
              </a:spcBef>
              <a:buClr>
                <a:srgbClr val="008080"/>
              </a:buClr>
              <a:buChar char="—"/>
              <a:defRPr kumimoji="1">
                <a:latin typeface="+mn-lt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latin typeface="+mn-lt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Hardwired programming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57E0E-F051-49EB-8B97-C9866226369C}"/>
              </a:ext>
            </a:extLst>
          </p:cNvPr>
          <p:cNvSpPr txBox="1"/>
          <p:nvPr/>
        </p:nvSpPr>
        <p:spPr>
          <a:xfrm>
            <a:off x="5343451" y="5984776"/>
            <a:ext cx="2377574" cy="324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latin typeface="+mn-lt"/>
              </a:defRPr>
            </a:lvl1pPr>
            <a:lvl2pPr marL="742950" lvl="1" indent="-285750">
              <a:spcBef>
                <a:spcPct val="20000"/>
              </a:spcBef>
              <a:buClr>
                <a:srgbClr val="008080"/>
              </a:buClr>
              <a:buChar char="—"/>
              <a:defRPr kumimoji="1">
                <a:latin typeface="+mn-lt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latin typeface="+mn-lt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latin typeface="+mn-lt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None/>
              <a:tabLst/>
              <a:defRPr/>
            </a:pPr>
            <a:r>
              <a:rPr kumimoji="1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Software programming</a:t>
            </a:r>
          </a:p>
        </p:txBody>
      </p:sp>
    </p:spTree>
    <p:extLst>
      <p:ext uri="{BB962C8B-B14F-4D97-AF65-F5344CB8AC3E}">
        <p14:creationId xmlns:p14="http://schemas.microsoft.com/office/powerpoint/2010/main" val="4259940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7546864-CB14-4FD0-8DF9-F6C13451A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Buses in computer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21DF5FD8-99EE-4DE3-8DB3-FF72CA4DD3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s-ES" dirty="0"/>
              <a:t>What do buses look like?</a:t>
            </a:r>
          </a:p>
          <a:p>
            <a:pPr lvl="1"/>
            <a:r>
              <a:rPr lang="en-GB" altLang="es-ES" dirty="0"/>
              <a:t>Parallel lines on circuit boards</a:t>
            </a:r>
          </a:p>
          <a:p>
            <a:pPr lvl="1"/>
            <a:r>
              <a:rPr lang="en-GB" altLang="es-ES" dirty="0"/>
              <a:t>Ribbon cables</a:t>
            </a:r>
          </a:p>
          <a:p>
            <a:pPr lvl="1"/>
            <a:r>
              <a:rPr lang="en-GB" altLang="es-ES" dirty="0"/>
              <a:t>Strip connectors on mother boards</a:t>
            </a:r>
          </a:p>
          <a:p>
            <a:pPr lvl="1"/>
            <a:r>
              <a:rPr lang="en-GB" altLang="es-ES" dirty="0"/>
              <a:t>Sets of wires</a:t>
            </a:r>
          </a:p>
        </p:txBody>
      </p:sp>
      <p:sp>
        <p:nvSpPr>
          <p:cNvPr id="55300" name="3 Marcador de número de diapositiva">
            <a:extLst>
              <a:ext uri="{FF2B5EF4-FFF2-40B4-BE49-F238E27FC236}">
                <a16:creationId xmlns:a16="http://schemas.microsoft.com/office/drawing/2014/main" id="{36DAC61C-C6ED-4B5C-A247-472137922F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C19A558-0A13-4020-A5E8-227E5FC1815A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40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55301" name="Picture 6" descr="Resultado de imagen de computer bus">
            <a:extLst>
              <a:ext uri="{FF2B5EF4-FFF2-40B4-BE49-F238E27FC236}">
                <a16:creationId xmlns:a16="http://schemas.microsoft.com/office/drawing/2014/main" id="{3722BF33-8E1A-40F2-957B-AED752625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070" y="4226862"/>
            <a:ext cx="2952328" cy="200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62D1BB-9A70-4E42-B3F7-E69C1A2415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444"/>
          <a:stretch/>
        </p:blipFill>
        <p:spPr>
          <a:xfrm>
            <a:off x="1547664" y="4079452"/>
            <a:ext cx="1379104" cy="208823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152279C-3125-4E8C-9C39-A8B5AE0F2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Question 1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256CD52-BAA5-455B-A5B2-D406C8B49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78800" cy="113997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altLang="es-ES" sz="2400" dirty="0"/>
              <a:t>How does a CPU write a word into the memory cell with the bus system?</a:t>
            </a:r>
          </a:p>
        </p:txBody>
      </p:sp>
      <p:sp>
        <p:nvSpPr>
          <p:cNvPr id="50180" name="3 Marcador de número de diapositiva">
            <a:extLst>
              <a:ext uri="{FF2B5EF4-FFF2-40B4-BE49-F238E27FC236}">
                <a16:creationId xmlns:a16="http://schemas.microsoft.com/office/drawing/2014/main" id="{42FC4A3F-A5BC-4F2A-A108-74679C7D0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6F2D63-2064-4AAF-AEF7-CE34F112AB58}" type="slidenum">
              <a:rPr kumimoji="0" lang="en-GB" altLang="es-ES" sz="1400" b="0" i="0" u="none" strike="noStrike" kern="1200" cap="none" spc="0" normalizeH="0" baseline="0" noProof="0">
                <a:ln>
                  <a:noFill/>
                </a:ln>
                <a:solidFill>
                  <a:srgbClr val="5E57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GB" altLang="es-E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C966E-1982-4253-BD17-4F0E42DE4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699" y="2455014"/>
            <a:ext cx="6205841" cy="1723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7032B-3083-4F44-8E6E-3E7629638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610" y="4725144"/>
            <a:ext cx="3054750" cy="16696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5CA78A-AC61-471B-99D9-2749748717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6" r="-1"/>
          <a:stretch/>
        </p:blipFill>
        <p:spPr>
          <a:xfrm>
            <a:off x="1271611" y="4685409"/>
            <a:ext cx="3236889" cy="167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076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B152279C-3125-4E8C-9C39-A8B5AE0F2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Question 2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256CD52-BAA5-455B-A5B2-D406C8B49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78800" cy="2362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GB" altLang="es-ES" sz="2400" dirty="0"/>
              <a:t>How does an I/O inform the CPU that the data is ready with the bus system?</a:t>
            </a:r>
          </a:p>
        </p:txBody>
      </p:sp>
      <p:sp>
        <p:nvSpPr>
          <p:cNvPr id="50180" name="3 Marcador de número de diapositiva">
            <a:extLst>
              <a:ext uri="{FF2B5EF4-FFF2-40B4-BE49-F238E27FC236}">
                <a16:creationId xmlns:a16="http://schemas.microsoft.com/office/drawing/2014/main" id="{42FC4A3F-A5BC-4F2A-A108-74679C7D0A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6F2D63-2064-4AAF-AEF7-CE34F112AB58}" type="slidenum">
              <a:rPr kumimoji="0" lang="en-GB" altLang="es-ES" sz="1400" b="0" i="0" u="none" strike="noStrike" kern="1200" cap="none" spc="0" normalizeH="0" baseline="0" noProof="0">
                <a:ln>
                  <a:noFill/>
                </a:ln>
                <a:solidFill>
                  <a:srgbClr val="5E57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GB" altLang="es-E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CC966E-1982-4253-BD17-4F0E42DE4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753089"/>
            <a:ext cx="6205841" cy="1723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704A9C-D723-4CBB-9FF2-5E5BC738D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113" y="4890061"/>
            <a:ext cx="2899263" cy="14823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8A3BB-02F5-4FF5-9F36-3854CD9F2AD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76" r="-1"/>
          <a:stretch/>
        </p:blipFill>
        <p:spPr>
          <a:xfrm>
            <a:off x="1267071" y="4869160"/>
            <a:ext cx="2899264" cy="150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62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5AD170F8-07F0-47A8-9584-CC44439E4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/>
              <a:t>Single Bus Problems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95093AD-EE91-48BA-A4ED-EC0914CD2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s-ES" dirty="0"/>
              <a:t>Lots of devices on one bus leads to:</a:t>
            </a:r>
          </a:p>
          <a:p>
            <a:pPr lvl="1"/>
            <a:r>
              <a:rPr lang="en-GB" altLang="es-ES" dirty="0"/>
              <a:t>Propagation delays</a:t>
            </a:r>
          </a:p>
          <a:p>
            <a:pPr lvl="2"/>
            <a:r>
              <a:rPr lang="en-GB" altLang="es-ES" dirty="0"/>
              <a:t>Long data paths mean that coordination of bus use can adversely affect performance</a:t>
            </a:r>
          </a:p>
          <a:p>
            <a:pPr lvl="2"/>
            <a:r>
              <a:rPr lang="en-GB" altLang="es-ES" dirty="0"/>
              <a:t>Aggregate</a:t>
            </a:r>
            <a:r>
              <a:rPr lang="en-US" altLang="zh-CN" dirty="0"/>
              <a:t>d</a:t>
            </a:r>
            <a:r>
              <a:rPr lang="en-GB" altLang="es-ES" dirty="0"/>
              <a:t> data transfer approaches bus capacity</a:t>
            </a:r>
          </a:p>
          <a:p>
            <a:pPr>
              <a:spcBef>
                <a:spcPts val="1200"/>
              </a:spcBef>
            </a:pPr>
            <a:r>
              <a:rPr lang="en-GB" altLang="es-ES" dirty="0"/>
              <a:t>Most systems use multiple buses to overcome these problems</a:t>
            </a:r>
          </a:p>
        </p:txBody>
      </p:sp>
      <p:sp>
        <p:nvSpPr>
          <p:cNvPr id="57348" name="3 Marcador de número de diapositiva">
            <a:extLst>
              <a:ext uri="{FF2B5EF4-FFF2-40B4-BE49-F238E27FC236}">
                <a16:creationId xmlns:a16="http://schemas.microsoft.com/office/drawing/2014/main" id="{F341F38D-88FB-4649-A6CC-B1F0C4EDF4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2EAF472-7F13-4732-AF0C-978325CBFED1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43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722AA7E7-10DD-4197-92F0-775E707764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Multiple Buses</a:t>
            </a:r>
          </a:p>
        </p:txBody>
      </p:sp>
      <p:sp>
        <p:nvSpPr>
          <p:cNvPr id="59396" name="3 Marcador de número de diapositiva">
            <a:extLst>
              <a:ext uri="{FF2B5EF4-FFF2-40B4-BE49-F238E27FC236}">
                <a16:creationId xmlns:a16="http://schemas.microsoft.com/office/drawing/2014/main" id="{88F0BDCA-2C7F-4F9A-A847-90471D3E24B8}"/>
              </a:ext>
            </a:extLst>
          </p:cNvPr>
          <p:cNvSpPr txBox="1">
            <a:spLocks/>
          </p:cNvSpPr>
          <p:nvPr/>
        </p:nvSpPr>
        <p:spPr bwMode="auto">
          <a:xfrm>
            <a:off x="6604000" y="6229350"/>
            <a:ext cx="1828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  <a:p>
            <a:pPr algn="r">
              <a:spcBef>
                <a:spcPct val="0"/>
              </a:spcBef>
              <a:buClrTx/>
              <a:buFontTx/>
              <a:buNone/>
            </a:pPr>
            <a:fld id="{15F97721-59AA-4129-8126-713A6E2B30A1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2054" name="Picture 6" descr="22">
            <a:extLst>
              <a:ext uri="{FF2B5EF4-FFF2-40B4-BE49-F238E27FC236}">
                <a16:creationId xmlns:a16="http://schemas.microsoft.com/office/drawing/2014/main" id="{71C70DE5-55A2-4207-B04F-79D2DCD0A6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2" t="-5738" r="2082" b="5738"/>
          <a:stretch/>
        </p:blipFill>
        <p:spPr bwMode="auto">
          <a:xfrm>
            <a:off x="899592" y="1232756"/>
            <a:ext cx="6915832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C4B0-A97D-4F31-BF85-8D9CDE8D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Point-to-Point Interconnect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0230727-E14C-4149-8F8B-E3DF7BF6B63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066800"/>
            <a:ext cx="4474840" cy="488248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s-ES" sz="2400" kern="0" dirty="0"/>
              <a:t>The conventional bus encountered difficulties for higher and higher data rates due to electrical constraints.</a:t>
            </a:r>
          </a:p>
          <a:p>
            <a:r>
              <a:rPr lang="en-US" altLang="zh-CN" sz="2400" kern="0" dirty="0"/>
              <a:t>Point-to-point</a:t>
            </a:r>
            <a:r>
              <a:rPr lang="en-GB" altLang="es-ES" sz="2400" kern="0" dirty="0"/>
              <a:t> connections (e.g. QPI and PCIe) can be established between each pair of cores and cores and I/O Hub.</a:t>
            </a:r>
          </a:p>
          <a:p>
            <a:endParaRPr lang="en-GB" altLang="es-ES" sz="24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63C4C-6068-4E8E-8676-3C1C5FD3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673" y="1772816"/>
            <a:ext cx="3415927" cy="431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59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19AA83-F002-42BE-9034-EEB3C8EB9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1756606"/>
            <a:ext cx="3924433" cy="40345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4B4662-36AB-401F-A62C-856ABE15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PCI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531BB-B43A-4756-9F2F-47FCBB03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4690864" cy="5638800"/>
          </a:xfrm>
        </p:spPr>
        <p:txBody>
          <a:bodyPr/>
          <a:lstStyle/>
          <a:p>
            <a:r>
              <a:rPr lang="en-US" sz="2400" dirty="0"/>
              <a:t>PCI Express is based on the Peripheral Component Interconnect (PCI), a high-bandwidth bus for high-speed I/O subsystems</a:t>
            </a:r>
          </a:p>
          <a:p>
            <a:r>
              <a:rPr lang="en-US" sz="2400" dirty="0"/>
              <a:t>PCIe has been developed as a point-to-point interconnection to keep pace with the high-rate demand of attached I/O device, such as Gigabit Ethernet.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BAB38-5686-42B2-80B0-24E9DE1340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BF07-2810-4F05-93AD-5169223C6AA6}" type="slidenum">
              <a:rPr lang="en-GB" altLang="es-ES" smtClean="0"/>
              <a:pPr/>
              <a:t>46</a:t>
            </a:fld>
            <a:endParaRPr lang="en-GB" altLang="es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3EB58-0CA8-44FA-90D8-B1AE4210B1F1}"/>
              </a:ext>
            </a:extLst>
          </p:cNvPr>
          <p:cNvSpPr txBox="1"/>
          <p:nvPr/>
        </p:nvSpPr>
        <p:spPr>
          <a:xfrm>
            <a:off x="6657653" y="2276872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QPI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1CE59-B779-4FE1-A2E1-C4FDD54277E9}"/>
              </a:ext>
            </a:extLst>
          </p:cNvPr>
          <p:cNvSpPr txBox="1"/>
          <p:nvPr/>
        </p:nvSpPr>
        <p:spPr>
          <a:xfrm>
            <a:off x="7321467" y="2584649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Memory bus</a:t>
            </a:r>
          </a:p>
        </p:txBody>
      </p:sp>
    </p:spTree>
    <p:extLst>
      <p:ext uri="{BB962C8B-B14F-4D97-AF65-F5344CB8AC3E}">
        <p14:creationId xmlns:p14="http://schemas.microsoft.com/office/powerpoint/2010/main" val="1187983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9D1F-59A9-42C0-998A-2EA5A6887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Interconnection</a:t>
            </a:r>
            <a:r>
              <a:rPr lang="nb-NO" dirty="0"/>
              <a:t> </a:t>
            </a:r>
            <a:r>
              <a:rPr lang="en-US" dirty="0"/>
              <a:t>of</a:t>
            </a:r>
            <a:r>
              <a:rPr lang="nb-NO" dirty="0"/>
              <a:t> an Intel </a:t>
            </a:r>
            <a:r>
              <a:rPr lang="en-US" dirty="0"/>
              <a:t>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73FE-9536-42AD-A6A2-7AEAA4CF9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0C93-A469-49E5-BBC1-5E562B718E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8CBF07-2810-4F05-93AD-5169223C6AA6}" type="slidenum">
              <a:rPr lang="en-GB" altLang="es-ES" smtClean="0"/>
              <a:pPr/>
              <a:t>47</a:t>
            </a:fld>
            <a:endParaRPr lang="en-GB" altLang="es-E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18B68B9-7CA0-4A28-8D6A-17F298244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6" b="7318"/>
          <a:stretch/>
        </p:blipFill>
        <p:spPr bwMode="auto">
          <a:xfrm>
            <a:off x="78174" y="1052736"/>
            <a:ext cx="8860652" cy="443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4D36470-DECC-4794-A841-50C24EFDDA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75"/>
          <a:stretch/>
        </p:blipFill>
        <p:spPr bwMode="auto">
          <a:xfrm>
            <a:off x="193605" y="4869160"/>
            <a:ext cx="3586307" cy="195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703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B9AD1933-8D32-4197-9DB9-D68004C69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76513" y="2852738"/>
            <a:ext cx="3990975" cy="1485900"/>
          </a:xfrm>
        </p:spPr>
        <p:txBody>
          <a:bodyPr/>
          <a:lstStyle/>
          <a:p>
            <a:pPr algn="ctr"/>
            <a:r>
              <a:rPr lang="en-US" altLang="en-US" sz="4400"/>
              <a:t>Thank you!</a:t>
            </a:r>
            <a:br>
              <a:rPr lang="en-US" altLang="en-US" sz="4400"/>
            </a:br>
            <a:r>
              <a:rPr lang="en-US" altLang="en-US" sz="4400"/>
              <a:t>Q</a:t>
            </a:r>
            <a:r>
              <a:rPr lang="nb-NO" altLang="en-US" sz="4400"/>
              <a:t>&amp;A</a:t>
            </a:r>
            <a:endParaRPr lang="en-US" altLang="en-US" sz="4400"/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543B682B-1DF5-4586-AED8-E41EB01601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1296819-9A33-4322-BB69-4B70997AB7FC}" type="slidenum">
              <a:rPr kumimoji="0" lang="en-GB" altLang="es-ES" sz="1400" smtClean="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48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7C49BA0-FB6B-493C-B1AB-D2B7EAD60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Components: Top Level View</a:t>
            </a:r>
          </a:p>
        </p:txBody>
      </p:sp>
      <p:sp>
        <p:nvSpPr>
          <p:cNvPr id="18437" name="3 Marcador de número de diapositiva">
            <a:extLst>
              <a:ext uri="{FF2B5EF4-FFF2-40B4-BE49-F238E27FC236}">
                <a16:creationId xmlns:a16="http://schemas.microsoft.com/office/drawing/2014/main" id="{1FA611CF-EFA4-46BD-B7F1-768CED2B1E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AAE8605-8306-459A-A67B-008FC1C5767F}" type="slidenum">
              <a:rPr kumimoji="0" lang="en-GB" altLang="es-ES" sz="1400" b="1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</a:t>
            </a:fld>
            <a:endParaRPr kumimoji="0" lang="en-GB" altLang="es-ES" sz="1400" b="1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1FB75-81CE-40D9-BC80-3CBF8B09E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132" y="1052736"/>
            <a:ext cx="5995736" cy="55692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1 Título">
            <a:extLst>
              <a:ext uri="{FF2B5EF4-FFF2-40B4-BE49-F238E27FC236}">
                <a16:creationId xmlns:a16="http://schemas.microsoft.com/office/drawing/2014/main" id="{8CED31EA-E702-46A2-92EE-544D43C4C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 err="1"/>
              <a:t>Outline</a:t>
            </a:r>
            <a:endParaRPr lang="es-ES" altLang="es-ES" dirty="0"/>
          </a:p>
        </p:txBody>
      </p:sp>
      <p:sp>
        <p:nvSpPr>
          <p:cNvPr id="13316" name="3 Marcador de número de diapositiva">
            <a:extLst>
              <a:ext uri="{FF2B5EF4-FFF2-40B4-BE49-F238E27FC236}">
                <a16:creationId xmlns:a16="http://schemas.microsoft.com/office/drawing/2014/main" id="{F03CF37A-6F97-4DF6-9109-53739834BD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1A5AC2-7D32-424B-BD1B-ED012BDE6983}" type="slidenum">
              <a:rPr kumimoji="0" lang="en-GB" altLang="es-ES" sz="1400" b="0" i="0" u="none" strike="noStrike" kern="1200" cap="none" spc="0" normalizeH="0" baseline="0" noProof="0">
                <a:ln>
                  <a:noFill/>
                </a:ln>
                <a:solidFill>
                  <a:srgbClr val="5E574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altLang="es-ES" sz="1400" b="0" i="0" u="none" strike="noStrike" kern="1200" cap="none" spc="0" normalizeH="0" baseline="0" noProof="0">
              <a:ln>
                <a:noFill/>
              </a:ln>
              <a:solidFill>
                <a:srgbClr val="5E574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EA5400-DD82-4305-9CFB-370BD243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components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Instruction fetch and execute cycles</a:t>
            </a:r>
          </a:p>
          <a:p>
            <a:r>
              <a:rPr lang="en-US" dirty="0"/>
              <a:t>Interrupts</a:t>
            </a:r>
          </a:p>
          <a:p>
            <a:r>
              <a:rPr lang="en-US" altLang="zh-CN" dirty="0"/>
              <a:t>I</a:t>
            </a:r>
            <a:r>
              <a:rPr lang="en-US" dirty="0"/>
              <a:t>nterconnection</a:t>
            </a:r>
          </a:p>
        </p:txBody>
      </p:sp>
    </p:spTree>
    <p:extLst>
      <p:ext uri="{BB962C8B-B14F-4D97-AF65-F5344CB8AC3E}">
        <p14:creationId xmlns:p14="http://schemas.microsoft.com/office/powerpoint/2010/main" val="916662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4020A3B-4805-427D-ADED-5EC854183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s-ES" dirty="0"/>
              <a:t>Instruction Fetch and Execute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8BE9F7A-B6B5-4961-8550-9B8FC37AB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 dirty="0"/>
              <a:t>The processing required for a single instruction is called an instruction cycle. </a:t>
            </a:r>
          </a:p>
          <a:p>
            <a:r>
              <a:rPr lang="en-GB" altLang="es-ES" dirty="0"/>
              <a:t>Instruction cycle include two steps:</a:t>
            </a:r>
          </a:p>
          <a:p>
            <a:pPr lvl="1"/>
            <a:r>
              <a:rPr lang="en-GB" altLang="es-ES" dirty="0"/>
              <a:t>Fetch cycle</a:t>
            </a:r>
          </a:p>
          <a:p>
            <a:pPr lvl="1"/>
            <a:r>
              <a:rPr lang="en-GB" altLang="es-ES" dirty="0"/>
              <a:t>Execute cycle</a:t>
            </a:r>
          </a:p>
        </p:txBody>
      </p:sp>
      <p:sp>
        <p:nvSpPr>
          <p:cNvPr id="19461" name="4 Marcador de número de diapositiva">
            <a:extLst>
              <a:ext uri="{FF2B5EF4-FFF2-40B4-BE49-F238E27FC236}">
                <a16:creationId xmlns:a16="http://schemas.microsoft.com/office/drawing/2014/main" id="{BD9CC6EA-08FC-4BF4-8E92-3CDB6E12E1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B61EF53-19DD-4D0D-B1E2-DF4DC65B8E1C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BD6BF-702B-4806-86C6-DFF9D250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40" y="4005064"/>
            <a:ext cx="8432800" cy="19083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843A34D-A022-4046-8A67-7EF25835A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Fetch Cycle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F9DF411-D47E-49DD-89DA-FE8AC54E2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5050904" cy="5638800"/>
          </a:xfrm>
        </p:spPr>
        <p:txBody>
          <a:bodyPr/>
          <a:lstStyle/>
          <a:p>
            <a:r>
              <a:rPr lang="en-US" altLang="es-ES" sz="2400" dirty="0"/>
              <a:t>Program Counter (PC) holds address of next instruction to fetch</a:t>
            </a:r>
          </a:p>
          <a:p>
            <a:r>
              <a:rPr lang="en-US" altLang="es-ES" sz="2400" dirty="0"/>
              <a:t>Processor fetches instruction from memory location pointed to by PC</a:t>
            </a:r>
          </a:p>
          <a:p>
            <a:r>
              <a:rPr lang="en-US" altLang="es-ES" sz="2400" dirty="0"/>
              <a:t>Increment PC</a:t>
            </a:r>
          </a:p>
          <a:p>
            <a:pPr lvl="1"/>
            <a:r>
              <a:rPr lang="en-US" altLang="es-ES" sz="2000" dirty="0"/>
              <a:t>Unless told otherwise</a:t>
            </a:r>
          </a:p>
          <a:p>
            <a:r>
              <a:rPr lang="en-US" altLang="es-ES" sz="2400" dirty="0"/>
              <a:t>Instruction loaded into Instruction Register (IR)</a:t>
            </a:r>
          </a:p>
          <a:p>
            <a:r>
              <a:rPr lang="en-US" altLang="es-ES" sz="2400" dirty="0"/>
              <a:t>Processor interprets instruction and generated control signals to perform actions</a:t>
            </a:r>
          </a:p>
        </p:txBody>
      </p:sp>
      <p:sp>
        <p:nvSpPr>
          <p:cNvPr id="20484" name="3 Marcador de número de diapositiva">
            <a:extLst>
              <a:ext uri="{FF2B5EF4-FFF2-40B4-BE49-F238E27FC236}">
                <a16:creationId xmlns:a16="http://schemas.microsoft.com/office/drawing/2014/main" id="{9D8BCC5C-E9B9-45F3-8280-788174FF4F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D33D210-A0F1-48D6-B116-A0D4B5593870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ECD5B-AA75-4783-B8C8-4E729C85C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04" y="2636911"/>
            <a:ext cx="4115484" cy="38227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FF58966-E173-4EDB-B3B6-C24BE12D1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s-ES" dirty="0"/>
              <a:t>Execute Cycle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B9B64D0D-AF9E-4D1E-8E1C-5594149EAE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5194920" cy="5638800"/>
          </a:xfrm>
        </p:spPr>
        <p:txBody>
          <a:bodyPr/>
          <a:lstStyle/>
          <a:p>
            <a:r>
              <a:rPr lang="en-US" altLang="es-ES" sz="2400"/>
              <a:t>Processor &lt;-&gt; memory</a:t>
            </a:r>
          </a:p>
          <a:p>
            <a:pPr lvl="1"/>
            <a:r>
              <a:rPr lang="en-US" altLang="es-ES" sz="2000"/>
              <a:t>data transfer between CPU and main memory</a:t>
            </a:r>
          </a:p>
          <a:p>
            <a:r>
              <a:rPr lang="en-US" altLang="es-ES" sz="2400"/>
              <a:t>Processor&lt;-&gt;I/O</a:t>
            </a:r>
          </a:p>
          <a:p>
            <a:pPr lvl="1"/>
            <a:r>
              <a:rPr lang="en-US" altLang="es-ES" sz="2000"/>
              <a:t>Data transfer between CPU and I/O module</a:t>
            </a:r>
          </a:p>
          <a:p>
            <a:r>
              <a:rPr lang="en-US" altLang="es-ES" sz="2400"/>
              <a:t>Data processing</a:t>
            </a:r>
          </a:p>
          <a:p>
            <a:pPr lvl="1"/>
            <a:r>
              <a:rPr lang="en-US" altLang="es-ES" sz="2000"/>
              <a:t>Some arithmetic or logical operation on data</a:t>
            </a:r>
          </a:p>
          <a:p>
            <a:r>
              <a:rPr lang="en-US" altLang="es-ES" sz="2400"/>
              <a:t>Control</a:t>
            </a:r>
          </a:p>
          <a:p>
            <a:pPr lvl="1"/>
            <a:r>
              <a:rPr lang="en-US" altLang="es-ES" sz="2000"/>
              <a:t>Alteration of sequence of operations</a:t>
            </a:r>
          </a:p>
          <a:p>
            <a:pPr lvl="1"/>
            <a:r>
              <a:rPr lang="en-US" altLang="es-ES" sz="2000"/>
              <a:t>e.g. jump, if … else 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SzTx/>
              <a:buFontTx/>
              <a:buChar char="•"/>
              <a:tabLst/>
              <a:defRPr/>
            </a:pPr>
            <a:r>
              <a:rPr kumimoji="1" lang="en-US" altLang="es-E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Combination of the above</a:t>
            </a:r>
          </a:p>
          <a:p>
            <a:pPr lvl="1"/>
            <a:endParaRPr lang="en-US" altLang="es-ES" sz="2000" dirty="0"/>
          </a:p>
        </p:txBody>
      </p:sp>
      <p:sp>
        <p:nvSpPr>
          <p:cNvPr id="21508" name="3 Marcador de número de diapositiva">
            <a:extLst>
              <a:ext uri="{FF2B5EF4-FFF2-40B4-BE49-F238E27FC236}">
                <a16:creationId xmlns:a16="http://schemas.microsoft.com/office/drawing/2014/main" id="{B5705942-5A33-4307-98DF-E91F914C5F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B2CF302-FD55-43DC-84D3-880FFF5C1FE2}" type="slidenum">
              <a:rPr kumimoji="0" lang="en-GB" altLang="es-ES" sz="1400">
                <a:solidFill>
                  <a:srgbClr val="5E574E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GB" altLang="es-ES" sz="1400">
              <a:solidFill>
                <a:srgbClr val="5E574E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4B4BE-3D3C-4580-B16F-044FE912A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04" y="2636911"/>
            <a:ext cx="4115484" cy="382272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A8e">
  <a:themeElements>
    <a:clrScheme name="COA8e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OA8e">
      <a:majorFont>
        <a:latin typeface="Arial Black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A8e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A8e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A8e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COA8e</Template>
  <TotalTime>0</TotalTime>
  <Words>1708</Words>
  <Application>Microsoft Office PowerPoint</Application>
  <PresentationFormat>On-screen Show (4:3)</PresentationFormat>
  <Paragraphs>314</Paragraphs>
  <Slides>48</Slides>
  <Notes>43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Arial Black</vt:lpstr>
      <vt:lpstr>Times New Roman</vt:lpstr>
      <vt:lpstr>Verdana</vt:lpstr>
      <vt:lpstr>COA8e</vt:lpstr>
      <vt:lpstr>PowerPoint Presentation</vt:lpstr>
      <vt:lpstr>Outline</vt:lpstr>
      <vt:lpstr>Hardwired v.s. Software Systems</vt:lpstr>
      <vt:lpstr>What do we still need software?</vt:lpstr>
      <vt:lpstr>Components: Top Level View</vt:lpstr>
      <vt:lpstr>Outline</vt:lpstr>
      <vt:lpstr>Instruction Fetch and Execute</vt:lpstr>
      <vt:lpstr>Fetch Cycle</vt:lpstr>
      <vt:lpstr>Execute Cycle</vt:lpstr>
      <vt:lpstr>Instruction Fetch, Decode and Execute</vt:lpstr>
      <vt:lpstr>Instruction Fetch, Decode and Execute</vt:lpstr>
      <vt:lpstr>Instruction Fetch, Decode and Execute</vt:lpstr>
      <vt:lpstr>Instruction Fetch, Decode and Execute</vt:lpstr>
      <vt:lpstr>Instruction Fetch, Decode and Execute</vt:lpstr>
      <vt:lpstr>Instruction Fetch, Decode and Execute</vt:lpstr>
      <vt:lpstr>Instruction Fetch, Decode and Execute</vt:lpstr>
      <vt:lpstr>Instruction Fetch, Decode and Execute</vt:lpstr>
      <vt:lpstr>Instruction Fetch, Decode and Execute</vt:lpstr>
      <vt:lpstr>Instruction Fetch, Decode and Execute</vt:lpstr>
      <vt:lpstr>Outline</vt:lpstr>
      <vt:lpstr>Interrupts</vt:lpstr>
      <vt:lpstr>Interrupt Cycle</vt:lpstr>
      <vt:lpstr>Interrupt types</vt:lpstr>
      <vt:lpstr>Program Timing - Short I/O Wait</vt:lpstr>
      <vt:lpstr>Program Timing - Long I/O Wait</vt:lpstr>
      <vt:lpstr>Instruction Cycle (with Interrupts) -  State Diagram</vt:lpstr>
      <vt:lpstr>Multiple Interrupts-Solutions</vt:lpstr>
      <vt:lpstr>Multiple Interrupts-Solutions</vt:lpstr>
      <vt:lpstr>Time Sequence of Multiple Interrupts</vt:lpstr>
      <vt:lpstr>Outline</vt:lpstr>
      <vt:lpstr>Interconnection Structures</vt:lpstr>
      <vt:lpstr>Memory &lt;-&gt; Processor</vt:lpstr>
      <vt:lpstr>I/O &lt;-&gt; Processor</vt:lpstr>
      <vt:lpstr>I/O &lt;-&gt; Memory</vt:lpstr>
      <vt:lpstr>Interconnection structures</vt:lpstr>
      <vt:lpstr>What is a Bus?</vt:lpstr>
      <vt:lpstr>Data Bus</vt:lpstr>
      <vt:lpstr>Address bus</vt:lpstr>
      <vt:lpstr>Control Bus</vt:lpstr>
      <vt:lpstr>Buses in computer</vt:lpstr>
      <vt:lpstr>Question 1</vt:lpstr>
      <vt:lpstr>Question 2</vt:lpstr>
      <vt:lpstr>Single Bus Problems</vt:lpstr>
      <vt:lpstr>Multiple Buses</vt:lpstr>
      <vt:lpstr>Point-to-Point Interconnect</vt:lpstr>
      <vt:lpstr>PCI Express</vt:lpstr>
      <vt:lpstr>Interconnection of an Intel platform</vt:lpstr>
      <vt:lpstr>Thank you!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 Top Level View of Computer Function and Interconnection</dc:title>
  <dc:creator>Adrian J Pullin</dc:creator>
  <cp:lastModifiedBy>Yuemin Ding</cp:lastModifiedBy>
  <cp:revision>232</cp:revision>
  <cp:lastPrinted>1999-09-24T09:11:31Z</cp:lastPrinted>
  <dcterms:created xsi:type="dcterms:W3CDTF">1998-09-07T09:53:52Z</dcterms:created>
  <dcterms:modified xsi:type="dcterms:W3CDTF">2021-09-22T15:38:06Z</dcterms:modified>
</cp:coreProperties>
</file>