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59"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39A9-330C-F25A-8050-0F9AFA441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C670FB-1286-8D08-181C-0C320C7A4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3B14DE-CCF8-87DD-5119-8675B5CED977}"/>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5" name="Footer Placeholder 4">
            <a:extLst>
              <a:ext uri="{FF2B5EF4-FFF2-40B4-BE49-F238E27FC236}">
                <a16:creationId xmlns:a16="http://schemas.microsoft.com/office/drawing/2014/main" id="{98580CF6-E145-FFD3-A818-67F5A0D9C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620EF-261B-2A0B-6FA8-E36355A8EBBF}"/>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282189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3CDC-D7C7-6D8D-D679-DC22D29F1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E6347C-48B7-DB56-AA2C-FE62F2BC97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5C60D-703F-235A-704E-CAB7CE3CAA94}"/>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5" name="Footer Placeholder 4">
            <a:extLst>
              <a:ext uri="{FF2B5EF4-FFF2-40B4-BE49-F238E27FC236}">
                <a16:creationId xmlns:a16="http://schemas.microsoft.com/office/drawing/2014/main" id="{FA65462F-585B-4FE1-FE33-904337906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3228A-8F14-2C82-45C1-B69EBAD94163}"/>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38211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BA842-6D96-4FFA-7D0A-50A97199E6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404CCB-B41F-B63F-60B8-3B5B1B457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DDC6C-C03D-A582-6856-BDBD0D90CA6E}"/>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5" name="Footer Placeholder 4">
            <a:extLst>
              <a:ext uri="{FF2B5EF4-FFF2-40B4-BE49-F238E27FC236}">
                <a16:creationId xmlns:a16="http://schemas.microsoft.com/office/drawing/2014/main" id="{0907594C-53AF-5944-FD3E-DD07C4565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03599-B2CC-36F0-B671-69C6D750D6C0}"/>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364044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F3E0-3960-C0F1-0206-525A20FF5C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BD2EA-84B8-3556-DB70-1952C29FA6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3610B-240E-FF33-A2D4-4938206A29A5}"/>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5" name="Footer Placeholder 4">
            <a:extLst>
              <a:ext uri="{FF2B5EF4-FFF2-40B4-BE49-F238E27FC236}">
                <a16:creationId xmlns:a16="http://schemas.microsoft.com/office/drawing/2014/main" id="{70DF51F5-B326-25EE-0B9A-0537A9560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EF1B8-93C6-A33F-8DA6-10BDD47180B3}"/>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264935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1287-3977-9AE9-F23E-9EE7E941D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C1DD05-095B-06F1-4B69-78A7DC9DA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D8A2E-F426-97D2-D54B-F1FA9B26DCAF}"/>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5" name="Footer Placeholder 4">
            <a:extLst>
              <a:ext uri="{FF2B5EF4-FFF2-40B4-BE49-F238E27FC236}">
                <a16:creationId xmlns:a16="http://schemas.microsoft.com/office/drawing/2014/main" id="{8C55176A-98B0-34F4-C433-BF78B18CD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3EB5E-295B-31A9-33EB-9FCA072090E1}"/>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141459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258E-0786-9A21-D82A-7DA0C3279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6708D-4C38-05F7-4635-4F70FA835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286DA6-C2FE-05B0-33EB-BD0D5E551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695EB5-CB6F-5B97-BCD2-E4DDBEE502E2}"/>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6" name="Footer Placeholder 5">
            <a:extLst>
              <a:ext uri="{FF2B5EF4-FFF2-40B4-BE49-F238E27FC236}">
                <a16:creationId xmlns:a16="http://schemas.microsoft.com/office/drawing/2014/main" id="{BB86CDEA-0FC0-056E-7F26-824DC6583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EE798-9329-46B9-00FB-65037F4FB92B}"/>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3517412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C1BA-A036-0026-6055-29D8FCCA7C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B74CEC-732F-C04D-B8B7-53009C7F0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330FE-1A77-6395-CCA9-2B8417A83C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DCAEBB-F63D-1657-4693-1CDD10AC9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3540E-D215-65FC-F407-F2CAADB0A0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2AB4BB-72B0-C47D-813E-A9A7F46A4797}"/>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8" name="Footer Placeholder 7">
            <a:extLst>
              <a:ext uri="{FF2B5EF4-FFF2-40B4-BE49-F238E27FC236}">
                <a16:creationId xmlns:a16="http://schemas.microsoft.com/office/drawing/2014/main" id="{BE59360E-7BAE-885F-DEB8-3E686751E8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D14C99-5F5D-0841-0A38-03D91EA10331}"/>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241606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854F-DE2D-30F2-CB45-FDD724825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C5C5A-2655-8E20-562B-54438879E872}"/>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4" name="Footer Placeholder 3">
            <a:extLst>
              <a:ext uri="{FF2B5EF4-FFF2-40B4-BE49-F238E27FC236}">
                <a16:creationId xmlns:a16="http://schemas.microsoft.com/office/drawing/2014/main" id="{B0135214-5DE9-3CB7-45B1-62A9E939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DF14-DE94-BB1B-8F0E-EE2F592EC766}"/>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226960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519C92-DF8C-6289-0038-362D712B5677}"/>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3" name="Footer Placeholder 2">
            <a:extLst>
              <a:ext uri="{FF2B5EF4-FFF2-40B4-BE49-F238E27FC236}">
                <a16:creationId xmlns:a16="http://schemas.microsoft.com/office/drawing/2014/main" id="{7E5EE3A6-2890-2852-7313-2FCC80FF9C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35BB89-A5BC-D134-1F8A-B9628DBD8A0F}"/>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60707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F237-6E14-33C4-44CC-C4D4C2D20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FBE20-969C-ED34-46A0-3A9775347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33143-96FA-AC60-EDFC-EF8B6C754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AB52D-B7A6-07E9-CD2E-9861183F3486}"/>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6" name="Footer Placeholder 5">
            <a:extLst>
              <a:ext uri="{FF2B5EF4-FFF2-40B4-BE49-F238E27FC236}">
                <a16:creationId xmlns:a16="http://schemas.microsoft.com/office/drawing/2014/main" id="{DB469968-25E7-3D0D-A9CB-DA9CAF399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5E1BA-347A-2125-C21E-5A2A0DD69712}"/>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56941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022A-F847-D58F-31F9-8D2FD23BD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6F56A6-D70C-0C80-3A23-2F4614CC4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E2F33-BC8C-4BF8-D2CD-757E61BD9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F1272-F297-07AF-4A06-4934749EBE67}"/>
              </a:ext>
            </a:extLst>
          </p:cNvPr>
          <p:cNvSpPr>
            <a:spLocks noGrp="1"/>
          </p:cNvSpPr>
          <p:nvPr>
            <p:ph type="dt" sz="half" idx="10"/>
          </p:nvPr>
        </p:nvSpPr>
        <p:spPr/>
        <p:txBody>
          <a:bodyPr/>
          <a:lstStyle/>
          <a:p>
            <a:fld id="{66F394E1-4DCA-4A59-BF8E-8AEFC7A4C1E5}" type="datetimeFigureOut">
              <a:rPr lang="en-US" smtClean="0"/>
              <a:t>11/17/22</a:t>
            </a:fld>
            <a:endParaRPr lang="en-US"/>
          </a:p>
        </p:txBody>
      </p:sp>
      <p:sp>
        <p:nvSpPr>
          <p:cNvPr id="6" name="Footer Placeholder 5">
            <a:extLst>
              <a:ext uri="{FF2B5EF4-FFF2-40B4-BE49-F238E27FC236}">
                <a16:creationId xmlns:a16="http://schemas.microsoft.com/office/drawing/2014/main" id="{048E3FA5-7023-354D-3979-D3ADCF3C8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F779A-1C57-986B-E324-E053CB35389C}"/>
              </a:ext>
            </a:extLst>
          </p:cNvPr>
          <p:cNvSpPr>
            <a:spLocks noGrp="1"/>
          </p:cNvSpPr>
          <p:nvPr>
            <p:ph type="sldNum" sz="quarter" idx="12"/>
          </p:nvPr>
        </p:nvSpPr>
        <p:spPr/>
        <p:txBody>
          <a:bodyPr/>
          <a:lstStyle/>
          <a:p>
            <a:fld id="{E38FF665-ECC9-48B3-9679-8426EE2370D0}" type="slidenum">
              <a:rPr lang="en-US" smtClean="0"/>
              <a:t>‹#›</a:t>
            </a:fld>
            <a:endParaRPr lang="en-US"/>
          </a:p>
        </p:txBody>
      </p:sp>
    </p:spTree>
    <p:extLst>
      <p:ext uri="{BB962C8B-B14F-4D97-AF65-F5344CB8AC3E}">
        <p14:creationId xmlns:p14="http://schemas.microsoft.com/office/powerpoint/2010/main" val="352115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8999D-D06D-2224-FE8D-1A55269DF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C751BD-E27A-0EFF-F2FE-B802426D8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58C39-2545-115C-B482-A1CE1AF66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394E1-4DCA-4A59-BF8E-8AEFC7A4C1E5}" type="datetimeFigureOut">
              <a:rPr lang="en-US" smtClean="0"/>
              <a:t>11/17/22</a:t>
            </a:fld>
            <a:endParaRPr lang="en-US"/>
          </a:p>
        </p:txBody>
      </p:sp>
      <p:sp>
        <p:nvSpPr>
          <p:cNvPr id="5" name="Footer Placeholder 4">
            <a:extLst>
              <a:ext uri="{FF2B5EF4-FFF2-40B4-BE49-F238E27FC236}">
                <a16:creationId xmlns:a16="http://schemas.microsoft.com/office/drawing/2014/main" id="{4C634A77-9C27-A38B-A7B7-7EA600A90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C80F67-EFB6-5872-7B71-DE7F026D3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FF665-ECC9-48B3-9679-8426EE2370D0}" type="slidenum">
              <a:rPr lang="en-US" smtClean="0"/>
              <a:t>‹#›</a:t>
            </a:fld>
            <a:endParaRPr lang="en-US"/>
          </a:p>
        </p:txBody>
      </p:sp>
    </p:spTree>
    <p:extLst>
      <p:ext uri="{BB962C8B-B14F-4D97-AF65-F5344CB8AC3E}">
        <p14:creationId xmlns:p14="http://schemas.microsoft.com/office/powerpoint/2010/main" val="1157887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hyperlink" Target="https://cs.illinois.edu/academics/graduate/professional-mcs/online-master-computer-science"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5"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5"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5.m4a"/><Relationship Id="rId1" Type="http://schemas.microsoft.com/office/2007/relationships/media" Target="../media/media15.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media" Target="../media/media10.m4a"/><Relationship Id="rId7" Type="http://schemas.openxmlformats.org/officeDocument/2006/relationships/image" Target="../media/image1.pn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audio" Target="../media/media10.m4a"/></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7D2B-3C45-1E2F-FBFE-0D4D3166E142}"/>
              </a:ext>
            </a:extLst>
          </p:cNvPr>
          <p:cNvSpPr>
            <a:spLocks noGrp="1"/>
          </p:cNvSpPr>
          <p:nvPr>
            <p:ph type="ctrTitle"/>
          </p:nvPr>
        </p:nvSpPr>
        <p:spPr>
          <a:xfrm>
            <a:off x="1524000" y="583610"/>
            <a:ext cx="9144000" cy="2387600"/>
          </a:xfrm>
        </p:spPr>
        <p:txBody>
          <a:bodyPr>
            <a:normAutofit/>
          </a:bodyPr>
          <a:lstStyle/>
          <a:p>
            <a:r>
              <a:rPr lang="en-US" b="1" dirty="0"/>
              <a:t>Software usage tutorial</a:t>
            </a:r>
            <a:br>
              <a:rPr lang="en-US" dirty="0"/>
            </a:br>
            <a:r>
              <a:rPr lang="en-US" sz="3600" dirty="0"/>
              <a:t>E.S.tension (email search chrome extension)</a:t>
            </a:r>
          </a:p>
        </p:txBody>
      </p:sp>
      <p:sp>
        <p:nvSpPr>
          <p:cNvPr id="3" name="Subtitle 2">
            <a:extLst>
              <a:ext uri="{FF2B5EF4-FFF2-40B4-BE49-F238E27FC236}">
                <a16:creationId xmlns:a16="http://schemas.microsoft.com/office/drawing/2014/main" id="{077DC240-BAE1-F9F5-E652-52D4EDC91A48}"/>
              </a:ext>
            </a:extLst>
          </p:cNvPr>
          <p:cNvSpPr>
            <a:spLocks noGrp="1"/>
          </p:cNvSpPr>
          <p:nvPr>
            <p:ph type="subTitle" idx="1"/>
          </p:nvPr>
        </p:nvSpPr>
        <p:spPr>
          <a:xfrm>
            <a:off x="1524000" y="3602037"/>
            <a:ext cx="9144000" cy="2926353"/>
          </a:xfrm>
        </p:spPr>
        <p:txBody>
          <a:bodyPr>
            <a:normAutofit/>
          </a:bodyPr>
          <a:lstStyle/>
          <a:p>
            <a:r>
              <a:rPr lang="en-US" b="1" dirty="0"/>
              <a:t>CS 410 Fall 2022 Course Project</a:t>
            </a:r>
          </a:p>
          <a:p>
            <a:r>
              <a:rPr lang="en-US" sz="2000" dirty="0"/>
              <a:t>Team members:</a:t>
            </a:r>
          </a:p>
          <a:p>
            <a:r>
              <a:rPr lang="en-US" sz="2000" dirty="0"/>
              <a:t>Yueming Pang</a:t>
            </a:r>
          </a:p>
          <a:p>
            <a:r>
              <a:rPr lang="en-US" sz="2000" dirty="0"/>
              <a:t>Yuling Gao</a:t>
            </a:r>
          </a:p>
          <a:p>
            <a:r>
              <a:rPr lang="en-US" sz="2000" dirty="0"/>
              <a:t>Schillaci Mcinnis</a:t>
            </a:r>
          </a:p>
          <a:p>
            <a:endParaRPr lang="en-US" sz="2000" dirty="0"/>
          </a:p>
          <a:p>
            <a:r>
              <a:rPr lang="en-US" b="1" dirty="0"/>
              <a:t>University of Illinois Urbana-Champaign</a:t>
            </a:r>
          </a:p>
          <a:p>
            <a:endParaRPr lang="en-US" dirty="0"/>
          </a:p>
          <a:p>
            <a:endParaRPr lang="en-US" dirty="0"/>
          </a:p>
        </p:txBody>
      </p:sp>
      <p:pic>
        <p:nvPicPr>
          <p:cNvPr id="5" name="Audio Recording Nov 17, 2022 at 5:48:30 PM" descr="Audio Recording Nov 17, 2022 at 5:48:30 PM">
            <a:hlinkClick r:id="" action="ppaction://media"/>
            <a:extLst>
              <a:ext uri="{FF2B5EF4-FFF2-40B4-BE49-F238E27FC236}">
                <a16:creationId xmlns:a16="http://schemas.microsoft.com/office/drawing/2014/main" id="{42CA31AB-72D2-6427-8F95-D44A93EC192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261600" y="4216989"/>
            <a:ext cx="812800" cy="812800"/>
          </a:xfrm>
          <a:prstGeom prst="rect">
            <a:avLst/>
          </a:prstGeom>
        </p:spPr>
      </p:pic>
    </p:spTree>
    <p:extLst>
      <p:ext uri="{BB962C8B-B14F-4D97-AF65-F5344CB8AC3E}">
        <p14:creationId xmlns:p14="http://schemas.microsoft.com/office/powerpoint/2010/main" val="371553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77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E332-F8E4-2BB9-6673-F502EA11A23A}"/>
              </a:ext>
            </a:extLst>
          </p:cNvPr>
          <p:cNvSpPr>
            <a:spLocks noGrp="1"/>
          </p:cNvSpPr>
          <p:nvPr>
            <p:ph type="title"/>
          </p:nvPr>
        </p:nvSpPr>
        <p:spPr/>
        <p:txBody>
          <a:bodyPr>
            <a:normAutofit/>
          </a:bodyPr>
          <a:lstStyle/>
          <a:p>
            <a:r>
              <a:rPr lang="en-US" sz="4000" dirty="0"/>
              <a:t>How to use the software - an example of use case</a:t>
            </a:r>
          </a:p>
        </p:txBody>
      </p:sp>
      <p:sp>
        <p:nvSpPr>
          <p:cNvPr id="3" name="Content Placeholder 2">
            <a:extLst>
              <a:ext uri="{FF2B5EF4-FFF2-40B4-BE49-F238E27FC236}">
                <a16:creationId xmlns:a16="http://schemas.microsoft.com/office/drawing/2014/main" id="{CDD0B88B-3352-3FF4-99D6-D2BE67E07404}"/>
              </a:ext>
            </a:extLst>
          </p:cNvPr>
          <p:cNvSpPr>
            <a:spLocks noGrp="1"/>
          </p:cNvSpPr>
          <p:nvPr>
            <p:ph idx="1"/>
          </p:nvPr>
        </p:nvSpPr>
        <p:spPr/>
        <p:txBody>
          <a:bodyPr/>
          <a:lstStyle/>
          <a:p>
            <a:r>
              <a:rPr lang="en-US" dirty="0"/>
              <a:t>Now you have our application installed on your Google Chrome. Let’s go to a web page to try it out:</a:t>
            </a:r>
          </a:p>
          <a:p>
            <a:pPr marL="0" indent="0">
              <a:buNone/>
            </a:pPr>
            <a:endParaRPr lang="en-US" dirty="0"/>
          </a:p>
        </p:txBody>
      </p:sp>
      <p:pic>
        <p:nvPicPr>
          <p:cNvPr id="5" name="Picture 4">
            <a:extLst>
              <a:ext uri="{FF2B5EF4-FFF2-40B4-BE49-F238E27FC236}">
                <a16:creationId xmlns:a16="http://schemas.microsoft.com/office/drawing/2014/main" id="{1E3E753D-A5D3-7E81-074A-B0F16E044C30}"/>
              </a:ext>
            </a:extLst>
          </p:cNvPr>
          <p:cNvPicPr>
            <a:picLocks noChangeAspect="1"/>
          </p:cNvPicPr>
          <p:nvPr/>
        </p:nvPicPr>
        <p:blipFill>
          <a:blip r:embed="rId4"/>
          <a:stretch>
            <a:fillRect/>
          </a:stretch>
        </p:blipFill>
        <p:spPr>
          <a:xfrm>
            <a:off x="2392327" y="2754054"/>
            <a:ext cx="7061399" cy="3738821"/>
          </a:xfrm>
          <a:prstGeom prst="rect">
            <a:avLst/>
          </a:prstGeom>
          <a:ln>
            <a:solidFill>
              <a:schemeClr val="tx1"/>
            </a:solidFill>
          </a:ln>
        </p:spPr>
      </p:pic>
      <p:pic>
        <p:nvPicPr>
          <p:cNvPr id="4" name="Audio Recording Nov 17, 2022 at 5:56:18 PM" descr="Audio Recording Nov 17, 2022 at 5:56:18 PM">
            <a:hlinkClick r:id="" action="ppaction://media"/>
            <a:extLst>
              <a:ext uri="{FF2B5EF4-FFF2-40B4-BE49-F238E27FC236}">
                <a16:creationId xmlns:a16="http://schemas.microsoft.com/office/drawing/2014/main" id="{127B0F80-9BF0-270E-B6E9-E0A9FFA20AE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064038" y="2879725"/>
            <a:ext cx="812800" cy="812800"/>
          </a:xfrm>
          <a:prstGeom prst="rect">
            <a:avLst/>
          </a:prstGeom>
        </p:spPr>
      </p:pic>
    </p:spTree>
    <p:extLst>
      <p:ext uri="{BB962C8B-B14F-4D97-AF65-F5344CB8AC3E}">
        <p14:creationId xmlns:p14="http://schemas.microsoft.com/office/powerpoint/2010/main" val="368360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4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E332-F8E4-2BB9-6673-F502EA11A23A}"/>
              </a:ext>
            </a:extLst>
          </p:cNvPr>
          <p:cNvSpPr>
            <a:spLocks noGrp="1"/>
          </p:cNvSpPr>
          <p:nvPr>
            <p:ph type="title"/>
          </p:nvPr>
        </p:nvSpPr>
        <p:spPr/>
        <p:txBody>
          <a:bodyPr/>
          <a:lstStyle/>
          <a:p>
            <a:r>
              <a:rPr lang="en-US" dirty="0"/>
              <a:t>An example of use case</a:t>
            </a:r>
          </a:p>
        </p:txBody>
      </p:sp>
      <p:sp>
        <p:nvSpPr>
          <p:cNvPr id="3" name="Content Placeholder 2">
            <a:extLst>
              <a:ext uri="{FF2B5EF4-FFF2-40B4-BE49-F238E27FC236}">
                <a16:creationId xmlns:a16="http://schemas.microsoft.com/office/drawing/2014/main" id="{CDD0B88B-3352-3FF4-99D6-D2BE67E07404}"/>
              </a:ext>
            </a:extLst>
          </p:cNvPr>
          <p:cNvSpPr>
            <a:spLocks noGrp="1"/>
          </p:cNvSpPr>
          <p:nvPr>
            <p:ph idx="1"/>
          </p:nvPr>
        </p:nvSpPr>
        <p:spPr>
          <a:xfrm>
            <a:off x="838200" y="1690688"/>
            <a:ext cx="10515600" cy="4351338"/>
          </a:xfrm>
        </p:spPr>
        <p:txBody>
          <a:bodyPr/>
          <a:lstStyle/>
          <a:p>
            <a:r>
              <a:rPr lang="en-US" dirty="0"/>
              <a:t>On this page (</a:t>
            </a:r>
            <a:r>
              <a:rPr lang="en-US" dirty="0">
                <a:hlinkClick r:id="rId4"/>
              </a:rPr>
              <a:t>https://cs.illinois.edu/academics/graduate/professional-mcs/online-master-computer-science</a:t>
            </a:r>
            <a:r>
              <a:rPr lang="en-US" dirty="0"/>
              <a:t>), open the popup you will see the extracted emails:</a:t>
            </a:r>
          </a:p>
          <a:p>
            <a:endParaRPr lang="en-US" dirty="0"/>
          </a:p>
          <a:p>
            <a:pPr marL="0" indent="0">
              <a:buNone/>
            </a:pPr>
            <a:endParaRPr lang="en-US" dirty="0"/>
          </a:p>
        </p:txBody>
      </p:sp>
      <p:pic>
        <p:nvPicPr>
          <p:cNvPr id="6" name="Picture 5">
            <a:extLst>
              <a:ext uri="{FF2B5EF4-FFF2-40B4-BE49-F238E27FC236}">
                <a16:creationId xmlns:a16="http://schemas.microsoft.com/office/drawing/2014/main" id="{3E020AD7-013B-D755-F555-DC4A6FE712B4}"/>
              </a:ext>
            </a:extLst>
          </p:cNvPr>
          <p:cNvPicPr>
            <a:picLocks noChangeAspect="1"/>
          </p:cNvPicPr>
          <p:nvPr/>
        </p:nvPicPr>
        <p:blipFill rotWithShape="1">
          <a:blip r:embed="rId5"/>
          <a:srcRect b="28217"/>
          <a:stretch/>
        </p:blipFill>
        <p:spPr>
          <a:xfrm>
            <a:off x="1860697" y="3290777"/>
            <a:ext cx="8668643" cy="3303108"/>
          </a:xfrm>
          <a:prstGeom prst="rect">
            <a:avLst/>
          </a:prstGeom>
          <a:ln>
            <a:solidFill>
              <a:schemeClr val="tx1"/>
            </a:solidFill>
          </a:ln>
        </p:spPr>
      </p:pic>
      <p:pic>
        <p:nvPicPr>
          <p:cNvPr id="4" name="Audio Recording Nov 17, 2022 at 5:57:10 PM" descr="Audio Recording Nov 17, 2022 at 5:57:10 PM">
            <a:hlinkClick r:id="" action="ppaction://media"/>
            <a:extLst>
              <a:ext uri="{FF2B5EF4-FFF2-40B4-BE49-F238E27FC236}">
                <a16:creationId xmlns:a16="http://schemas.microsoft.com/office/drawing/2014/main" id="{65A015D2-137A-18D5-14AA-F86417D291B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6718300" y="621507"/>
            <a:ext cx="812800" cy="812800"/>
          </a:xfrm>
          <a:prstGeom prst="rect">
            <a:avLst/>
          </a:prstGeom>
        </p:spPr>
      </p:pic>
    </p:spTree>
    <p:extLst>
      <p:ext uri="{BB962C8B-B14F-4D97-AF65-F5344CB8AC3E}">
        <p14:creationId xmlns:p14="http://schemas.microsoft.com/office/powerpoint/2010/main" val="363506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2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E332-F8E4-2BB9-6673-F502EA11A23A}"/>
              </a:ext>
            </a:extLst>
          </p:cNvPr>
          <p:cNvSpPr>
            <a:spLocks noGrp="1"/>
          </p:cNvSpPr>
          <p:nvPr>
            <p:ph type="title"/>
          </p:nvPr>
        </p:nvSpPr>
        <p:spPr/>
        <p:txBody>
          <a:bodyPr/>
          <a:lstStyle/>
          <a:p>
            <a:r>
              <a:rPr lang="en-US" dirty="0"/>
              <a:t>An example of use case</a:t>
            </a:r>
          </a:p>
        </p:txBody>
      </p:sp>
      <p:sp>
        <p:nvSpPr>
          <p:cNvPr id="3" name="Content Placeholder 2">
            <a:extLst>
              <a:ext uri="{FF2B5EF4-FFF2-40B4-BE49-F238E27FC236}">
                <a16:creationId xmlns:a16="http://schemas.microsoft.com/office/drawing/2014/main" id="{CDD0B88B-3352-3FF4-99D6-D2BE67E07404}"/>
              </a:ext>
            </a:extLst>
          </p:cNvPr>
          <p:cNvSpPr>
            <a:spLocks noGrp="1"/>
          </p:cNvSpPr>
          <p:nvPr>
            <p:ph idx="1"/>
          </p:nvPr>
        </p:nvSpPr>
        <p:spPr/>
        <p:txBody>
          <a:bodyPr/>
          <a:lstStyle/>
          <a:p>
            <a:r>
              <a:rPr lang="en-US" dirty="0"/>
              <a:t>Now let’s enter a query word “undergraduate” and filter out the irrelevant email address:</a:t>
            </a:r>
          </a:p>
          <a:p>
            <a:endParaRPr lang="en-US" dirty="0"/>
          </a:p>
          <a:p>
            <a:pPr marL="0" indent="0">
              <a:buNone/>
            </a:pPr>
            <a:endParaRPr lang="en-US" dirty="0"/>
          </a:p>
        </p:txBody>
      </p:sp>
      <p:pic>
        <p:nvPicPr>
          <p:cNvPr id="5" name="Picture 4">
            <a:extLst>
              <a:ext uri="{FF2B5EF4-FFF2-40B4-BE49-F238E27FC236}">
                <a16:creationId xmlns:a16="http://schemas.microsoft.com/office/drawing/2014/main" id="{465D6956-3A0E-64C8-99DC-ABC84DD73338}"/>
              </a:ext>
            </a:extLst>
          </p:cNvPr>
          <p:cNvPicPr>
            <a:picLocks noChangeAspect="1"/>
          </p:cNvPicPr>
          <p:nvPr/>
        </p:nvPicPr>
        <p:blipFill>
          <a:blip r:embed="rId4"/>
          <a:stretch>
            <a:fillRect/>
          </a:stretch>
        </p:blipFill>
        <p:spPr>
          <a:xfrm>
            <a:off x="1477925" y="2796362"/>
            <a:ext cx="8853266" cy="3802838"/>
          </a:xfrm>
          <a:prstGeom prst="rect">
            <a:avLst/>
          </a:prstGeom>
          <a:ln>
            <a:solidFill>
              <a:schemeClr val="tx1"/>
            </a:solidFill>
          </a:ln>
        </p:spPr>
      </p:pic>
      <p:pic>
        <p:nvPicPr>
          <p:cNvPr id="4" name="Audio Recording Nov 17, 2022 at 5:58:35 PM" descr="Audio Recording Nov 17, 2022 at 5:58:35 PM">
            <a:hlinkClick r:id="" action="ppaction://media"/>
            <a:extLst>
              <a:ext uri="{FF2B5EF4-FFF2-40B4-BE49-F238E27FC236}">
                <a16:creationId xmlns:a16="http://schemas.microsoft.com/office/drawing/2014/main" id="{05B0007B-287E-2404-ECC1-3DF90CD09AC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461125" y="621506"/>
            <a:ext cx="812800" cy="812800"/>
          </a:xfrm>
          <a:prstGeom prst="rect">
            <a:avLst/>
          </a:prstGeom>
        </p:spPr>
      </p:pic>
    </p:spTree>
    <p:extLst>
      <p:ext uri="{BB962C8B-B14F-4D97-AF65-F5344CB8AC3E}">
        <p14:creationId xmlns:p14="http://schemas.microsoft.com/office/powerpoint/2010/main" val="211972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4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E332-F8E4-2BB9-6673-F502EA11A23A}"/>
              </a:ext>
            </a:extLst>
          </p:cNvPr>
          <p:cNvSpPr>
            <a:spLocks noGrp="1"/>
          </p:cNvSpPr>
          <p:nvPr>
            <p:ph type="title"/>
          </p:nvPr>
        </p:nvSpPr>
        <p:spPr/>
        <p:txBody>
          <a:bodyPr/>
          <a:lstStyle/>
          <a:p>
            <a:r>
              <a:rPr lang="en-US" dirty="0"/>
              <a:t>An example of use case</a:t>
            </a:r>
          </a:p>
        </p:txBody>
      </p:sp>
      <p:sp>
        <p:nvSpPr>
          <p:cNvPr id="3" name="Content Placeholder 2">
            <a:extLst>
              <a:ext uri="{FF2B5EF4-FFF2-40B4-BE49-F238E27FC236}">
                <a16:creationId xmlns:a16="http://schemas.microsoft.com/office/drawing/2014/main" id="{CDD0B88B-3352-3FF4-99D6-D2BE67E07404}"/>
              </a:ext>
            </a:extLst>
          </p:cNvPr>
          <p:cNvSpPr>
            <a:spLocks noGrp="1"/>
          </p:cNvSpPr>
          <p:nvPr>
            <p:ph idx="1"/>
          </p:nvPr>
        </p:nvSpPr>
        <p:spPr/>
        <p:txBody>
          <a:bodyPr/>
          <a:lstStyle/>
          <a:p>
            <a:r>
              <a:rPr lang="en-US" dirty="0"/>
              <a:t>You can also click the pop button on the right to send an email to this address:</a:t>
            </a:r>
          </a:p>
          <a:p>
            <a:endParaRPr lang="en-US" dirty="0"/>
          </a:p>
          <a:p>
            <a:pPr marL="0" indent="0">
              <a:buNone/>
            </a:pPr>
            <a:endParaRPr lang="en-US" dirty="0"/>
          </a:p>
        </p:txBody>
      </p:sp>
      <p:pic>
        <p:nvPicPr>
          <p:cNvPr id="5" name="Picture 4">
            <a:extLst>
              <a:ext uri="{FF2B5EF4-FFF2-40B4-BE49-F238E27FC236}">
                <a16:creationId xmlns:a16="http://schemas.microsoft.com/office/drawing/2014/main" id="{465D6956-3A0E-64C8-99DC-ABC84DD73338}"/>
              </a:ext>
            </a:extLst>
          </p:cNvPr>
          <p:cNvPicPr>
            <a:picLocks noChangeAspect="1"/>
          </p:cNvPicPr>
          <p:nvPr/>
        </p:nvPicPr>
        <p:blipFill>
          <a:blip r:embed="rId4"/>
          <a:stretch>
            <a:fillRect/>
          </a:stretch>
        </p:blipFill>
        <p:spPr>
          <a:xfrm>
            <a:off x="1477925" y="2796362"/>
            <a:ext cx="8853266" cy="3802838"/>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79BD651B-5E2B-0BC9-0976-94CF77978B96}"/>
              </a:ext>
            </a:extLst>
          </p:cNvPr>
          <p:cNvCxnSpPr/>
          <p:nvPr/>
        </p:nvCxnSpPr>
        <p:spPr>
          <a:xfrm flipH="1" flipV="1">
            <a:off x="9314121" y="4157330"/>
            <a:ext cx="1754372" cy="6698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Audio Recording Nov 17, 2022 at 5:59:16 PM" descr="Audio Recording Nov 17, 2022 at 5:59:16 PM">
            <a:hlinkClick r:id="" action="ppaction://media"/>
            <a:extLst>
              <a:ext uri="{FF2B5EF4-FFF2-40B4-BE49-F238E27FC236}">
                <a16:creationId xmlns:a16="http://schemas.microsoft.com/office/drawing/2014/main" id="{BB7FFF20-B825-350B-28EA-79EA5BB4510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561138" y="621506"/>
            <a:ext cx="812800" cy="812800"/>
          </a:xfrm>
          <a:prstGeom prst="rect">
            <a:avLst/>
          </a:prstGeom>
        </p:spPr>
      </p:pic>
    </p:spTree>
    <p:extLst>
      <p:ext uri="{BB962C8B-B14F-4D97-AF65-F5344CB8AC3E}">
        <p14:creationId xmlns:p14="http://schemas.microsoft.com/office/powerpoint/2010/main" val="84838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4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AE23-2833-B5D8-CB43-891CE840BCB7}"/>
              </a:ext>
            </a:extLst>
          </p:cNvPr>
          <p:cNvSpPr>
            <a:spLocks noGrp="1"/>
          </p:cNvSpPr>
          <p:nvPr>
            <p:ph type="ctrTitle"/>
          </p:nvPr>
        </p:nvSpPr>
        <p:spPr/>
        <p:txBody>
          <a:bodyPr/>
          <a:lstStyle/>
          <a:p>
            <a:r>
              <a:rPr lang="en-US" dirty="0"/>
              <a:t>Thank you!</a:t>
            </a:r>
          </a:p>
        </p:txBody>
      </p:sp>
      <p:pic>
        <p:nvPicPr>
          <p:cNvPr id="4" name="Audio Recording Nov 17, 2022 at 5:59:31 PM" descr="Audio Recording Nov 17, 2022 at 5:59:31 PM">
            <a:hlinkClick r:id="" action="ppaction://media"/>
            <a:extLst>
              <a:ext uri="{FF2B5EF4-FFF2-40B4-BE49-F238E27FC236}">
                <a16:creationId xmlns:a16="http://schemas.microsoft.com/office/drawing/2014/main" id="{89B26CA9-DE36-E02A-4577-470A191423F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518151" y="3736976"/>
            <a:ext cx="812800" cy="812800"/>
          </a:xfrm>
          <a:prstGeom prst="rect">
            <a:avLst/>
          </a:prstGeom>
        </p:spPr>
      </p:pic>
    </p:spTree>
    <p:extLst>
      <p:ext uri="{BB962C8B-B14F-4D97-AF65-F5344CB8AC3E}">
        <p14:creationId xmlns:p14="http://schemas.microsoft.com/office/powerpoint/2010/main" val="422910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EEEF-BB2F-C0D9-84E4-5CC3A4733B12}"/>
              </a:ext>
            </a:extLst>
          </p:cNvPr>
          <p:cNvSpPr>
            <a:spLocks noGrp="1"/>
          </p:cNvSpPr>
          <p:nvPr>
            <p:ph type="title"/>
          </p:nvPr>
        </p:nvSpPr>
        <p:spPr/>
        <p:txBody>
          <a:bodyPr/>
          <a:lstStyle/>
          <a:p>
            <a:r>
              <a:rPr lang="en-US" dirty="0"/>
              <a:t>About the application</a:t>
            </a:r>
          </a:p>
        </p:txBody>
      </p:sp>
      <p:sp>
        <p:nvSpPr>
          <p:cNvPr id="3" name="Content Placeholder 2">
            <a:extLst>
              <a:ext uri="{FF2B5EF4-FFF2-40B4-BE49-F238E27FC236}">
                <a16:creationId xmlns:a16="http://schemas.microsoft.com/office/drawing/2014/main" id="{F7CFB43C-4AE1-4A8A-AF1E-7F645498D8A8}"/>
              </a:ext>
            </a:extLst>
          </p:cNvPr>
          <p:cNvSpPr>
            <a:spLocks noGrp="1"/>
          </p:cNvSpPr>
          <p:nvPr>
            <p:ph idx="1"/>
          </p:nvPr>
        </p:nvSpPr>
        <p:spPr/>
        <p:txBody>
          <a:bodyPr/>
          <a:lstStyle/>
          <a:p>
            <a:pPr>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The E.S.tension is a Google Chrome extension that can parse websites and extract email addresses from them. User can navigate to any website, and just one click extension icon and all email addresses on the current website will be shown on the popup. </a:t>
            </a:r>
          </a:p>
          <a:p>
            <a:pPr>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User also has the option to filter search results on the popup. If user provides a query word, the extension can filter out email addresses from the current page according to their relevance to the query. </a:t>
            </a:r>
            <a:endParaRPr lang="en-US" dirty="0"/>
          </a:p>
        </p:txBody>
      </p:sp>
      <p:pic>
        <p:nvPicPr>
          <p:cNvPr id="4" name="Audio Recording Nov 17, 2022 at 5:50:10 PM" descr="Audio Recording Nov 17, 2022 at 5:50:10 PM">
            <a:hlinkClick r:id="" action="ppaction://media"/>
            <a:extLst>
              <a:ext uri="{FF2B5EF4-FFF2-40B4-BE49-F238E27FC236}">
                <a16:creationId xmlns:a16="http://schemas.microsoft.com/office/drawing/2014/main" id="{868562A3-7925-2153-8574-423219250E4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7004050" y="681037"/>
            <a:ext cx="812800" cy="812800"/>
          </a:xfrm>
          <a:prstGeom prst="rect">
            <a:avLst/>
          </a:prstGeom>
        </p:spPr>
      </p:pic>
    </p:spTree>
    <p:extLst>
      <p:ext uri="{BB962C8B-B14F-4D97-AF65-F5344CB8AC3E}">
        <p14:creationId xmlns:p14="http://schemas.microsoft.com/office/powerpoint/2010/main" val="422711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5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open terminal and direct to the directory where you want to download the extension. Use the following command to download from the GitHub:</a:t>
            </a:r>
          </a:p>
          <a:p>
            <a:endParaRPr lang="en-US" dirty="0"/>
          </a:p>
          <a:p>
            <a:endParaRPr lang="en-US" dirty="0"/>
          </a:p>
          <a:p>
            <a:endParaRPr lang="en-US" dirty="0"/>
          </a:p>
          <a:p>
            <a:endParaRPr lang="en-US" dirty="0"/>
          </a:p>
          <a:p>
            <a:r>
              <a:rPr lang="en-US" dirty="0"/>
              <a:t>This tutorial was performed in the Windows operating system.</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3B4BBF9-9F93-1D45-115B-9D452EE3212E}"/>
              </a:ext>
            </a:extLst>
          </p:cNvPr>
          <p:cNvPicPr>
            <a:picLocks noChangeAspect="1"/>
          </p:cNvPicPr>
          <p:nvPr/>
        </p:nvPicPr>
        <p:blipFill>
          <a:blip r:embed="rId4"/>
          <a:stretch>
            <a:fillRect/>
          </a:stretch>
        </p:blipFill>
        <p:spPr>
          <a:xfrm>
            <a:off x="2028033" y="3838354"/>
            <a:ext cx="7326851" cy="348897"/>
          </a:xfrm>
          <a:prstGeom prst="rect">
            <a:avLst/>
          </a:prstGeom>
        </p:spPr>
      </p:pic>
      <p:pic>
        <p:nvPicPr>
          <p:cNvPr id="5" name="Audio Recording Nov 17, 2022 at 5:51:20 PM" descr="Audio Recording Nov 17, 2022 at 5:51:20 PM">
            <a:hlinkClick r:id="" action="ppaction://media"/>
            <a:extLst>
              <a:ext uri="{FF2B5EF4-FFF2-40B4-BE49-F238E27FC236}">
                <a16:creationId xmlns:a16="http://schemas.microsoft.com/office/drawing/2014/main" id="{4F96C970-9014-19C6-25B7-7E00715B1C9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261100" y="621506"/>
            <a:ext cx="812800" cy="812800"/>
          </a:xfrm>
          <a:prstGeom prst="rect">
            <a:avLst/>
          </a:prstGeom>
        </p:spPr>
      </p:pic>
    </p:spTree>
    <p:extLst>
      <p:ext uri="{BB962C8B-B14F-4D97-AF65-F5344CB8AC3E}">
        <p14:creationId xmlns:p14="http://schemas.microsoft.com/office/powerpoint/2010/main" val="224251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8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Unzipped the file and find the “app” folder. Please ignore other files.</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061E104E-E806-9AEC-30AA-EA2952C2719A}"/>
              </a:ext>
            </a:extLst>
          </p:cNvPr>
          <p:cNvPicPr>
            <a:picLocks noChangeAspect="1"/>
          </p:cNvPicPr>
          <p:nvPr/>
        </p:nvPicPr>
        <p:blipFill>
          <a:blip r:embed="rId4"/>
          <a:stretch>
            <a:fillRect/>
          </a:stretch>
        </p:blipFill>
        <p:spPr>
          <a:xfrm>
            <a:off x="2476610" y="3144246"/>
            <a:ext cx="5686425" cy="1971675"/>
          </a:xfrm>
          <a:prstGeom prst="rect">
            <a:avLst/>
          </a:prstGeom>
          <a:ln>
            <a:solidFill>
              <a:schemeClr val="tx1"/>
            </a:solidFill>
          </a:ln>
        </p:spPr>
      </p:pic>
      <p:pic>
        <p:nvPicPr>
          <p:cNvPr id="4" name="Audio Recording Nov 17, 2022 at 5:51:52 PM" descr="Audio Recording Nov 17, 2022 at 5:51:52 PM">
            <a:hlinkClick r:id="" action="ppaction://media"/>
            <a:extLst>
              <a:ext uri="{FF2B5EF4-FFF2-40B4-BE49-F238E27FC236}">
                <a16:creationId xmlns:a16="http://schemas.microsoft.com/office/drawing/2014/main" id="{AE42BAB4-146E-76D8-DC49-AD63A81FC66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32475" y="621506"/>
            <a:ext cx="812800" cy="812800"/>
          </a:xfrm>
          <a:prstGeom prst="rect">
            <a:avLst/>
          </a:prstGeom>
        </p:spPr>
      </p:pic>
    </p:spTree>
    <p:extLst>
      <p:ext uri="{BB962C8B-B14F-4D97-AF65-F5344CB8AC3E}">
        <p14:creationId xmlns:p14="http://schemas.microsoft.com/office/powerpoint/2010/main" val="92683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74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In the “app” folder, you will find the following files: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00EC39C-FCF6-E87C-CAC7-441464EDE7E3}"/>
              </a:ext>
            </a:extLst>
          </p:cNvPr>
          <p:cNvPicPr>
            <a:picLocks noChangeAspect="1"/>
          </p:cNvPicPr>
          <p:nvPr/>
        </p:nvPicPr>
        <p:blipFill>
          <a:blip r:embed="rId4"/>
          <a:stretch>
            <a:fillRect/>
          </a:stretch>
        </p:blipFill>
        <p:spPr>
          <a:xfrm>
            <a:off x="3020046" y="2453737"/>
            <a:ext cx="3791479" cy="3858163"/>
          </a:xfrm>
          <a:prstGeom prst="rect">
            <a:avLst/>
          </a:prstGeom>
          <a:ln>
            <a:solidFill>
              <a:schemeClr val="tx1"/>
            </a:solidFill>
          </a:ln>
        </p:spPr>
      </p:pic>
      <p:pic>
        <p:nvPicPr>
          <p:cNvPr id="4" name="Audio Recording Nov 17, 2022 at 5:52:23 PM" descr="Audio Recording Nov 17, 2022 at 5:52:23 PM">
            <a:hlinkClick r:id="" action="ppaction://media"/>
            <a:extLst>
              <a:ext uri="{FF2B5EF4-FFF2-40B4-BE49-F238E27FC236}">
                <a16:creationId xmlns:a16="http://schemas.microsoft.com/office/drawing/2014/main" id="{76B87E40-629E-950C-C33B-1ABE54C69D0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621506"/>
            <a:ext cx="812800" cy="812800"/>
          </a:xfrm>
          <a:prstGeom prst="rect">
            <a:avLst/>
          </a:prstGeom>
        </p:spPr>
      </p:pic>
    </p:spTree>
    <p:extLst>
      <p:ext uri="{BB962C8B-B14F-4D97-AF65-F5344CB8AC3E}">
        <p14:creationId xmlns:p14="http://schemas.microsoft.com/office/powerpoint/2010/main" val="56153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76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Now open your Google Chrome and direct to the extension page:</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8508731-3896-59EC-8964-1BB73BD0EB0E}"/>
              </a:ext>
            </a:extLst>
          </p:cNvPr>
          <p:cNvPicPr>
            <a:picLocks noChangeAspect="1"/>
          </p:cNvPicPr>
          <p:nvPr/>
        </p:nvPicPr>
        <p:blipFill>
          <a:blip r:embed="rId4"/>
          <a:stretch>
            <a:fillRect/>
          </a:stretch>
        </p:blipFill>
        <p:spPr>
          <a:xfrm>
            <a:off x="1998922" y="2392211"/>
            <a:ext cx="7006856" cy="3784752"/>
          </a:xfrm>
          <a:prstGeom prst="rect">
            <a:avLst/>
          </a:prstGeom>
          <a:ln>
            <a:solidFill>
              <a:schemeClr val="tx1"/>
            </a:solidFill>
          </a:ln>
        </p:spPr>
      </p:pic>
      <p:pic>
        <p:nvPicPr>
          <p:cNvPr id="4" name="Audio Recording Nov 17, 2022 at 5:52:44 PM" descr="Audio Recording Nov 17, 2022 at 5:52:44 PM">
            <a:hlinkClick r:id="" action="ppaction://media"/>
            <a:extLst>
              <a:ext uri="{FF2B5EF4-FFF2-40B4-BE49-F238E27FC236}">
                <a16:creationId xmlns:a16="http://schemas.microsoft.com/office/drawing/2014/main" id="{692768B2-544A-6F08-12FC-53AE608FC1A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621506"/>
            <a:ext cx="812800" cy="812800"/>
          </a:xfrm>
          <a:prstGeom prst="rect">
            <a:avLst/>
          </a:prstGeom>
        </p:spPr>
      </p:pic>
    </p:spTree>
    <p:extLst>
      <p:ext uri="{BB962C8B-B14F-4D97-AF65-F5344CB8AC3E}">
        <p14:creationId xmlns:p14="http://schemas.microsoft.com/office/powerpoint/2010/main" val="59514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14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In the extension page, enable Developer mode and Load unpacked: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1C6655E-B264-91CC-9909-469009DE5CB9}"/>
              </a:ext>
            </a:extLst>
          </p:cNvPr>
          <p:cNvPicPr>
            <a:picLocks noChangeAspect="1"/>
          </p:cNvPicPr>
          <p:nvPr/>
        </p:nvPicPr>
        <p:blipFill>
          <a:blip r:embed="rId4"/>
          <a:stretch>
            <a:fillRect/>
          </a:stretch>
        </p:blipFill>
        <p:spPr>
          <a:xfrm>
            <a:off x="1945758" y="2387884"/>
            <a:ext cx="7889358" cy="4252659"/>
          </a:xfrm>
          <a:prstGeom prst="rect">
            <a:avLst/>
          </a:prstGeom>
          <a:ln>
            <a:solidFill>
              <a:schemeClr val="tx1"/>
            </a:solidFill>
          </a:ln>
        </p:spPr>
      </p:pic>
      <p:sp>
        <p:nvSpPr>
          <p:cNvPr id="7" name="Rectangle 6">
            <a:extLst>
              <a:ext uri="{FF2B5EF4-FFF2-40B4-BE49-F238E27FC236}">
                <a16:creationId xmlns:a16="http://schemas.microsoft.com/office/drawing/2014/main" id="{8A6808F0-68E1-64B0-60A1-78A6F39B6D73}"/>
              </a:ext>
            </a:extLst>
          </p:cNvPr>
          <p:cNvSpPr/>
          <p:nvPr/>
        </p:nvSpPr>
        <p:spPr>
          <a:xfrm>
            <a:off x="8708064" y="2902689"/>
            <a:ext cx="1127052" cy="3136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BCC81BC-6830-82DC-BB1D-3E6DB1EDAFFE}"/>
              </a:ext>
            </a:extLst>
          </p:cNvPr>
          <p:cNvCxnSpPr/>
          <p:nvPr/>
        </p:nvCxnSpPr>
        <p:spPr>
          <a:xfrm flipV="1">
            <a:off x="1562986" y="3572540"/>
            <a:ext cx="754912" cy="7442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Audio Recording Nov 17, 2022 at 5:53:18 PM" descr="Audio Recording Nov 17, 2022 at 5:53:18 PM">
            <a:hlinkClick r:id="" action="ppaction://media"/>
            <a:extLst>
              <a:ext uri="{FF2B5EF4-FFF2-40B4-BE49-F238E27FC236}">
                <a16:creationId xmlns:a16="http://schemas.microsoft.com/office/drawing/2014/main" id="{766B2DA5-AD6E-F2D3-B55B-1E1F1139A7A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621506"/>
            <a:ext cx="812800" cy="812800"/>
          </a:xfrm>
          <a:prstGeom prst="rect">
            <a:avLst/>
          </a:prstGeom>
        </p:spPr>
      </p:pic>
    </p:spTree>
    <p:extLst>
      <p:ext uri="{BB962C8B-B14F-4D97-AF65-F5344CB8AC3E}">
        <p14:creationId xmlns:p14="http://schemas.microsoft.com/office/powerpoint/2010/main" val="308999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4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Select the “app” folder to unpack and you will see the following:</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0C1EA37-FA2C-34AF-8558-9C91B3B59C89}"/>
              </a:ext>
            </a:extLst>
          </p:cNvPr>
          <p:cNvPicPr>
            <a:picLocks noChangeAspect="1"/>
          </p:cNvPicPr>
          <p:nvPr/>
        </p:nvPicPr>
        <p:blipFill>
          <a:blip r:embed="rId4"/>
          <a:stretch>
            <a:fillRect/>
          </a:stretch>
        </p:blipFill>
        <p:spPr>
          <a:xfrm>
            <a:off x="2066260" y="2307264"/>
            <a:ext cx="7400471" cy="4004635"/>
          </a:xfrm>
          <a:prstGeom prst="rect">
            <a:avLst/>
          </a:prstGeom>
          <a:ln>
            <a:solidFill>
              <a:schemeClr val="tx1"/>
            </a:solidFill>
          </a:ln>
        </p:spPr>
      </p:pic>
      <p:pic>
        <p:nvPicPr>
          <p:cNvPr id="4" name="Audio Recording Nov 17, 2022 at 5:53:41 PM" descr="Audio Recording Nov 17, 2022 at 5:53:41 PM">
            <a:hlinkClick r:id="" action="ppaction://media"/>
            <a:extLst>
              <a:ext uri="{FF2B5EF4-FFF2-40B4-BE49-F238E27FC236}">
                <a16:creationId xmlns:a16="http://schemas.microsoft.com/office/drawing/2014/main" id="{F073B46C-ED8E-CB8F-ABB9-59F676268EA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532437" y="681037"/>
            <a:ext cx="812800" cy="812800"/>
          </a:xfrm>
          <a:prstGeom prst="rect">
            <a:avLst/>
          </a:prstGeom>
        </p:spPr>
      </p:pic>
    </p:spTree>
    <p:extLst>
      <p:ext uri="{BB962C8B-B14F-4D97-AF65-F5344CB8AC3E}">
        <p14:creationId xmlns:p14="http://schemas.microsoft.com/office/powerpoint/2010/main" val="270580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9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F2E8-B7D0-54C7-9E4F-658C093E8246}"/>
              </a:ext>
            </a:extLst>
          </p:cNvPr>
          <p:cNvSpPr>
            <a:spLocks noGrp="1"/>
          </p:cNvSpPr>
          <p:nvPr>
            <p:ph type="title"/>
          </p:nvPr>
        </p:nvSpPr>
        <p:spPr/>
        <p:txBody>
          <a:bodyPr/>
          <a:lstStyle/>
          <a:p>
            <a:r>
              <a:rPr lang="en-US" dirty="0"/>
              <a:t>Install the software</a:t>
            </a:r>
          </a:p>
        </p:txBody>
      </p:sp>
      <p:sp>
        <p:nvSpPr>
          <p:cNvPr id="3" name="Content Placeholder 2">
            <a:extLst>
              <a:ext uri="{FF2B5EF4-FFF2-40B4-BE49-F238E27FC236}">
                <a16:creationId xmlns:a16="http://schemas.microsoft.com/office/drawing/2014/main" id="{52D32BFF-E8AD-4D15-487C-71FED49A38DF}"/>
              </a:ext>
            </a:extLst>
          </p:cNvPr>
          <p:cNvSpPr>
            <a:spLocks noGrp="1"/>
          </p:cNvSpPr>
          <p:nvPr>
            <p:ph idx="1"/>
          </p:nvPr>
        </p:nvSpPr>
        <p:spPr/>
        <p:txBody>
          <a:bodyPr/>
          <a:lstStyle/>
          <a:p>
            <a:r>
              <a:rPr lang="en-US" dirty="0"/>
              <a:t>Now you can pin the extension to your Google Chrome browser.</a:t>
            </a:r>
          </a:p>
          <a:p>
            <a:r>
              <a:rPr lang="en-US" dirty="0"/>
              <a:t>You can also remove it by click the Remove button:</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A0E7B0E-7802-6057-CC53-F69E3C131E14}"/>
              </a:ext>
            </a:extLst>
          </p:cNvPr>
          <p:cNvPicPr>
            <a:picLocks noChangeAspect="1"/>
          </p:cNvPicPr>
          <p:nvPr/>
        </p:nvPicPr>
        <p:blipFill>
          <a:blip r:embed="rId6"/>
          <a:stretch>
            <a:fillRect/>
          </a:stretch>
        </p:blipFill>
        <p:spPr>
          <a:xfrm>
            <a:off x="1967024" y="2838107"/>
            <a:ext cx="6932428" cy="3761093"/>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2A359831-8BBC-3E40-ABD9-7FFFF98A91AC}"/>
              </a:ext>
            </a:extLst>
          </p:cNvPr>
          <p:cNvCxnSpPr/>
          <p:nvPr/>
        </p:nvCxnSpPr>
        <p:spPr>
          <a:xfrm flipV="1">
            <a:off x="3083442" y="5146159"/>
            <a:ext cx="754912" cy="7442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Audio Recording Nov 17, 2022 at 5:54:08 PM" descr="Audio Recording Nov 17, 2022 at 5:54:08 PM">
            <a:hlinkClick r:id="" action="ppaction://media"/>
            <a:extLst>
              <a:ext uri="{FF2B5EF4-FFF2-40B4-BE49-F238E27FC236}">
                <a16:creationId xmlns:a16="http://schemas.microsoft.com/office/drawing/2014/main" id="{EF6E8561-0ACB-F6F6-A817-465DC868027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5689600" y="621506"/>
            <a:ext cx="812800" cy="812800"/>
          </a:xfrm>
          <a:prstGeom prst="rect">
            <a:avLst/>
          </a:prstGeom>
        </p:spPr>
      </p:pic>
      <p:pic>
        <p:nvPicPr>
          <p:cNvPr id="5" name="Audio Recording Nov 17, 2022 at 5:55:18 PM" descr="Audio Recording Nov 17, 2022 at 5:55:18 PM">
            <a:hlinkClick r:id="" action="ppaction://media"/>
            <a:extLst>
              <a:ext uri="{FF2B5EF4-FFF2-40B4-BE49-F238E27FC236}">
                <a16:creationId xmlns:a16="http://schemas.microsoft.com/office/drawing/2014/main" id="{7D84B5C5-1873-A1AB-B896-6A588698997C}"/>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7708900" y="609600"/>
            <a:ext cx="812800" cy="812800"/>
          </a:xfrm>
          <a:prstGeom prst="rect">
            <a:avLst/>
          </a:prstGeom>
        </p:spPr>
      </p:pic>
    </p:spTree>
    <p:extLst>
      <p:ext uri="{BB962C8B-B14F-4D97-AF65-F5344CB8AC3E}">
        <p14:creationId xmlns:p14="http://schemas.microsoft.com/office/powerpoint/2010/main" val="199983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17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83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390</Words>
  <Application>Microsoft Macintosh PowerPoint</Application>
  <PresentationFormat>Widescreen</PresentationFormat>
  <Paragraphs>56</Paragraphs>
  <Slides>14</Slides>
  <Notes>0</Notes>
  <HiddenSlides>0</HiddenSlides>
  <MMClips>15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Software usage tutorial E.S.tension (email search chrome extension)</vt:lpstr>
      <vt:lpstr>About the application</vt:lpstr>
      <vt:lpstr>Install the software</vt:lpstr>
      <vt:lpstr>Install the software</vt:lpstr>
      <vt:lpstr>Install the software</vt:lpstr>
      <vt:lpstr>Install the software</vt:lpstr>
      <vt:lpstr>Install the software</vt:lpstr>
      <vt:lpstr>Install the software</vt:lpstr>
      <vt:lpstr>Install the software</vt:lpstr>
      <vt:lpstr>How to use the software - an example of use case</vt:lpstr>
      <vt:lpstr>An example of use case</vt:lpstr>
      <vt:lpstr>An example of use case</vt:lpstr>
      <vt:lpstr>An example of use case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usage tutorial E.S.tension (email search chrome extension)</dc:title>
  <dc:creator>Yueming Pang</dc:creator>
  <cp:lastModifiedBy>Pang, Yueming</cp:lastModifiedBy>
  <cp:revision>5</cp:revision>
  <dcterms:created xsi:type="dcterms:W3CDTF">2022-11-17T15:47:49Z</dcterms:created>
  <dcterms:modified xsi:type="dcterms:W3CDTF">2022-11-17T22:59:50Z</dcterms:modified>
</cp:coreProperties>
</file>