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4"/>
    <p:restoredTop sz="94694"/>
  </p:normalViewPr>
  <p:slideViewPr>
    <p:cSldViewPr snapToGrid="0" snapToObjects="1">
      <p:cViewPr varScale="1">
        <p:scale>
          <a:sx n="110" d="100"/>
          <a:sy n="110" d="100"/>
        </p:scale>
        <p:origin x="176"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0T00:47:55.1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0 221,'81'0,"-16"0,18 0,-21 0,6 0,2 0,11 0,-21 0,-2 0,-6 0,-3 0,-13 0,6 0,-12 0,5 0,0 0,-5 0,5 0,1 0,-6 0,7 0,-9 0,-4 0,3 0,-4 0,6 0,-6 0,4 0,-3 0,-1 0,-1 0,-5 0,0 0,0 0,3 0,-7 0,6 0,-3 0,-3 0,6 0,-3 0,7 0,-2 0,7 0,-5 0,12 0,-5 0,12 0,-12 4,5-3,-7 3,1 1,0-4,-1 3,1 0,0-3,6 8,-5-3,-5-1,-12 2,22-6,7 2,42-16,5-2,-8-1,3-2,-6 10,2-5,7 5,-18-3,-2 10,-15-4,-2 5,-8 0,-5 0,-2 0,-7 0,-4-4,3 3,-9-3,0 1,-2 2,-4-6,9 2,-8 1,6 0,-6 0,3 3,7-3,-5 4,9-4,-4 3,6-3,0 4,6 0,-5 0,5 0,-7 0,-9 0,-2 0,-4 0,2 0,4 0,-1 0,-4 0,7 0,-4 0,11 0,-5 0,12 0,1 0,7-10,7 8,-6-12,6 8,-1 0,-10-3,9 8,-18-8,5 4,-6-1,-6-2,5 7,-10-6,4 2,-5 0,5-3,1 7,6-3,-1 0,23 3,-17-4,29 5,-24 0,18 0,-6 0,1 0,-2 0,-7 0,-1 0,-5 0,5 0,-17 0,1 0,-10 0,-8 0,13 0,-8 0,5 0,-2 0,-4 0,7 4,-4-3,2 7,0-8,-4 7,6-6,-7 6,4-4,-6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0T00:48:13.6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1 259,'59'0,"-4"0,-14 0,2 0,5 0,7 0,1 0,0 0,4 0,-4 0,0 0,5 0,9-5,3 3,12-3,-26 5,14 0,-21 0,17 0,-7-4,1 2,-1-2,-6 4,4-5,10 4,-17-3,13-1,-3 4,-11-7,22 7,-18-4,19 0,-15 4,28-4,-21 0,18 3,-8-3,-17 5,36-5,-50 3,51-4,-38 6,11 0,-1-4,-7 2,0-2,-6 4,4-5,-9 4,9-4,-9 5,16-5,-26 4,24-4,-12 5,10-4,14 3,-13-9,11 9,-4-8,12 2,4 1,6-4,-42 6,0 1,45-4,-44 1,-2 1,24 4,7-9,-15 8,4-7,-6 3,-16 1,-7-4,-10 8,-2-3,-12 4,2 0,-8 0,6 0,0 0,-3 0,7 0,-9 0,17 0,-3 0,15 0,-3 0,9 0,-4-4,6 3,-6-3,-1-1,-11 4,-6-3,-9 4,-2 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0T01:07:23.6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0T01:07:26.93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1 105,'47'0,"3"0,-29 0,13 0,3 0,1 0,4 0,0 0,-5 0,11 0,-15 0,8 0,-11 0,1 0,-1 0,-1 0,-3 0,8 0,-3 0,0 0,4 0,-5 0,6-4,-5 3,4-3,18 0,-6 3,13-7,-12 7,-4-8,0 8,4-3,-5-1,7 4,0-3,0-1,6 4,10-9,-11 9,14-4,-23 0,17 4,-4-3,6-1,-6 4,-3-4,-6 5,16 0,-13 0,7 0,-12 0,-10 0,4 0,-6 0,0 0,0 0,-5 0,4 0,-10 0,5 0,-11 0,11 0,-13 0,8 0,-15 0,5 0,1 0,0 0,4 0,-7 0,7 0,-4 0,7 0,-4 0,6 0,4 0,-3 0,8 0,-8 0,3 0,1 0,-5 0,0 0,-1 0,-5 0,5 0,-4 0,3 0,-7 0,7 0,-3 0,-1 0,4 0,-7 0,2 0,-3-3,-1 2,6-2,-8 3,8 0,-7 0,1 0,6 0,-7 0,4 0,2 0,1 0,1-4,8 4,-8-4,8 4,-4 0,-1 0,0 0,0 0,0 0,-4 0,-1 0,-5 0,2 0,0 0,0 0,1 0,-4 0,9 0,-7 0,5 0,-3 0,-2 0,1 0,0 0,-1 0,1 0,9 0,-9 0,8 0,-5 0,1 0,-1 0,0 0,-5 0,2 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0T01:07:52.3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0T01:07:55.80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71,'38'3,"-7"0,-21 0,5-2,16 2,28-3,-16 0,34 0,-42 0,17 0,-16 0,0 0,0 0,0 0,0 0,0 0,-6 0,5 0,-9 0,3 0,-5 0,-4 0,-1 0,-1 0,-2 0,2 0,-1 0,-2 0,2 0,-3 0,3 0,-2 0,2 0,0 0,-2 0,2 0,-3 0,7 0,-1 0,2 0,-4 0,1 0,-4 0,8 0,-3 0,4 0,0 0,1 0,4 0,-3 0,8 0,-8 0,9 0,-10 0,10 0,-10 0,10 0,-9 0,3 0,-5 0,1 0,-6 0,4 0,-7 0,13 0,-12 0,4 0,-7 0,3 0,-2 0,6 0,-7 0,0 0,5 0,-4-3,4 2,-5-2,5 3,-4 0,8 0,-7 0,7 0,-8-3,4 2,-1-2,-2 3,2 0,-4 0,1 0,10 0,-12 0,15 0,-19 0,13 0,-10 0,6 0,3 0,-5 0,4 0,-6 0,5 0,-4 0,8 0,-3 0,4 0,1 0,-1 0,0 0,0-4,6 3,-5-2,10 3,-10 0,5 0,-1 0,-3 0,3 0,-9 0,3-4,-3 3,0-3,-2 4,-3 0,3 0,-2 0,2 0,-4 0,1 0,3 0,-3 0,9-3,-9 2,8-3,-8 4,8 0,-3 0,11 0,-6 0,6 0,-7 0,-4 0,3-3,-8 2,8-3,-3 4,0 0,-1 0,-1 0,-3 0,4 0,0 0,-4 0,4 0,-1 0,-2 0,2 0,-3 0,-1 0,6-3,-4 2,5-2,-3 3,-2 0,2 0,1 0,-4 0,8 0,-7 0,7 0,-8 0,8 0,-8 0,8 0,-7 0,7 0,-8 0,8 0,-7 0,2 0,-4 0,1 0,2 0,-3 0,3 0,-1 0,-2 0,4 0,-3-3,0 3,9-3,-3-1,10 3,-7-2,0 3,0-4,1 3,-1-2,0 3,-4-4,-2 4,-3-4,1 4,0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10T01:08:57.487"/>
    </inkml:context>
    <inkml:brush xml:id="br0">
      <inkml:brushProperty name="width" value="0.05" units="cm"/>
      <inkml:brushProperty name="height" value="0.05" units="cm"/>
      <inkml:brushProperty name="color" value="#E71224"/>
    </inkml:brush>
  </inkml:definitions>
  <inkml:trace contextRef="#ctx0" brushRef="#br0">58 0 24575,'9'0'0,"-2"0"0,6 0 0,17 0 0,-20 0 0,12 0 0,-31 0 0,-5 0 0,-1 0 0,-2 0 0,6 0 0,-2 0 0,2 0 0,-3 0 0,3 0 0,2 0 0,2 0 0,1 0 0,0 0 0,3 3 0,0 0 0,3 3 0,0 0 0,0 0 0,0 0 0,0 0 0,0 0 0,0 0 0,0 0 0,0 0 0,0 0 0,0 0 0,0 1 0,0-1 0,0 0 0,0 4 0,0 0 0,0 5 0,0-1 0,0 0 0,0 0 0,0 0 0,0 5 0,0-4 0,0 4 0,0 0 0,0-4 0,0 4 0,0-5 0,0 0 0,0 0 0,0 0 0,0 0 0,0 1 0,0-5 0,0 4 0,0-4 0,0 1 0,0 2 0,0-6 0,0 3 0,0-4 0,0 0 0,0 0 0,0 1 0,0-1 0,0 0 0,0 0 0,0 0 0,0 3 0,0-2 0,0 2 0,0-3 0,0 4 0,0-3 0,0 3 0,0-4 0,0 4 0,0-3 0,0 2 0,0-2 0,0-1 0,0 0 0,0 0 0,0 0 0,0 0 0,0 0 0,0 0 0,0-1 0,0 0 0,0 1 0,0-1 0,0 1 0,0-1 0,0 1 0,0-1 0,0 0 0,0 1 0,0-1 0,0 0 0,0 1 0,0-1 0,0 1 0,0-1 0,0 0 0,0 1 0,0-1 0,0 1 0,0-1 0,0 1 0,0-1 0,0 1 0,0 0 0,0-1 0,0 1 0,0 0 0,0 0 0,0-1 0,0 1 0,0 0 0,0 0 0,0-1 0,0 1 0,0 0 0,0-1 0,0 1 0,0-1 0,0 1 0,0-1 0,0 1 0,0-1 0,0 0 0,0 1 0,0-1 0,0 1 0,0-1 0,0 0 0,0-2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10T01:09:10.445"/>
    </inkml:context>
    <inkml:brush xml:id="br0">
      <inkml:brushProperty name="width" value="0.05" units="cm"/>
      <inkml:brushProperty name="height" value="0.05" units="cm"/>
      <inkml:brushProperty name="color" value="#E71224"/>
    </inkml:brush>
  </inkml:definitions>
  <inkml:trace contextRef="#ctx0" brushRef="#br0">1 0 24575,'9'0'0,"1"0"0,7 0 0,-2 0 0,2 0 0,-6 0 0,2 0 0,-6 0 0,3 0 0,-1 0 0,-3 0 0,3 0 0,-2 0 0,-1 0 0,0 0 0,-1 0 0,1 0 0,0 0 0,-1 0 0,1 0 0,0 0 0,-1 0 0,1 0 0,0 0 0,0 0 0,-1 0 0,1 0 0,-3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10T15:17:55.854"/>
    </inkml:context>
    <inkml:brush xml:id="br0">
      <inkml:brushProperty name="width" value="0.05" units="cm"/>
      <inkml:brushProperty name="height" value="0.05" units="cm"/>
      <inkml:brushProperty name="color" value="#E71224"/>
    </inkml:brush>
  </inkml:definitions>
  <inkml:trace contextRef="#ctx0" brushRef="#br0">0 0 24575,'46'0'0,"-2"0"0,33 6 0,3 2 0,-15-5 0,17 1 0,2-1 0,-12 1 0,-4 0 0,-1 0-993,32-2 0,12 1 0,-23-2 993,-17-1 0,8 0 646,0 6-646,-8-5 557,-10 5-557,-10-6 0,-8 0 0,1 0 1529,-7 4-1529,-1-3 247,-7 4-247,0-5 0,1 0 0,-1 0 0,-5 0 0,17 4 0,-14-3 0,16 3 0,-14-4 0,0 0 0,0 0 0,1 0 0,-1 0 0,0 0 0,1 0 0,-1 0 0,0 0 0,1 0 0,-1 0 0,0 0 0,0 0 0,-5 0 0,4 0 0,-9 0 0,9 0 0,-10 0 0,10 0 0,-9 0 0,3 0 0,1 0 0,-5 0 0,10 0 0,-9 0 0,9 0 0,2 0 0,9 0 0,-11 0 0,-4 0 0,7 0 0,23 0 0,28 0 0,-28 0 0,3 0 0,-5 0 0,-2 0 0,43 0 0,3 0 0,-23 0 0,15 0 0,-9 0 0,-15 0 0,2 0 0,-20 0 0,-1 0 0,-10 0 0,-5 0 0,-1 0 0,0 0 0,-5 0 0,-1 0 0,-1 0 0,-3 0 0,11 0 0,-11 0 0,6 0 0,-8 0 0,0 0 0,6 0 0,1 0 0,5 0 0,0 0 0,7 0 0,9 0 0,0 0 0,13 0 0,-5 0 0,7 0 0,-7 0 0,-4 0 0,10 0 0,12 0 0,20 0-414,-42 0 0,2 0 414,8 0 0,2 0-923,14 0 1,4 0 922,3 0 0,2 0 0,11 0 0,1 0 0,-6 0 0,-3 0 0,-20 0 0,-1 0 0,5 0 0,-2 0-270,-16 0 1,-2 0 269,1 0 0,-1 0 0,48 0-33,-28 0 33,-10 0 725,-17 0-725,-8 0 1862,-12 0-1862,-1 0 618,-10 0-618,-2 0 40,-3 0-40,-1 0 0,0 0 0,0 0 0,0 0 0,0 0 0,0 0 0,11 0 0,-4 0 0,14 0 0,-5 0 0,7 0 0,-1 0 0,0 5 0,1-4 0,-1 7 0,0-7 0,0 8 0,1-8 0,6 3 0,-6 1 0,12-4 0,-4 8 0,5-8 0,1 4 0,7 0 0,-6-3 0,6 8 0,-7-9 0,19 4 0,-14 0 0,7-4 0,-14 4 0,-11-1 0,5-3 0,-7 8 0,-5-8 0,10 8 0,-8-3 0,-3 0 0,-10-2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EA28-2009-2743-9BD4-2ADBE58B2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061557-C522-F94A-AFEF-D9E86A8FB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3F8FF6-FB53-2F49-84E7-9A2AC3457091}"/>
              </a:ext>
            </a:extLst>
          </p:cNvPr>
          <p:cNvSpPr>
            <a:spLocks noGrp="1"/>
          </p:cNvSpPr>
          <p:nvPr>
            <p:ph type="dt" sz="half" idx="10"/>
          </p:nvPr>
        </p:nvSpPr>
        <p:spPr/>
        <p:txBody>
          <a:bodyPr/>
          <a:lstStyle/>
          <a:p>
            <a:fld id="{EA284BA8-13B8-3640-96A8-BCD00F9B9959}" type="datetimeFigureOut">
              <a:rPr lang="en-US" smtClean="0"/>
              <a:t>7/23/19</a:t>
            </a:fld>
            <a:endParaRPr lang="en-US"/>
          </a:p>
        </p:txBody>
      </p:sp>
      <p:sp>
        <p:nvSpPr>
          <p:cNvPr id="5" name="Footer Placeholder 4">
            <a:extLst>
              <a:ext uri="{FF2B5EF4-FFF2-40B4-BE49-F238E27FC236}">
                <a16:creationId xmlns:a16="http://schemas.microsoft.com/office/drawing/2014/main" id="{70744B5B-3CCB-7C49-9B34-8C70C5D5E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C2F67-7DD2-9448-B443-792D5FA5B2DE}"/>
              </a:ext>
            </a:extLst>
          </p:cNvPr>
          <p:cNvSpPr>
            <a:spLocks noGrp="1"/>
          </p:cNvSpPr>
          <p:nvPr>
            <p:ph type="sldNum" sz="quarter" idx="12"/>
          </p:nvPr>
        </p:nvSpPr>
        <p:spPr/>
        <p:txBody>
          <a:bodyPr/>
          <a:lstStyle/>
          <a:p>
            <a:fld id="{3C309229-C070-2C40-9B9A-827E53459C5E}" type="slidenum">
              <a:rPr lang="en-US" smtClean="0"/>
              <a:t>‹#›</a:t>
            </a:fld>
            <a:endParaRPr lang="en-US"/>
          </a:p>
        </p:txBody>
      </p:sp>
    </p:spTree>
    <p:extLst>
      <p:ext uri="{BB962C8B-B14F-4D97-AF65-F5344CB8AC3E}">
        <p14:creationId xmlns:p14="http://schemas.microsoft.com/office/powerpoint/2010/main" val="247834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2620-4836-C641-ADF3-346BEB4D6A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E6BCF7-0373-0642-8BDF-41254531E3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20B29-CE6E-8F4B-A104-E36044E20E0D}"/>
              </a:ext>
            </a:extLst>
          </p:cNvPr>
          <p:cNvSpPr>
            <a:spLocks noGrp="1"/>
          </p:cNvSpPr>
          <p:nvPr>
            <p:ph type="dt" sz="half" idx="10"/>
          </p:nvPr>
        </p:nvSpPr>
        <p:spPr/>
        <p:txBody>
          <a:bodyPr/>
          <a:lstStyle/>
          <a:p>
            <a:fld id="{EA284BA8-13B8-3640-96A8-BCD00F9B9959}" type="datetimeFigureOut">
              <a:rPr lang="en-US" smtClean="0"/>
              <a:t>7/23/19</a:t>
            </a:fld>
            <a:endParaRPr lang="en-US"/>
          </a:p>
        </p:txBody>
      </p:sp>
      <p:sp>
        <p:nvSpPr>
          <p:cNvPr id="5" name="Footer Placeholder 4">
            <a:extLst>
              <a:ext uri="{FF2B5EF4-FFF2-40B4-BE49-F238E27FC236}">
                <a16:creationId xmlns:a16="http://schemas.microsoft.com/office/drawing/2014/main" id="{4AEA6299-A44E-F941-AE20-B528CA06F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D26D5-4118-2646-872B-AED6AC859A28}"/>
              </a:ext>
            </a:extLst>
          </p:cNvPr>
          <p:cNvSpPr>
            <a:spLocks noGrp="1"/>
          </p:cNvSpPr>
          <p:nvPr>
            <p:ph type="sldNum" sz="quarter" idx="12"/>
          </p:nvPr>
        </p:nvSpPr>
        <p:spPr/>
        <p:txBody>
          <a:bodyPr/>
          <a:lstStyle/>
          <a:p>
            <a:fld id="{3C309229-C070-2C40-9B9A-827E53459C5E}" type="slidenum">
              <a:rPr lang="en-US" smtClean="0"/>
              <a:t>‹#›</a:t>
            </a:fld>
            <a:endParaRPr lang="en-US"/>
          </a:p>
        </p:txBody>
      </p:sp>
    </p:spTree>
    <p:extLst>
      <p:ext uri="{BB962C8B-B14F-4D97-AF65-F5344CB8AC3E}">
        <p14:creationId xmlns:p14="http://schemas.microsoft.com/office/powerpoint/2010/main" val="25065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00F02D-7DCF-F146-B279-6EB47DEC9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9E83AD-DDBB-4F40-8895-76302BA537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9F53C-E034-304B-B5ED-C9BCDB6EC8E1}"/>
              </a:ext>
            </a:extLst>
          </p:cNvPr>
          <p:cNvSpPr>
            <a:spLocks noGrp="1"/>
          </p:cNvSpPr>
          <p:nvPr>
            <p:ph type="dt" sz="half" idx="10"/>
          </p:nvPr>
        </p:nvSpPr>
        <p:spPr/>
        <p:txBody>
          <a:bodyPr/>
          <a:lstStyle/>
          <a:p>
            <a:fld id="{EA284BA8-13B8-3640-96A8-BCD00F9B9959}" type="datetimeFigureOut">
              <a:rPr lang="en-US" smtClean="0"/>
              <a:t>7/23/19</a:t>
            </a:fld>
            <a:endParaRPr lang="en-US"/>
          </a:p>
        </p:txBody>
      </p:sp>
      <p:sp>
        <p:nvSpPr>
          <p:cNvPr id="5" name="Footer Placeholder 4">
            <a:extLst>
              <a:ext uri="{FF2B5EF4-FFF2-40B4-BE49-F238E27FC236}">
                <a16:creationId xmlns:a16="http://schemas.microsoft.com/office/drawing/2014/main" id="{31652B0B-2D41-9A46-B994-AC5F74359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0DDBC-4ED3-7D49-97FA-9230A917AB7B}"/>
              </a:ext>
            </a:extLst>
          </p:cNvPr>
          <p:cNvSpPr>
            <a:spLocks noGrp="1"/>
          </p:cNvSpPr>
          <p:nvPr>
            <p:ph type="sldNum" sz="quarter" idx="12"/>
          </p:nvPr>
        </p:nvSpPr>
        <p:spPr/>
        <p:txBody>
          <a:bodyPr/>
          <a:lstStyle/>
          <a:p>
            <a:fld id="{3C309229-C070-2C40-9B9A-827E53459C5E}" type="slidenum">
              <a:rPr lang="en-US" smtClean="0"/>
              <a:t>‹#›</a:t>
            </a:fld>
            <a:endParaRPr lang="en-US"/>
          </a:p>
        </p:txBody>
      </p:sp>
    </p:spTree>
    <p:extLst>
      <p:ext uri="{BB962C8B-B14F-4D97-AF65-F5344CB8AC3E}">
        <p14:creationId xmlns:p14="http://schemas.microsoft.com/office/powerpoint/2010/main" val="182011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2634-0D4A-2F46-8B31-FC0974DDD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51CC76-E846-D84D-8E76-39408E4705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9E581-1A75-C847-B1CD-90C70D189E95}"/>
              </a:ext>
            </a:extLst>
          </p:cNvPr>
          <p:cNvSpPr>
            <a:spLocks noGrp="1"/>
          </p:cNvSpPr>
          <p:nvPr>
            <p:ph type="dt" sz="half" idx="10"/>
          </p:nvPr>
        </p:nvSpPr>
        <p:spPr/>
        <p:txBody>
          <a:bodyPr/>
          <a:lstStyle/>
          <a:p>
            <a:fld id="{EA284BA8-13B8-3640-96A8-BCD00F9B9959}" type="datetimeFigureOut">
              <a:rPr lang="en-US" smtClean="0"/>
              <a:t>7/23/19</a:t>
            </a:fld>
            <a:endParaRPr lang="en-US"/>
          </a:p>
        </p:txBody>
      </p:sp>
      <p:sp>
        <p:nvSpPr>
          <p:cNvPr id="5" name="Footer Placeholder 4">
            <a:extLst>
              <a:ext uri="{FF2B5EF4-FFF2-40B4-BE49-F238E27FC236}">
                <a16:creationId xmlns:a16="http://schemas.microsoft.com/office/drawing/2014/main" id="{F1C79AC3-1BA1-344C-A39F-4B0931454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74868-FC08-5A44-9568-02A96233FB93}"/>
              </a:ext>
            </a:extLst>
          </p:cNvPr>
          <p:cNvSpPr>
            <a:spLocks noGrp="1"/>
          </p:cNvSpPr>
          <p:nvPr>
            <p:ph type="sldNum" sz="quarter" idx="12"/>
          </p:nvPr>
        </p:nvSpPr>
        <p:spPr/>
        <p:txBody>
          <a:bodyPr/>
          <a:lstStyle/>
          <a:p>
            <a:fld id="{3C309229-C070-2C40-9B9A-827E53459C5E}" type="slidenum">
              <a:rPr lang="en-US" smtClean="0"/>
              <a:t>‹#›</a:t>
            </a:fld>
            <a:endParaRPr lang="en-US"/>
          </a:p>
        </p:txBody>
      </p:sp>
    </p:spTree>
    <p:extLst>
      <p:ext uri="{BB962C8B-B14F-4D97-AF65-F5344CB8AC3E}">
        <p14:creationId xmlns:p14="http://schemas.microsoft.com/office/powerpoint/2010/main" val="335151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81B3-6D96-4C46-8070-6BEE6F150A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111BE4-D917-5144-B264-A106D8A2D8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47DCD2-E622-3542-865D-C5EF046D6C8C}"/>
              </a:ext>
            </a:extLst>
          </p:cNvPr>
          <p:cNvSpPr>
            <a:spLocks noGrp="1"/>
          </p:cNvSpPr>
          <p:nvPr>
            <p:ph type="dt" sz="half" idx="10"/>
          </p:nvPr>
        </p:nvSpPr>
        <p:spPr/>
        <p:txBody>
          <a:bodyPr/>
          <a:lstStyle/>
          <a:p>
            <a:fld id="{EA284BA8-13B8-3640-96A8-BCD00F9B9959}" type="datetimeFigureOut">
              <a:rPr lang="en-US" smtClean="0"/>
              <a:t>7/23/19</a:t>
            </a:fld>
            <a:endParaRPr lang="en-US"/>
          </a:p>
        </p:txBody>
      </p:sp>
      <p:sp>
        <p:nvSpPr>
          <p:cNvPr id="5" name="Footer Placeholder 4">
            <a:extLst>
              <a:ext uri="{FF2B5EF4-FFF2-40B4-BE49-F238E27FC236}">
                <a16:creationId xmlns:a16="http://schemas.microsoft.com/office/drawing/2014/main" id="{3DFD43CF-E7C7-A642-B6A7-FC9C1A945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15BB4-051E-894E-8735-240A84604BAF}"/>
              </a:ext>
            </a:extLst>
          </p:cNvPr>
          <p:cNvSpPr>
            <a:spLocks noGrp="1"/>
          </p:cNvSpPr>
          <p:nvPr>
            <p:ph type="sldNum" sz="quarter" idx="12"/>
          </p:nvPr>
        </p:nvSpPr>
        <p:spPr/>
        <p:txBody>
          <a:bodyPr/>
          <a:lstStyle/>
          <a:p>
            <a:fld id="{3C309229-C070-2C40-9B9A-827E53459C5E}" type="slidenum">
              <a:rPr lang="en-US" smtClean="0"/>
              <a:t>‹#›</a:t>
            </a:fld>
            <a:endParaRPr lang="en-US"/>
          </a:p>
        </p:txBody>
      </p:sp>
    </p:spTree>
    <p:extLst>
      <p:ext uri="{BB962C8B-B14F-4D97-AF65-F5344CB8AC3E}">
        <p14:creationId xmlns:p14="http://schemas.microsoft.com/office/powerpoint/2010/main" val="108687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1CA4-6E75-9046-99AC-BABFCADF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5420A0-AC8F-5A4F-8F3A-6D1D39F9C6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CF4CF2-7164-B448-A70B-B3C92DED95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678D2B-6A5D-2D43-BBDD-834AD15170DB}"/>
              </a:ext>
            </a:extLst>
          </p:cNvPr>
          <p:cNvSpPr>
            <a:spLocks noGrp="1"/>
          </p:cNvSpPr>
          <p:nvPr>
            <p:ph type="dt" sz="half" idx="10"/>
          </p:nvPr>
        </p:nvSpPr>
        <p:spPr/>
        <p:txBody>
          <a:bodyPr/>
          <a:lstStyle/>
          <a:p>
            <a:fld id="{EA284BA8-13B8-3640-96A8-BCD00F9B9959}" type="datetimeFigureOut">
              <a:rPr lang="en-US" smtClean="0"/>
              <a:t>7/23/19</a:t>
            </a:fld>
            <a:endParaRPr lang="en-US"/>
          </a:p>
        </p:txBody>
      </p:sp>
      <p:sp>
        <p:nvSpPr>
          <p:cNvPr id="6" name="Footer Placeholder 5">
            <a:extLst>
              <a:ext uri="{FF2B5EF4-FFF2-40B4-BE49-F238E27FC236}">
                <a16:creationId xmlns:a16="http://schemas.microsoft.com/office/drawing/2014/main" id="{6696C210-6E06-F447-8D30-1DAF6E216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370A8-4A59-0B46-A3D1-1D421DAE736F}"/>
              </a:ext>
            </a:extLst>
          </p:cNvPr>
          <p:cNvSpPr>
            <a:spLocks noGrp="1"/>
          </p:cNvSpPr>
          <p:nvPr>
            <p:ph type="sldNum" sz="quarter" idx="12"/>
          </p:nvPr>
        </p:nvSpPr>
        <p:spPr/>
        <p:txBody>
          <a:bodyPr/>
          <a:lstStyle/>
          <a:p>
            <a:fld id="{3C309229-C070-2C40-9B9A-827E53459C5E}" type="slidenum">
              <a:rPr lang="en-US" smtClean="0"/>
              <a:t>‹#›</a:t>
            </a:fld>
            <a:endParaRPr lang="en-US"/>
          </a:p>
        </p:txBody>
      </p:sp>
    </p:spTree>
    <p:extLst>
      <p:ext uri="{BB962C8B-B14F-4D97-AF65-F5344CB8AC3E}">
        <p14:creationId xmlns:p14="http://schemas.microsoft.com/office/powerpoint/2010/main" val="14383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BC196-61A0-4640-8BCD-B5967F9FA5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24935E-33EF-1349-B778-AEEAE8E85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1F17F9-9416-2E4D-AA9C-DAAEED2AAB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E9105E-7F03-6B49-AE6C-BDFB2500D1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1BD213-67D0-474D-BAF4-E5DC0FC2E2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2F8719-5FF5-A041-8425-48491DC56C55}"/>
              </a:ext>
            </a:extLst>
          </p:cNvPr>
          <p:cNvSpPr>
            <a:spLocks noGrp="1"/>
          </p:cNvSpPr>
          <p:nvPr>
            <p:ph type="dt" sz="half" idx="10"/>
          </p:nvPr>
        </p:nvSpPr>
        <p:spPr/>
        <p:txBody>
          <a:bodyPr/>
          <a:lstStyle/>
          <a:p>
            <a:fld id="{EA284BA8-13B8-3640-96A8-BCD00F9B9959}" type="datetimeFigureOut">
              <a:rPr lang="en-US" smtClean="0"/>
              <a:t>7/23/19</a:t>
            </a:fld>
            <a:endParaRPr lang="en-US"/>
          </a:p>
        </p:txBody>
      </p:sp>
      <p:sp>
        <p:nvSpPr>
          <p:cNvPr id="8" name="Footer Placeholder 7">
            <a:extLst>
              <a:ext uri="{FF2B5EF4-FFF2-40B4-BE49-F238E27FC236}">
                <a16:creationId xmlns:a16="http://schemas.microsoft.com/office/drawing/2014/main" id="{0359664E-8CD0-0A44-BE99-7F9D277E6D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BB36F7-2F6D-D74A-B5DF-EDA4DDCFE1BD}"/>
              </a:ext>
            </a:extLst>
          </p:cNvPr>
          <p:cNvSpPr>
            <a:spLocks noGrp="1"/>
          </p:cNvSpPr>
          <p:nvPr>
            <p:ph type="sldNum" sz="quarter" idx="12"/>
          </p:nvPr>
        </p:nvSpPr>
        <p:spPr/>
        <p:txBody>
          <a:bodyPr/>
          <a:lstStyle/>
          <a:p>
            <a:fld id="{3C309229-C070-2C40-9B9A-827E53459C5E}" type="slidenum">
              <a:rPr lang="en-US" smtClean="0"/>
              <a:t>‹#›</a:t>
            </a:fld>
            <a:endParaRPr lang="en-US"/>
          </a:p>
        </p:txBody>
      </p:sp>
    </p:spTree>
    <p:extLst>
      <p:ext uri="{BB962C8B-B14F-4D97-AF65-F5344CB8AC3E}">
        <p14:creationId xmlns:p14="http://schemas.microsoft.com/office/powerpoint/2010/main" val="48194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2090-59F8-A245-9385-46D4346515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B3D30-4B07-AB4B-B557-8E1989E9B8D5}"/>
              </a:ext>
            </a:extLst>
          </p:cNvPr>
          <p:cNvSpPr>
            <a:spLocks noGrp="1"/>
          </p:cNvSpPr>
          <p:nvPr>
            <p:ph type="dt" sz="half" idx="10"/>
          </p:nvPr>
        </p:nvSpPr>
        <p:spPr/>
        <p:txBody>
          <a:bodyPr/>
          <a:lstStyle/>
          <a:p>
            <a:fld id="{EA284BA8-13B8-3640-96A8-BCD00F9B9959}" type="datetimeFigureOut">
              <a:rPr lang="en-US" smtClean="0"/>
              <a:t>7/23/19</a:t>
            </a:fld>
            <a:endParaRPr lang="en-US"/>
          </a:p>
        </p:txBody>
      </p:sp>
      <p:sp>
        <p:nvSpPr>
          <p:cNvPr id="4" name="Footer Placeholder 3">
            <a:extLst>
              <a:ext uri="{FF2B5EF4-FFF2-40B4-BE49-F238E27FC236}">
                <a16:creationId xmlns:a16="http://schemas.microsoft.com/office/drawing/2014/main" id="{F8A9ED4E-73A7-0345-B9BC-4BDCDEA7DC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89C8C0-B498-8D4A-B419-0590BD4C9283}"/>
              </a:ext>
            </a:extLst>
          </p:cNvPr>
          <p:cNvSpPr>
            <a:spLocks noGrp="1"/>
          </p:cNvSpPr>
          <p:nvPr>
            <p:ph type="sldNum" sz="quarter" idx="12"/>
          </p:nvPr>
        </p:nvSpPr>
        <p:spPr/>
        <p:txBody>
          <a:bodyPr/>
          <a:lstStyle/>
          <a:p>
            <a:fld id="{3C309229-C070-2C40-9B9A-827E53459C5E}" type="slidenum">
              <a:rPr lang="en-US" smtClean="0"/>
              <a:t>‹#›</a:t>
            </a:fld>
            <a:endParaRPr lang="en-US"/>
          </a:p>
        </p:txBody>
      </p:sp>
    </p:spTree>
    <p:extLst>
      <p:ext uri="{BB962C8B-B14F-4D97-AF65-F5344CB8AC3E}">
        <p14:creationId xmlns:p14="http://schemas.microsoft.com/office/powerpoint/2010/main" val="293381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D3ABF9-BCA7-114D-9E0C-80FDFC294EAE}"/>
              </a:ext>
            </a:extLst>
          </p:cNvPr>
          <p:cNvSpPr>
            <a:spLocks noGrp="1"/>
          </p:cNvSpPr>
          <p:nvPr>
            <p:ph type="dt" sz="half" idx="10"/>
          </p:nvPr>
        </p:nvSpPr>
        <p:spPr/>
        <p:txBody>
          <a:bodyPr/>
          <a:lstStyle/>
          <a:p>
            <a:fld id="{EA284BA8-13B8-3640-96A8-BCD00F9B9959}" type="datetimeFigureOut">
              <a:rPr lang="en-US" smtClean="0"/>
              <a:t>7/23/19</a:t>
            </a:fld>
            <a:endParaRPr lang="en-US"/>
          </a:p>
        </p:txBody>
      </p:sp>
      <p:sp>
        <p:nvSpPr>
          <p:cNvPr id="3" name="Footer Placeholder 2">
            <a:extLst>
              <a:ext uri="{FF2B5EF4-FFF2-40B4-BE49-F238E27FC236}">
                <a16:creationId xmlns:a16="http://schemas.microsoft.com/office/drawing/2014/main" id="{C4692E60-AF18-E743-8B1B-AE9499D2AC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76CBB8-3115-0049-9AA3-48DD04EAE975}"/>
              </a:ext>
            </a:extLst>
          </p:cNvPr>
          <p:cNvSpPr>
            <a:spLocks noGrp="1"/>
          </p:cNvSpPr>
          <p:nvPr>
            <p:ph type="sldNum" sz="quarter" idx="12"/>
          </p:nvPr>
        </p:nvSpPr>
        <p:spPr/>
        <p:txBody>
          <a:bodyPr/>
          <a:lstStyle/>
          <a:p>
            <a:fld id="{3C309229-C070-2C40-9B9A-827E53459C5E}" type="slidenum">
              <a:rPr lang="en-US" smtClean="0"/>
              <a:t>‹#›</a:t>
            </a:fld>
            <a:endParaRPr lang="en-US"/>
          </a:p>
        </p:txBody>
      </p:sp>
    </p:spTree>
    <p:extLst>
      <p:ext uri="{BB962C8B-B14F-4D97-AF65-F5344CB8AC3E}">
        <p14:creationId xmlns:p14="http://schemas.microsoft.com/office/powerpoint/2010/main" val="142880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CF7D-8A8F-6049-8095-B091DD7C3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168C2D-1BC5-3040-88CA-2D0F549C1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326C34-7E3C-1D48-8E3E-E5458D3A44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5516B-88E0-2F47-ADAA-C976AE135462}"/>
              </a:ext>
            </a:extLst>
          </p:cNvPr>
          <p:cNvSpPr>
            <a:spLocks noGrp="1"/>
          </p:cNvSpPr>
          <p:nvPr>
            <p:ph type="dt" sz="half" idx="10"/>
          </p:nvPr>
        </p:nvSpPr>
        <p:spPr/>
        <p:txBody>
          <a:bodyPr/>
          <a:lstStyle/>
          <a:p>
            <a:fld id="{EA284BA8-13B8-3640-96A8-BCD00F9B9959}" type="datetimeFigureOut">
              <a:rPr lang="en-US" smtClean="0"/>
              <a:t>7/23/19</a:t>
            </a:fld>
            <a:endParaRPr lang="en-US"/>
          </a:p>
        </p:txBody>
      </p:sp>
      <p:sp>
        <p:nvSpPr>
          <p:cNvPr id="6" name="Footer Placeholder 5">
            <a:extLst>
              <a:ext uri="{FF2B5EF4-FFF2-40B4-BE49-F238E27FC236}">
                <a16:creationId xmlns:a16="http://schemas.microsoft.com/office/drawing/2014/main" id="{7A0A8416-414D-C344-9B75-F1B94B22F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752C2-FDFA-6E4E-AD9E-2827B0EEE702}"/>
              </a:ext>
            </a:extLst>
          </p:cNvPr>
          <p:cNvSpPr>
            <a:spLocks noGrp="1"/>
          </p:cNvSpPr>
          <p:nvPr>
            <p:ph type="sldNum" sz="quarter" idx="12"/>
          </p:nvPr>
        </p:nvSpPr>
        <p:spPr/>
        <p:txBody>
          <a:bodyPr/>
          <a:lstStyle/>
          <a:p>
            <a:fld id="{3C309229-C070-2C40-9B9A-827E53459C5E}" type="slidenum">
              <a:rPr lang="en-US" smtClean="0"/>
              <a:t>‹#›</a:t>
            </a:fld>
            <a:endParaRPr lang="en-US"/>
          </a:p>
        </p:txBody>
      </p:sp>
    </p:spTree>
    <p:extLst>
      <p:ext uri="{BB962C8B-B14F-4D97-AF65-F5344CB8AC3E}">
        <p14:creationId xmlns:p14="http://schemas.microsoft.com/office/powerpoint/2010/main" val="197379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8927-AE58-624B-B810-90A2EFF007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729CF9-DC51-734E-812B-640F9536F5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C86C26-E9E8-0B48-A3C5-26F4DDE8B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054CD5-9FEF-3847-A29D-FF3ACC3355CA}"/>
              </a:ext>
            </a:extLst>
          </p:cNvPr>
          <p:cNvSpPr>
            <a:spLocks noGrp="1"/>
          </p:cNvSpPr>
          <p:nvPr>
            <p:ph type="dt" sz="half" idx="10"/>
          </p:nvPr>
        </p:nvSpPr>
        <p:spPr/>
        <p:txBody>
          <a:bodyPr/>
          <a:lstStyle/>
          <a:p>
            <a:fld id="{EA284BA8-13B8-3640-96A8-BCD00F9B9959}" type="datetimeFigureOut">
              <a:rPr lang="en-US" smtClean="0"/>
              <a:t>7/23/19</a:t>
            </a:fld>
            <a:endParaRPr lang="en-US"/>
          </a:p>
        </p:txBody>
      </p:sp>
      <p:sp>
        <p:nvSpPr>
          <p:cNvPr id="6" name="Footer Placeholder 5">
            <a:extLst>
              <a:ext uri="{FF2B5EF4-FFF2-40B4-BE49-F238E27FC236}">
                <a16:creationId xmlns:a16="http://schemas.microsoft.com/office/drawing/2014/main" id="{D34ADD18-FFA4-504F-BCFC-6B324ED6D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149875-9A78-9947-93C2-2584F5F35254}"/>
              </a:ext>
            </a:extLst>
          </p:cNvPr>
          <p:cNvSpPr>
            <a:spLocks noGrp="1"/>
          </p:cNvSpPr>
          <p:nvPr>
            <p:ph type="sldNum" sz="quarter" idx="12"/>
          </p:nvPr>
        </p:nvSpPr>
        <p:spPr/>
        <p:txBody>
          <a:bodyPr/>
          <a:lstStyle/>
          <a:p>
            <a:fld id="{3C309229-C070-2C40-9B9A-827E53459C5E}" type="slidenum">
              <a:rPr lang="en-US" smtClean="0"/>
              <a:t>‹#›</a:t>
            </a:fld>
            <a:endParaRPr lang="en-US"/>
          </a:p>
        </p:txBody>
      </p:sp>
    </p:spTree>
    <p:extLst>
      <p:ext uri="{BB962C8B-B14F-4D97-AF65-F5344CB8AC3E}">
        <p14:creationId xmlns:p14="http://schemas.microsoft.com/office/powerpoint/2010/main" val="351669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6E8148-D491-CE41-A92B-8128362AB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AB8157-2687-E94C-9D05-2D1A46905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B31D6-7031-D14C-A6B2-D591261E1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84BA8-13B8-3640-96A8-BCD00F9B9959}" type="datetimeFigureOut">
              <a:rPr lang="en-US" smtClean="0"/>
              <a:t>7/23/19</a:t>
            </a:fld>
            <a:endParaRPr lang="en-US"/>
          </a:p>
        </p:txBody>
      </p:sp>
      <p:sp>
        <p:nvSpPr>
          <p:cNvPr id="5" name="Footer Placeholder 4">
            <a:extLst>
              <a:ext uri="{FF2B5EF4-FFF2-40B4-BE49-F238E27FC236}">
                <a16:creationId xmlns:a16="http://schemas.microsoft.com/office/drawing/2014/main" id="{71AEE3DD-E4C5-0F44-94D0-855A3D07E2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5CA89A-C6EF-B045-A367-B6C14416A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09229-C070-2C40-9B9A-827E53459C5E}" type="slidenum">
              <a:rPr lang="en-US" smtClean="0"/>
              <a:t>‹#›</a:t>
            </a:fld>
            <a:endParaRPr lang="en-US"/>
          </a:p>
        </p:txBody>
      </p:sp>
    </p:spTree>
    <p:extLst>
      <p:ext uri="{BB962C8B-B14F-4D97-AF65-F5344CB8AC3E}">
        <p14:creationId xmlns:p14="http://schemas.microsoft.com/office/powerpoint/2010/main" val="661969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customXml" Target="../ink/ink3.xml"/><Relationship Id="rId12" Type="http://schemas.openxmlformats.org/officeDocument/2006/relationships/customXml" Target="../ink/ink6.xml"/><Relationship Id="rId17" Type="http://schemas.openxmlformats.org/officeDocument/2006/relationships/image" Target="../media/image9.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2.jpg"/><Relationship Id="rId11" Type="http://schemas.openxmlformats.org/officeDocument/2006/relationships/customXml" Target="../ink/ink5.xml"/><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customXml" Target="../ink/ink2.xml"/><Relationship Id="rId9" Type="http://schemas.openxmlformats.org/officeDocument/2006/relationships/customXml" Target="../ink/ink4.xml"/><Relationship Id="rId14" Type="http://schemas.openxmlformats.org/officeDocument/2006/relationships/customXml" Target="../ink/ink7.xml"/></Relationships>
</file>

<file path=ppt/slides/_rels/slide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9BF0-6ECA-4A45-A61C-51A3719F829C}"/>
              </a:ext>
            </a:extLst>
          </p:cNvPr>
          <p:cNvSpPr>
            <a:spLocks noGrp="1"/>
          </p:cNvSpPr>
          <p:nvPr>
            <p:ph type="ctrTitle"/>
          </p:nvPr>
        </p:nvSpPr>
        <p:spPr>
          <a:xfrm>
            <a:off x="437323" y="1122363"/>
            <a:ext cx="11300790" cy="2387600"/>
          </a:xfrm>
        </p:spPr>
        <p:txBody>
          <a:bodyPr>
            <a:normAutofit/>
          </a:bodyPr>
          <a:lstStyle/>
          <a:p>
            <a:r>
              <a:rPr lang="en-US" altLang="zh-CN" sz="5400" dirty="0"/>
              <a:t>GENOA_AA_omics_mediation_analyses</a:t>
            </a:r>
            <a:endParaRPr lang="en-US" sz="5400" dirty="0"/>
          </a:p>
        </p:txBody>
      </p:sp>
      <p:sp>
        <p:nvSpPr>
          <p:cNvPr id="3" name="Subtitle 2">
            <a:extLst>
              <a:ext uri="{FF2B5EF4-FFF2-40B4-BE49-F238E27FC236}">
                <a16:creationId xmlns:a16="http://schemas.microsoft.com/office/drawing/2014/main" id="{5BD65D60-4429-5F43-9EA0-66AA771ADE5B}"/>
              </a:ext>
            </a:extLst>
          </p:cNvPr>
          <p:cNvSpPr>
            <a:spLocks noGrp="1"/>
          </p:cNvSpPr>
          <p:nvPr>
            <p:ph type="subTitle" idx="1"/>
          </p:nvPr>
        </p:nvSpPr>
        <p:spPr/>
        <p:txBody>
          <a:bodyPr/>
          <a:lstStyle/>
          <a:p>
            <a:r>
              <a:rPr lang="en-US" altLang="zh-CN" dirty="0" err="1"/>
              <a:t>Gene_expression</a:t>
            </a:r>
            <a:endParaRPr lang="en-US" altLang="zh-CN" dirty="0"/>
          </a:p>
          <a:p>
            <a:r>
              <a:rPr lang="en-US" altLang="zh-CN" dirty="0"/>
              <a:t>16</a:t>
            </a:r>
            <a:r>
              <a:rPr lang="zh-CN" altLang="en-US" dirty="0"/>
              <a:t> </a:t>
            </a:r>
            <a:r>
              <a:rPr lang="en-US" altLang="zh-CN" dirty="0"/>
              <a:t>July</a:t>
            </a:r>
          </a:p>
          <a:p>
            <a:r>
              <a:rPr lang="en-US" altLang="zh-CN" dirty="0"/>
              <a:t>Molin</a:t>
            </a:r>
            <a:r>
              <a:rPr lang="zh-CN" altLang="en-US" dirty="0"/>
              <a:t> </a:t>
            </a:r>
            <a:r>
              <a:rPr lang="en-US" altLang="zh-CN" dirty="0"/>
              <a:t>Yue</a:t>
            </a:r>
            <a:endParaRPr lang="en-US" dirty="0"/>
          </a:p>
        </p:txBody>
      </p:sp>
    </p:spTree>
    <p:extLst>
      <p:ext uri="{BB962C8B-B14F-4D97-AF65-F5344CB8AC3E}">
        <p14:creationId xmlns:p14="http://schemas.microsoft.com/office/powerpoint/2010/main" val="3469567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8762-5248-E549-8FFC-E0AF069BDD69}"/>
              </a:ext>
            </a:extLst>
          </p:cNvPr>
          <p:cNvSpPr>
            <a:spLocks noGrp="1"/>
          </p:cNvSpPr>
          <p:nvPr>
            <p:ph type="title"/>
          </p:nvPr>
        </p:nvSpPr>
        <p:spPr/>
        <p:txBody>
          <a:bodyPr/>
          <a:lstStyle/>
          <a:p>
            <a:r>
              <a:rPr lang="en-US" dirty="0"/>
              <a:t>Covariates control</a:t>
            </a:r>
          </a:p>
        </p:txBody>
      </p:sp>
      <p:sp>
        <p:nvSpPr>
          <p:cNvPr id="3" name="Content Placeholder 2">
            <a:extLst>
              <a:ext uri="{FF2B5EF4-FFF2-40B4-BE49-F238E27FC236}">
                <a16:creationId xmlns:a16="http://schemas.microsoft.com/office/drawing/2014/main" id="{F54344F7-95A7-7049-BC69-BF0E506F42CD}"/>
              </a:ext>
            </a:extLst>
          </p:cNvPr>
          <p:cNvSpPr>
            <a:spLocks noGrp="1"/>
          </p:cNvSpPr>
          <p:nvPr>
            <p:ph idx="1"/>
          </p:nvPr>
        </p:nvSpPr>
        <p:spPr/>
        <p:txBody>
          <a:bodyPr/>
          <a:lstStyle/>
          <a:p>
            <a:r>
              <a:rPr lang="en-US" altLang="zh-CN" dirty="0"/>
              <a:t>Prepare</a:t>
            </a:r>
            <a:r>
              <a:rPr lang="zh-CN" altLang="en-US" dirty="0"/>
              <a:t> </a:t>
            </a:r>
            <a:r>
              <a:rPr lang="en-US" altLang="zh-CN" dirty="0"/>
              <a:t>data</a:t>
            </a:r>
            <a:r>
              <a:rPr lang="zh-CN" altLang="en-US" dirty="0"/>
              <a:t> </a:t>
            </a:r>
            <a:r>
              <a:rPr lang="en-US" altLang="zh-CN" dirty="0"/>
              <a:t>for</a:t>
            </a:r>
            <a:r>
              <a:rPr lang="zh-CN" altLang="en-US" dirty="0"/>
              <a:t> </a:t>
            </a:r>
            <a:endParaRPr lang="en-US" altLang="zh-CN" dirty="0"/>
          </a:p>
          <a:p>
            <a:r>
              <a:rPr lang="en-US" dirty="0"/>
              <a:t>mod = </a:t>
            </a:r>
            <a:r>
              <a:rPr lang="en-US" dirty="0" err="1"/>
              <a:t>lm</a:t>
            </a:r>
            <a:r>
              <a:rPr lang="en-US" dirty="0"/>
              <a:t>(</a:t>
            </a:r>
            <a:r>
              <a:rPr lang="en-US" dirty="0" err="1"/>
              <a:t>cpg</a:t>
            </a:r>
            <a:r>
              <a:rPr lang="en-US" dirty="0"/>
              <a:t> ~ age +gender +PC1+PC2+PC3+PC4+PC5, data = df1)</a:t>
            </a:r>
          </a:p>
          <a:p>
            <a:r>
              <a:rPr lang="en-US" altLang="zh-CN" dirty="0"/>
              <a:t>There</a:t>
            </a:r>
            <a:r>
              <a:rPr lang="zh-CN" altLang="en-US" dirty="0"/>
              <a:t> </a:t>
            </a:r>
            <a:r>
              <a:rPr lang="en-US" altLang="zh-CN" dirty="0"/>
              <a:t>are</a:t>
            </a:r>
            <a:r>
              <a:rPr lang="zh-CN" altLang="en-US" dirty="0"/>
              <a:t> </a:t>
            </a:r>
            <a:r>
              <a:rPr lang="en-US" altLang="zh-CN" dirty="0"/>
              <a:t>1599</a:t>
            </a:r>
            <a:r>
              <a:rPr lang="zh-CN" altLang="en-US" dirty="0"/>
              <a:t> </a:t>
            </a:r>
            <a:r>
              <a:rPr lang="en-US" altLang="zh-CN" dirty="0"/>
              <a:t>samples</a:t>
            </a:r>
            <a:r>
              <a:rPr lang="zh-CN" altLang="en-US" dirty="0"/>
              <a:t> </a:t>
            </a:r>
            <a:r>
              <a:rPr lang="en-US" altLang="zh-CN" dirty="0"/>
              <a:t>in</a:t>
            </a:r>
            <a:r>
              <a:rPr lang="zh-CN" altLang="en-US" dirty="0"/>
              <a:t> </a:t>
            </a:r>
            <a:r>
              <a:rPr lang="en-US" altLang="zh-CN" dirty="0"/>
              <a:t>PC</a:t>
            </a:r>
            <a:r>
              <a:rPr lang="zh-CN" altLang="en-US" dirty="0"/>
              <a:t> </a:t>
            </a:r>
            <a:r>
              <a:rPr lang="en-US" altLang="zh-CN" dirty="0"/>
              <a:t>files</a:t>
            </a:r>
            <a:r>
              <a:rPr lang="zh-CN" altLang="en-US" dirty="0"/>
              <a:t> </a:t>
            </a:r>
            <a:r>
              <a:rPr lang="en-US" altLang="zh-CN" dirty="0"/>
              <a:t>and</a:t>
            </a:r>
            <a:r>
              <a:rPr lang="zh-CN" altLang="en-US" dirty="0"/>
              <a:t> </a:t>
            </a:r>
            <a:r>
              <a:rPr lang="en-US" altLang="zh-CN" dirty="0"/>
              <a:t>there</a:t>
            </a:r>
            <a:r>
              <a:rPr lang="zh-CN" altLang="en-US" dirty="0"/>
              <a:t> </a:t>
            </a:r>
            <a:r>
              <a:rPr lang="en-US" altLang="zh-CN" dirty="0"/>
              <a:t>are</a:t>
            </a:r>
            <a:r>
              <a:rPr lang="zh-CN" altLang="en-US" dirty="0"/>
              <a:t> </a:t>
            </a:r>
            <a:r>
              <a:rPr lang="en-US" altLang="zh-CN" dirty="0"/>
              <a:t>16</a:t>
            </a:r>
            <a:r>
              <a:rPr lang="zh-CN" altLang="en-US" dirty="0"/>
              <a:t> </a:t>
            </a:r>
            <a:r>
              <a:rPr lang="en-US" altLang="zh-CN" dirty="0"/>
              <a:t>samples</a:t>
            </a:r>
            <a:r>
              <a:rPr lang="zh-CN" altLang="en-US" dirty="0"/>
              <a:t> </a:t>
            </a:r>
            <a:r>
              <a:rPr lang="en-US" altLang="zh-CN" dirty="0"/>
              <a:t>are</a:t>
            </a:r>
            <a:r>
              <a:rPr lang="zh-CN" altLang="en-US" dirty="0"/>
              <a:t> </a:t>
            </a:r>
            <a:r>
              <a:rPr lang="en-US" altLang="zh-CN" dirty="0"/>
              <a:t>missing</a:t>
            </a:r>
            <a:r>
              <a:rPr lang="zh-CN" altLang="en-US" dirty="0"/>
              <a:t> </a:t>
            </a:r>
            <a:r>
              <a:rPr lang="en-US" altLang="zh-CN" dirty="0"/>
              <a:t>in</a:t>
            </a:r>
            <a:r>
              <a:rPr lang="zh-CN" altLang="en-US" dirty="0"/>
              <a:t> </a:t>
            </a:r>
            <a:r>
              <a:rPr lang="en-US" altLang="zh-CN" dirty="0"/>
              <a:t>PC</a:t>
            </a:r>
            <a:r>
              <a:rPr lang="zh-CN" altLang="en-US" dirty="0"/>
              <a:t> </a:t>
            </a:r>
            <a:r>
              <a:rPr lang="en-US" altLang="zh-CN" dirty="0"/>
              <a:t>file</a:t>
            </a:r>
            <a:r>
              <a:rPr lang="zh-CN" altLang="en-US" dirty="0"/>
              <a:t> </a:t>
            </a:r>
            <a:r>
              <a:rPr lang="en-US" altLang="zh-CN" dirty="0"/>
              <a:t>do</a:t>
            </a:r>
            <a:r>
              <a:rPr lang="zh-CN" altLang="en-US" dirty="0"/>
              <a:t> </a:t>
            </a:r>
            <a:r>
              <a:rPr lang="en-US" altLang="zh-CN" dirty="0"/>
              <a:t>I</a:t>
            </a:r>
            <a:r>
              <a:rPr lang="zh-CN" altLang="en-US" dirty="0"/>
              <a:t> </a:t>
            </a:r>
            <a:r>
              <a:rPr lang="en-US" altLang="zh-CN" dirty="0"/>
              <a:t>need</a:t>
            </a:r>
            <a:r>
              <a:rPr lang="zh-CN" altLang="en-US" dirty="0"/>
              <a:t> </a:t>
            </a:r>
            <a:r>
              <a:rPr lang="en-US" altLang="zh-CN" dirty="0"/>
              <a:t>take</a:t>
            </a:r>
            <a:r>
              <a:rPr lang="zh-CN" altLang="en-US" dirty="0"/>
              <a:t> </a:t>
            </a:r>
            <a:r>
              <a:rPr lang="en-US" altLang="zh-CN" dirty="0"/>
              <a:t>another</a:t>
            </a:r>
            <a:r>
              <a:rPr lang="zh-CN" altLang="en-US" dirty="0"/>
              <a:t> </a:t>
            </a:r>
            <a:r>
              <a:rPr lang="en-US" altLang="zh-CN" dirty="0"/>
              <a:t>intersection</a:t>
            </a:r>
            <a:r>
              <a:rPr lang="zh-CN" altLang="en-US" dirty="0"/>
              <a:t> </a:t>
            </a:r>
            <a:r>
              <a:rPr lang="en-US" altLang="zh-CN" dirty="0"/>
              <a:t>for</a:t>
            </a:r>
            <a:r>
              <a:rPr lang="zh-CN" altLang="en-US" dirty="0"/>
              <a:t> </a:t>
            </a:r>
            <a:r>
              <a:rPr lang="en-US" altLang="zh-CN" dirty="0"/>
              <a:t>PCs?</a:t>
            </a:r>
            <a:r>
              <a:rPr lang="zh-CN" altLang="en-US" dirty="0"/>
              <a:t> </a:t>
            </a:r>
            <a:r>
              <a:rPr lang="en-US" altLang="zh-CN" dirty="0"/>
              <a:t>That</a:t>
            </a:r>
            <a:r>
              <a:rPr lang="zh-CN" altLang="en-US" dirty="0"/>
              <a:t> </a:t>
            </a:r>
            <a:r>
              <a:rPr lang="en-US" altLang="zh-CN" dirty="0"/>
              <a:t>would</a:t>
            </a:r>
            <a:r>
              <a:rPr lang="zh-CN" altLang="en-US" dirty="0"/>
              <a:t> </a:t>
            </a:r>
            <a:r>
              <a:rPr lang="en-US" altLang="zh-CN" dirty="0"/>
              <a:t>be</a:t>
            </a:r>
            <a:r>
              <a:rPr lang="zh-CN" altLang="en-US" dirty="0"/>
              <a:t> </a:t>
            </a:r>
            <a:r>
              <a:rPr lang="en-US" altLang="zh-CN" dirty="0"/>
              <a:t>973</a:t>
            </a:r>
            <a:r>
              <a:rPr lang="zh-CN" altLang="en-US" dirty="0"/>
              <a:t> </a:t>
            </a:r>
            <a:r>
              <a:rPr lang="en-US" altLang="zh-CN" dirty="0"/>
              <a:t>samples</a:t>
            </a:r>
            <a:r>
              <a:rPr lang="zh-CN" altLang="en-US" dirty="0"/>
              <a:t> </a:t>
            </a:r>
            <a:r>
              <a:rPr lang="en-US" altLang="zh-CN" dirty="0"/>
              <a:t>left</a:t>
            </a:r>
            <a:r>
              <a:rPr lang="zh-CN" altLang="en-US" dirty="0"/>
              <a:t> </a:t>
            </a:r>
            <a:r>
              <a:rPr lang="en-US" altLang="zh-CN" dirty="0"/>
              <a:t>.</a:t>
            </a:r>
          </a:p>
          <a:p>
            <a:r>
              <a:rPr lang="en-US" altLang="zh-CN" dirty="0"/>
              <a:t>Or</a:t>
            </a:r>
            <a:r>
              <a:rPr lang="zh-CN" altLang="en-US" dirty="0"/>
              <a:t> </a:t>
            </a:r>
            <a:r>
              <a:rPr lang="en-US" altLang="zh-CN" dirty="0"/>
              <a:t>I</a:t>
            </a:r>
            <a:r>
              <a:rPr lang="zh-CN" altLang="en-US" dirty="0"/>
              <a:t> </a:t>
            </a:r>
            <a:r>
              <a:rPr lang="en-US" altLang="zh-CN" dirty="0"/>
              <a:t>just</a:t>
            </a:r>
            <a:r>
              <a:rPr lang="zh-CN" altLang="en-US" dirty="0"/>
              <a:t> </a:t>
            </a:r>
            <a:r>
              <a:rPr lang="en-US" altLang="zh-CN" dirty="0"/>
              <a:t>control</a:t>
            </a:r>
            <a:r>
              <a:rPr lang="zh-CN" altLang="en-US" dirty="0"/>
              <a:t> </a:t>
            </a:r>
            <a:r>
              <a:rPr lang="en-US" altLang="zh-CN" dirty="0"/>
              <a:t>for</a:t>
            </a:r>
            <a:r>
              <a:rPr lang="zh-CN" altLang="en-US" dirty="0"/>
              <a:t> </a:t>
            </a:r>
            <a:r>
              <a:rPr lang="en-US" altLang="zh-CN" dirty="0"/>
              <a:t>gender</a:t>
            </a:r>
            <a:r>
              <a:rPr lang="zh-CN" altLang="en-US" dirty="0"/>
              <a:t> </a:t>
            </a:r>
            <a:r>
              <a:rPr lang="en-US" altLang="zh-CN" dirty="0"/>
              <a:t>and</a:t>
            </a:r>
            <a:r>
              <a:rPr lang="zh-CN" altLang="en-US" dirty="0"/>
              <a:t> </a:t>
            </a:r>
            <a:r>
              <a:rPr lang="en-US" altLang="zh-CN" dirty="0"/>
              <a:t>age</a:t>
            </a:r>
            <a:r>
              <a:rPr lang="zh-CN" altLang="en-US" dirty="0"/>
              <a:t> </a:t>
            </a:r>
            <a:r>
              <a:rPr lang="en-US" altLang="zh-CN" dirty="0"/>
              <a:t>only</a:t>
            </a:r>
            <a:r>
              <a:rPr lang="zh-CN" altLang="en-US" dirty="0"/>
              <a:t> </a:t>
            </a:r>
            <a:r>
              <a:rPr lang="en-US" altLang="zh-CN" dirty="0"/>
              <a:t>for</a:t>
            </a:r>
            <a:r>
              <a:rPr lang="zh-CN" altLang="en-US" dirty="0"/>
              <a:t> </a:t>
            </a:r>
            <a:r>
              <a:rPr lang="en-US" altLang="zh-CN" dirty="0"/>
              <a:t>those</a:t>
            </a:r>
            <a:r>
              <a:rPr lang="zh-CN" altLang="en-US" dirty="0"/>
              <a:t> </a:t>
            </a:r>
            <a:r>
              <a:rPr lang="en-US" altLang="zh-CN" dirty="0"/>
              <a:t>16</a:t>
            </a:r>
            <a:r>
              <a:rPr lang="zh-CN" altLang="en-US" dirty="0"/>
              <a:t> </a:t>
            </a:r>
            <a:r>
              <a:rPr lang="en-US" altLang="zh-CN" dirty="0"/>
              <a:t>samples</a:t>
            </a:r>
          </a:p>
          <a:p>
            <a:endParaRPr lang="en-US" dirty="0"/>
          </a:p>
        </p:txBody>
      </p:sp>
    </p:spTree>
    <p:extLst>
      <p:ext uri="{BB962C8B-B14F-4D97-AF65-F5344CB8AC3E}">
        <p14:creationId xmlns:p14="http://schemas.microsoft.com/office/powerpoint/2010/main" val="89578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C28B-F150-3F49-8E1B-C743131A03BE}"/>
              </a:ext>
            </a:extLst>
          </p:cNvPr>
          <p:cNvSpPr>
            <a:spLocks noGrp="1"/>
          </p:cNvSpPr>
          <p:nvPr>
            <p:ph type="title"/>
          </p:nvPr>
        </p:nvSpPr>
        <p:spPr>
          <a:xfrm>
            <a:off x="648929" y="629266"/>
            <a:ext cx="5127031" cy="1676603"/>
          </a:xfrm>
        </p:spPr>
        <p:txBody>
          <a:bodyPr>
            <a:normAutofit/>
          </a:bodyPr>
          <a:lstStyle/>
          <a:p>
            <a:r>
              <a:rPr lang="en-US" altLang="zh-CN" dirty="0"/>
              <a:t>Rerun</a:t>
            </a:r>
            <a:r>
              <a:rPr lang="zh-CN" altLang="en-US" dirty="0"/>
              <a:t> </a:t>
            </a:r>
            <a:r>
              <a:rPr lang="en-US" altLang="zh-CN" dirty="0"/>
              <a:t>SNPs</a:t>
            </a:r>
            <a:r>
              <a:rPr lang="zh-CN" altLang="en-US" dirty="0"/>
              <a:t> </a:t>
            </a:r>
            <a:r>
              <a:rPr lang="en-US" altLang="zh-CN" dirty="0"/>
              <a:t>extraction</a:t>
            </a:r>
            <a:endParaRPr lang="en-US" dirty="0"/>
          </a:p>
        </p:txBody>
      </p:sp>
      <p:sp>
        <p:nvSpPr>
          <p:cNvPr id="3" name="Content Placeholder 2">
            <a:extLst>
              <a:ext uri="{FF2B5EF4-FFF2-40B4-BE49-F238E27FC236}">
                <a16:creationId xmlns:a16="http://schemas.microsoft.com/office/drawing/2014/main" id="{7EDBDE08-F302-8445-BC42-54069D53126F}"/>
              </a:ext>
            </a:extLst>
          </p:cNvPr>
          <p:cNvSpPr>
            <a:spLocks noGrp="1"/>
          </p:cNvSpPr>
          <p:nvPr>
            <p:ph idx="1"/>
          </p:nvPr>
        </p:nvSpPr>
        <p:spPr>
          <a:xfrm>
            <a:off x="648930" y="2438400"/>
            <a:ext cx="5127029" cy="3785419"/>
          </a:xfrm>
        </p:spPr>
        <p:txBody>
          <a:bodyPr>
            <a:normAutofit/>
          </a:bodyPr>
          <a:lstStyle/>
          <a:p>
            <a:r>
              <a:rPr lang="en-US" altLang="zh-CN" sz="2600"/>
              <a:t>Take</a:t>
            </a:r>
            <a:r>
              <a:rPr lang="zh-CN" altLang="en-US" sz="2600"/>
              <a:t> </a:t>
            </a:r>
            <a:r>
              <a:rPr lang="en-US" altLang="zh-CN" sz="2600"/>
              <a:t>intersection</a:t>
            </a:r>
            <a:r>
              <a:rPr lang="zh-CN" altLang="en-US" sz="2600"/>
              <a:t> </a:t>
            </a:r>
            <a:r>
              <a:rPr lang="en-US" altLang="zh-CN" sz="2600"/>
              <a:t>among</a:t>
            </a:r>
            <a:r>
              <a:rPr lang="zh-CN" altLang="en-US" sz="2600"/>
              <a:t> </a:t>
            </a:r>
            <a:r>
              <a:rPr lang="en-US" altLang="zh-CN" sz="2600"/>
              <a:t>SNPs</a:t>
            </a:r>
            <a:r>
              <a:rPr lang="zh-CN" altLang="en-US" sz="2600"/>
              <a:t> </a:t>
            </a:r>
            <a:r>
              <a:rPr lang="en-US" altLang="zh-CN" sz="2600"/>
              <a:t>1599</a:t>
            </a:r>
            <a:r>
              <a:rPr lang="zh-CN" altLang="en-US" sz="2600"/>
              <a:t> </a:t>
            </a:r>
            <a:r>
              <a:rPr lang="en-US" altLang="zh-CN" sz="2600"/>
              <a:t>SNPs</a:t>
            </a:r>
            <a:r>
              <a:rPr lang="zh-CN" altLang="en-US" sz="2600"/>
              <a:t> </a:t>
            </a:r>
            <a:r>
              <a:rPr lang="en-US" altLang="zh-CN" sz="2600"/>
              <a:t>1532</a:t>
            </a:r>
            <a:r>
              <a:rPr lang="zh-CN" altLang="en-US" sz="2600"/>
              <a:t> </a:t>
            </a:r>
            <a:r>
              <a:rPr lang="en-US" altLang="zh-CN" sz="2600"/>
              <a:t>and</a:t>
            </a:r>
            <a:r>
              <a:rPr lang="zh-CN" altLang="en-US" sz="2600"/>
              <a:t> </a:t>
            </a:r>
            <a:r>
              <a:rPr lang="en-US" altLang="zh-CN" sz="2600" err="1"/>
              <a:t>gene_expression</a:t>
            </a:r>
            <a:r>
              <a:rPr lang="zh-CN" altLang="en-US" sz="2600"/>
              <a:t> </a:t>
            </a:r>
            <a:r>
              <a:rPr lang="en-US" altLang="zh-CN" sz="2600"/>
              <a:t>1206,</a:t>
            </a:r>
            <a:r>
              <a:rPr lang="zh-CN" altLang="en-US" sz="2600"/>
              <a:t> </a:t>
            </a:r>
            <a:r>
              <a:rPr lang="en-US" altLang="zh-CN" sz="2600"/>
              <a:t>finally</a:t>
            </a:r>
            <a:r>
              <a:rPr lang="zh-CN" altLang="en-US" sz="2600"/>
              <a:t> </a:t>
            </a:r>
            <a:r>
              <a:rPr lang="en-US" altLang="zh-CN" sz="2600"/>
              <a:t>got</a:t>
            </a:r>
            <a:r>
              <a:rPr lang="zh-CN" altLang="en-US" sz="2600"/>
              <a:t> </a:t>
            </a:r>
            <a:r>
              <a:rPr lang="en-US" altLang="zh-CN" sz="2600"/>
              <a:t>973</a:t>
            </a:r>
            <a:r>
              <a:rPr lang="zh-CN" altLang="en-US" sz="2600"/>
              <a:t> </a:t>
            </a:r>
            <a:r>
              <a:rPr lang="en-US" altLang="zh-CN" sz="2600"/>
              <a:t>common</a:t>
            </a:r>
            <a:r>
              <a:rPr lang="zh-CN" altLang="en-US" sz="2600"/>
              <a:t> </a:t>
            </a:r>
            <a:r>
              <a:rPr lang="en-US" altLang="zh-CN" sz="2600"/>
              <a:t>samples</a:t>
            </a:r>
            <a:r>
              <a:rPr lang="zh-CN" altLang="en-US" sz="2600"/>
              <a:t> </a:t>
            </a:r>
            <a:r>
              <a:rPr lang="en-US" altLang="zh-CN" sz="2600"/>
              <a:t>to</a:t>
            </a:r>
            <a:r>
              <a:rPr lang="zh-CN" altLang="en-US" sz="2600"/>
              <a:t> </a:t>
            </a:r>
            <a:r>
              <a:rPr lang="en-US" altLang="zh-CN" sz="2600"/>
              <a:t>do</a:t>
            </a:r>
            <a:r>
              <a:rPr lang="zh-CN" altLang="en-US" sz="2600"/>
              <a:t> </a:t>
            </a:r>
            <a:r>
              <a:rPr lang="en-US" altLang="zh-CN" sz="2600"/>
              <a:t>analysis</a:t>
            </a:r>
          </a:p>
          <a:p>
            <a:r>
              <a:rPr lang="en-US" altLang="zh-CN" sz="2600"/>
              <a:t>Rerun</a:t>
            </a:r>
            <a:r>
              <a:rPr lang="zh-CN" altLang="en-US" sz="2600"/>
              <a:t> </a:t>
            </a:r>
            <a:r>
              <a:rPr lang="en-US" altLang="zh-CN" sz="2600"/>
              <a:t>SNPs</a:t>
            </a:r>
            <a:r>
              <a:rPr lang="zh-CN" altLang="en-US" sz="2600"/>
              <a:t> </a:t>
            </a:r>
            <a:r>
              <a:rPr lang="en-US" altLang="zh-CN" sz="2600"/>
              <a:t>extraction</a:t>
            </a:r>
            <a:r>
              <a:rPr lang="zh-CN" altLang="en-US" sz="2600"/>
              <a:t> </a:t>
            </a:r>
            <a:r>
              <a:rPr lang="en-US" altLang="zh-CN" sz="2600"/>
              <a:t>to</a:t>
            </a:r>
            <a:r>
              <a:rPr lang="zh-CN" altLang="en-US" sz="2600"/>
              <a:t> </a:t>
            </a:r>
            <a:r>
              <a:rPr lang="en-US" altLang="zh-CN" sz="2600"/>
              <a:t>get</a:t>
            </a:r>
            <a:r>
              <a:rPr lang="zh-CN" altLang="en-US" sz="2600"/>
              <a:t> </a:t>
            </a:r>
            <a:r>
              <a:rPr lang="en-US" altLang="zh-CN" sz="2600"/>
              <a:t>the</a:t>
            </a:r>
            <a:r>
              <a:rPr lang="zh-CN" altLang="en-US" sz="2600"/>
              <a:t> </a:t>
            </a:r>
            <a:r>
              <a:rPr lang="en-US" altLang="zh-CN" sz="2600" err="1"/>
              <a:t>bimbam</a:t>
            </a:r>
            <a:r>
              <a:rPr lang="zh-CN" altLang="en-US" sz="2600"/>
              <a:t> </a:t>
            </a:r>
            <a:r>
              <a:rPr lang="en-US" altLang="zh-CN" sz="2600"/>
              <a:t>file</a:t>
            </a:r>
            <a:r>
              <a:rPr lang="zh-CN" altLang="en-US" sz="2600"/>
              <a:t> </a:t>
            </a:r>
            <a:r>
              <a:rPr lang="en-US" altLang="zh-CN" sz="2600"/>
              <a:t>based</a:t>
            </a:r>
            <a:r>
              <a:rPr lang="zh-CN" altLang="en-US" sz="2600"/>
              <a:t> </a:t>
            </a:r>
            <a:r>
              <a:rPr lang="en-US" altLang="zh-CN" sz="2600"/>
              <a:t>on</a:t>
            </a:r>
            <a:r>
              <a:rPr lang="zh-CN" altLang="en-US" sz="2600"/>
              <a:t> </a:t>
            </a:r>
            <a:r>
              <a:rPr lang="en-US" altLang="zh-CN" sz="2600"/>
              <a:t>973</a:t>
            </a:r>
            <a:r>
              <a:rPr lang="zh-CN" altLang="en-US" sz="2600"/>
              <a:t> </a:t>
            </a:r>
            <a:r>
              <a:rPr lang="en-US" altLang="zh-CN" sz="2600"/>
              <a:t>samples</a:t>
            </a:r>
          </a:p>
          <a:p>
            <a:pPr marL="0" indent="0">
              <a:buNone/>
            </a:pPr>
            <a:r>
              <a:rPr lang="en-US" altLang="zh-CN" sz="2600"/>
              <a:t>Got</a:t>
            </a:r>
            <a:r>
              <a:rPr lang="zh-CN" altLang="en-US" sz="2600"/>
              <a:t> </a:t>
            </a:r>
            <a:r>
              <a:rPr lang="en-US" altLang="zh-CN" sz="2600"/>
              <a:t>the</a:t>
            </a:r>
            <a:r>
              <a:rPr lang="zh-CN" altLang="en-US" sz="2600"/>
              <a:t> </a:t>
            </a:r>
            <a:r>
              <a:rPr lang="en-US" altLang="zh-CN" sz="2600"/>
              <a:t>summary</a:t>
            </a:r>
            <a:r>
              <a:rPr lang="zh-CN" altLang="en-US" sz="2600"/>
              <a:t> </a:t>
            </a:r>
            <a:r>
              <a:rPr lang="en-US" altLang="zh-CN" sz="2600"/>
              <a:t>statistics</a:t>
            </a:r>
            <a:r>
              <a:rPr lang="zh-CN" altLang="en-US" sz="2600"/>
              <a:t> </a:t>
            </a:r>
            <a:r>
              <a:rPr lang="en-US" altLang="zh-CN" sz="2600"/>
              <a:t>about</a:t>
            </a:r>
            <a:r>
              <a:rPr lang="zh-CN" altLang="en-US" sz="2600"/>
              <a:t> </a:t>
            </a:r>
            <a:r>
              <a:rPr lang="en-US" altLang="zh-CN" sz="2600"/>
              <a:t>the</a:t>
            </a:r>
            <a:r>
              <a:rPr lang="zh-CN" altLang="en-US" sz="2600"/>
              <a:t> </a:t>
            </a:r>
            <a:r>
              <a:rPr lang="en-US" altLang="zh-CN" sz="2600"/>
              <a:t>SNPs</a:t>
            </a:r>
            <a:r>
              <a:rPr lang="zh-CN" altLang="en-US" sz="2600"/>
              <a:t> </a:t>
            </a:r>
            <a:r>
              <a:rPr lang="en-US" altLang="zh-CN" sz="2600"/>
              <a:t>results</a:t>
            </a:r>
          </a:p>
          <a:p>
            <a:endParaRPr lang="en-US" altLang="zh-CN" sz="2600"/>
          </a:p>
          <a:p>
            <a:pPr marL="0" indent="0">
              <a:buNone/>
            </a:pPr>
            <a:endParaRPr lang="en-US" altLang="zh-CN" sz="2600"/>
          </a:p>
        </p:txBody>
      </p:sp>
      <p:pic>
        <p:nvPicPr>
          <p:cNvPr id="5" name="Picture 4" descr="A white sign with black text&#10;&#10;Description automatically generated">
            <a:extLst>
              <a:ext uri="{FF2B5EF4-FFF2-40B4-BE49-F238E27FC236}">
                <a16:creationId xmlns:a16="http://schemas.microsoft.com/office/drawing/2014/main" id="{2E2BF449-0F9F-D24A-B765-7A464644A4DE}"/>
              </a:ext>
            </a:extLst>
          </p:cNvPr>
          <p:cNvPicPr>
            <a:picLocks noChangeAspect="1"/>
          </p:cNvPicPr>
          <p:nvPr/>
        </p:nvPicPr>
        <p:blipFill rotWithShape="1">
          <a:blip r:embed="rId2"/>
          <a:srcRect r="1259"/>
          <a:stretch/>
        </p:blipFill>
        <p:spPr>
          <a:xfrm>
            <a:off x="6866117" y="1536290"/>
            <a:ext cx="3706619" cy="3785420"/>
          </a:xfrm>
          <a:prstGeom prst="rect">
            <a:avLst/>
          </a:prstGeom>
          <a:effectLst/>
        </p:spPr>
      </p:pic>
    </p:spTree>
    <p:extLst>
      <p:ext uri="{BB962C8B-B14F-4D97-AF65-F5344CB8AC3E}">
        <p14:creationId xmlns:p14="http://schemas.microsoft.com/office/powerpoint/2010/main" val="38046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6176-97DC-3044-BA06-557F04AE9ECE}"/>
              </a:ext>
            </a:extLst>
          </p:cNvPr>
          <p:cNvSpPr>
            <a:spLocks noGrp="1"/>
          </p:cNvSpPr>
          <p:nvPr>
            <p:ph type="title"/>
          </p:nvPr>
        </p:nvSpPr>
        <p:spPr/>
        <p:txBody>
          <a:bodyPr/>
          <a:lstStyle/>
          <a:p>
            <a:r>
              <a:rPr lang="en-US" altLang="zh-CN" dirty="0"/>
              <a:t>Prepare</a:t>
            </a:r>
            <a:r>
              <a:rPr lang="zh-CN" altLang="en-US" dirty="0"/>
              <a:t> </a:t>
            </a:r>
            <a:r>
              <a:rPr lang="en-US" altLang="zh-CN" dirty="0"/>
              <a:t>input</a:t>
            </a:r>
            <a:r>
              <a:rPr lang="zh-CN" altLang="en-US" dirty="0"/>
              <a:t> </a:t>
            </a:r>
            <a:r>
              <a:rPr lang="en-US" altLang="zh-CN" dirty="0"/>
              <a:t>file</a:t>
            </a:r>
            <a:r>
              <a:rPr lang="zh-CN" altLang="en-US" dirty="0"/>
              <a:t> </a:t>
            </a:r>
            <a:r>
              <a:rPr lang="en-US" altLang="zh-CN" dirty="0"/>
              <a:t>of</a:t>
            </a:r>
            <a:r>
              <a:rPr lang="zh-CN" altLang="en-US" dirty="0"/>
              <a:t> </a:t>
            </a:r>
            <a:r>
              <a:rPr lang="en-US" altLang="zh-CN" dirty="0"/>
              <a:t>BSLMM</a:t>
            </a:r>
            <a:endParaRPr lang="en-US" dirty="0"/>
          </a:p>
        </p:txBody>
      </p:sp>
      <p:sp>
        <p:nvSpPr>
          <p:cNvPr id="3" name="Content Placeholder 2">
            <a:extLst>
              <a:ext uri="{FF2B5EF4-FFF2-40B4-BE49-F238E27FC236}">
                <a16:creationId xmlns:a16="http://schemas.microsoft.com/office/drawing/2014/main" id="{EA5868A6-C13B-6E4C-86FD-F96B7F6B212B}"/>
              </a:ext>
            </a:extLst>
          </p:cNvPr>
          <p:cNvSpPr>
            <a:spLocks noGrp="1"/>
          </p:cNvSpPr>
          <p:nvPr>
            <p:ph idx="1"/>
          </p:nvPr>
        </p:nvSpPr>
        <p:spPr/>
        <p:txBody>
          <a:bodyPr/>
          <a:lstStyle/>
          <a:p>
            <a:r>
              <a:rPr lang="en-US" altLang="zh-CN" dirty="0"/>
              <a:t>Did</a:t>
            </a:r>
            <a:r>
              <a:rPr lang="zh-CN" altLang="en-US" dirty="0"/>
              <a:t> </a:t>
            </a:r>
            <a:r>
              <a:rPr lang="en-US" altLang="zh-CN" dirty="0"/>
              <a:t>the</a:t>
            </a:r>
            <a:r>
              <a:rPr lang="zh-CN" altLang="en-US" dirty="0"/>
              <a:t> </a:t>
            </a:r>
            <a:r>
              <a:rPr lang="en-US" altLang="zh-CN" dirty="0"/>
              <a:t>variables</a:t>
            </a:r>
            <a:r>
              <a:rPr lang="zh-CN" altLang="en-US" dirty="0"/>
              <a:t> </a:t>
            </a:r>
            <a:r>
              <a:rPr lang="en-US" altLang="zh-CN" dirty="0"/>
              <a:t>control</a:t>
            </a:r>
            <a:r>
              <a:rPr lang="zh-CN" altLang="en-US" dirty="0"/>
              <a:t> </a:t>
            </a:r>
            <a:r>
              <a:rPr lang="en-US" altLang="zh-CN" dirty="0"/>
              <a:t>by</a:t>
            </a:r>
            <a:r>
              <a:rPr lang="en-US" dirty="0"/>
              <a:t> </a:t>
            </a:r>
          </a:p>
          <a:p>
            <a:r>
              <a:rPr lang="en-US" dirty="0"/>
              <a:t>mod </a:t>
            </a:r>
            <a:r>
              <a:rPr lang="en-US" altLang="zh-CN" dirty="0"/>
              <a:t>=</a:t>
            </a:r>
            <a:r>
              <a:rPr lang="zh-CN" altLang="en-US" dirty="0"/>
              <a:t> </a:t>
            </a:r>
            <a:r>
              <a:rPr lang="en-US" altLang="zh-CN" dirty="0" err="1"/>
              <a:t>gene_ex</a:t>
            </a:r>
            <a:r>
              <a:rPr lang="en-US" dirty="0"/>
              <a:t> ~ age +gender +PC1+PC2+PC3+PC4+PC5</a:t>
            </a:r>
            <a:r>
              <a:rPr lang="zh-CN" altLang="en-US" dirty="0"/>
              <a:t> </a:t>
            </a:r>
            <a:endParaRPr lang="en-US" altLang="zh-CN" dirty="0"/>
          </a:p>
          <a:p>
            <a:r>
              <a:rPr lang="en-US" altLang="zh-CN" dirty="0"/>
              <a:t>got</a:t>
            </a:r>
            <a:r>
              <a:rPr lang="zh-CN" altLang="en-US" dirty="0"/>
              <a:t> </a:t>
            </a:r>
            <a:r>
              <a:rPr lang="en-US" altLang="zh-CN" dirty="0"/>
              <a:t>the</a:t>
            </a:r>
            <a:r>
              <a:rPr lang="zh-CN" altLang="en-US" dirty="0"/>
              <a:t> </a:t>
            </a:r>
            <a:r>
              <a:rPr lang="en-US" altLang="zh-CN" dirty="0"/>
              <a:t>residuals</a:t>
            </a:r>
            <a:r>
              <a:rPr lang="zh-CN" altLang="en-US" dirty="0"/>
              <a:t> </a:t>
            </a:r>
            <a:r>
              <a:rPr lang="en-US" altLang="zh-CN" dirty="0"/>
              <a:t>along</a:t>
            </a:r>
            <a:r>
              <a:rPr lang="zh-CN" altLang="en-US" dirty="0"/>
              <a:t> </a:t>
            </a:r>
            <a:r>
              <a:rPr lang="en-US" altLang="zh-CN" dirty="0"/>
              <a:t>with</a:t>
            </a:r>
            <a:r>
              <a:rPr lang="zh-CN" altLang="en-US" dirty="0"/>
              <a:t> </a:t>
            </a:r>
            <a:r>
              <a:rPr lang="en-US" altLang="zh-CN" dirty="0"/>
              <a:t>kinship</a:t>
            </a:r>
            <a:r>
              <a:rPr lang="zh-CN" altLang="en-US" dirty="0"/>
              <a:t> </a:t>
            </a:r>
            <a:r>
              <a:rPr lang="en-US" altLang="zh-CN" dirty="0"/>
              <a:t>matrix</a:t>
            </a:r>
            <a:r>
              <a:rPr lang="zh-CN" altLang="en-US" dirty="0"/>
              <a:t> </a:t>
            </a:r>
            <a:r>
              <a:rPr lang="en-US" altLang="zh-CN" dirty="0"/>
              <a:t>to</a:t>
            </a:r>
            <a:r>
              <a:rPr lang="zh-CN" altLang="en-US" dirty="0"/>
              <a:t> </a:t>
            </a:r>
            <a:r>
              <a:rPr lang="en-US" altLang="zh-CN" dirty="0"/>
              <a:t>fit</a:t>
            </a:r>
            <a:r>
              <a:rPr lang="zh-CN" altLang="en-US" dirty="0"/>
              <a:t> </a:t>
            </a:r>
            <a:r>
              <a:rPr lang="en-US" altLang="zh-CN" dirty="0"/>
              <a:t>BSLMM</a:t>
            </a:r>
            <a:r>
              <a:rPr lang="zh-CN" altLang="en-US" dirty="0"/>
              <a:t> </a:t>
            </a:r>
            <a:r>
              <a:rPr lang="en-US" altLang="zh-CN" dirty="0"/>
              <a:t>model</a:t>
            </a:r>
          </a:p>
          <a:p>
            <a:r>
              <a:rPr lang="en-US" altLang="zh-CN" dirty="0"/>
              <a:t>Finished</a:t>
            </a:r>
            <a:r>
              <a:rPr lang="zh-CN" altLang="en-US" dirty="0"/>
              <a:t> </a:t>
            </a:r>
            <a:r>
              <a:rPr lang="en-US" altLang="zh-CN" dirty="0"/>
              <a:t>chr1</a:t>
            </a:r>
          </a:p>
          <a:p>
            <a:r>
              <a:rPr lang="en-US" altLang="zh-CN" dirty="0"/>
              <a:t>About</a:t>
            </a:r>
            <a:r>
              <a:rPr lang="zh-CN" altLang="en-US" dirty="0"/>
              <a:t> </a:t>
            </a:r>
            <a:r>
              <a:rPr lang="en-US" altLang="zh-CN" dirty="0"/>
              <a:t>4-5</a:t>
            </a:r>
            <a:r>
              <a:rPr lang="zh-CN" altLang="en-US" dirty="0"/>
              <a:t> </a:t>
            </a:r>
            <a:r>
              <a:rPr lang="en-US" altLang="zh-CN" dirty="0"/>
              <a:t>hours</a:t>
            </a:r>
            <a:r>
              <a:rPr lang="zh-CN" altLang="en-US" dirty="0"/>
              <a:t> </a:t>
            </a:r>
            <a:r>
              <a:rPr lang="en-US" altLang="zh-CN" dirty="0"/>
              <a:t>per</a:t>
            </a:r>
            <a:r>
              <a:rPr lang="zh-CN" altLang="en-US" dirty="0"/>
              <a:t> </a:t>
            </a:r>
            <a:r>
              <a:rPr lang="en-US" altLang="zh-CN" dirty="0"/>
              <a:t>one</a:t>
            </a:r>
            <a:r>
              <a:rPr lang="zh-CN" altLang="en-US" dirty="0"/>
              <a:t> </a:t>
            </a:r>
            <a:r>
              <a:rPr lang="en-US" altLang="zh-CN"/>
              <a:t>chromosome</a:t>
            </a:r>
            <a:endParaRPr lang="en-US" altLang="zh-CN" dirty="0"/>
          </a:p>
          <a:p>
            <a:endParaRPr lang="en-US" dirty="0"/>
          </a:p>
        </p:txBody>
      </p:sp>
    </p:spTree>
    <p:extLst>
      <p:ext uri="{BB962C8B-B14F-4D97-AF65-F5344CB8AC3E}">
        <p14:creationId xmlns:p14="http://schemas.microsoft.com/office/powerpoint/2010/main" val="183636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4809-AE39-5C4A-8170-E045FB788E0A}"/>
              </a:ext>
            </a:extLst>
          </p:cNvPr>
          <p:cNvSpPr>
            <a:spLocks noGrp="1"/>
          </p:cNvSpPr>
          <p:nvPr>
            <p:ph type="title"/>
          </p:nvPr>
        </p:nvSpPr>
        <p:spPr/>
        <p:txBody>
          <a:bodyPr/>
          <a:lstStyle/>
          <a:p>
            <a:r>
              <a:rPr lang="en-US" altLang="zh-CN" dirty="0"/>
              <a:t>Finished</a:t>
            </a:r>
            <a:r>
              <a:rPr lang="zh-CN" altLang="en-US" dirty="0"/>
              <a:t> </a:t>
            </a:r>
            <a:r>
              <a:rPr lang="en-US" altLang="zh-CN" dirty="0"/>
              <a:t>SNPs</a:t>
            </a:r>
            <a:r>
              <a:rPr lang="zh-CN" altLang="en-US" dirty="0"/>
              <a:t> </a:t>
            </a:r>
            <a:r>
              <a:rPr lang="en-US" altLang="zh-CN" dirty="0"/>
              <a:t>extraction</a:t>
            </a:r>
            <a:r>
              <a:rPr lang="zh-CN" altLang="en-US" dirty="0"/>
              <a:t> </a:t>
            </a:r>
            <a:r>
              <a:rPr lang="en-US" altLang="zh-CN" dirty="0"/>
              <a:t>work</a:t>
            </a:r>
            <a:endParaRPr lang="en-US" dirty="0"/>
          </a:p>
        </p:txBody>
      </p:sp>
      <p:sp>
        <p:nvSpPr>
          <p:cNvPr id="3" name="Content Placeholder 2">
            <a:extLst>
              <a:ext uri="{FF2B5EF4-FFF2-40B4-BE49-F238E27FC236}">
                <a16:creationId xmlns:a16="http://schemas.microsoft.com/office/drawing/2014/main" id="{EA5A5AF9-A665-1747-B00A-D72A203F6C78}"/>
              </a:ext>
            </a:extLst>
          </p:cNvPr>
          <p:cNvSpPr>
            <a:spLocks noGrp="1"/>
          </p:cNvSpPr>
          <p:nvPr>
            <p:ph idx="1"/>
          </p:nvPr>
        </p:nvSpPr>
        <p:spPr/>
        <p:txBody>
          <a:bodyPr/>
          <a:lstStyle/>
          <a:p>
            <a:r>
              <a:rPr lang="en-US" altLang="zh-CN" dirty="0"/>
              <a:t>Output</a:t>
            </a:r>
            <a:r>
              <a:rPr lang="zh-CN" altLang="en-US" dirty="0"/>
              <a:t> </a:t>
            </a:r>
            <a:r>
              <a:rPr lang="en-US" altLang="zh-CN" dirty="0"/>
              <a:t>file</a:t>
            </a:r>
            <a:r>
              <a:rPr lang="zh-CN" altLang="en-US" dirty="0"/>
              <a:t> </a:t>
            </a:r>
            <a:r>
              <a:rPr lang="en-US" altLang="zh-CN" dirty="0"/>
              <a:t>is</a:t>
            </a:r>
            <a:r>
              <a:rPr lang="zh-CN" altLang="en-US" dirty="0"/>
              <a:t> </a:t>
            </a:r>
            <a:r>
              <a:rPr lang="en-US" altLang="zh-CN" dirty="0"/>
              <a:t>located</a:t>
            </a:r>
            <a:r>
              <a:rPr lang="zh-CN" altLang="en-US" dirty="0"/>
              <a:t> </a:t>
            </a:r>
            <a:r>
              <a:rPr lang="en-US" altLang="zh-CN" dirty="0"/>
              <a:t>at</a:t>
            </a:r>
            <a:r>
              <a:rPr lang="zh-CN" altLang="en-US" dirty="0"/>
              <a:t> </a:t>
            </a:r>
            <a:r>
              <a:rPr lang="en-US" b="1" dirty="0"/>
              <a:t>/home/</a:t>
            </a:r>
            <a:r>
              <a:rPr lang="en-US" b="1" dirty="0" err="1"/>
              <a:t>skardia_lab</a:t>
            </a:r>
            <a:r>
              <a:rPr lang="en-US" b="1" dirty="0"/>
              <a:t>/clubhouse/research/projects/GENOA_AA_omics_mediation_analyses/</a:t>
            </a:r>
            <a:r>
              <a:rPr lang="en-US" b="1" dirty="0" err="1"/>
              <a:t>Gene_expression</a:t>
            </a:r>
            <a:r>
              <a:rPr lang="en-US" b="1" dirty="0"/>
              <a:t>/Results/SNPs_extract_results_33195_I</a:t>
            </a:r>
            <a:endParaRPr lang="en-US" b="0" dirty="0">
              <a:effectLst/>
            </a:endParaRPr>
          </a:p>
          <a:p>
            <a:pPr marL="0" indent="0">
              <a:buNone/>
            </a:pPr>
            <a:endParaRPr lang="en-US" dirty="0"/>
          </a:p>
          <a:p>
            <a:pPr marL="0" indent="0">
              <a:buNone/>
            </a:pPr>
            <a:endParaRPr lang="en-US" dirty="0"/>
          </a:p>
          <a:p>
            <a:r>
              <a:rPr lang="en-US" altLang="zh-CN" dirty="0"/>
              <a:t>result1-result22</a:t>
            </a:r>
            <a:r>
              <a:rPr lang="zh-CN" altLang="en-US" dirty="0"/>
              <a:t> </a:t>
            </a:r>
            <a:r>
              <a:rPr lang="en-US" altLang="zh-CN" dirty="0"/>
              <a:t>contain</a:t>
            </a:r>
            <a:r>
              <a:rPr lang="zh-CN" altLang="en-US" dirty="0"/>
              <a:t> </a:t>
            </a:r>
            <a:r>
              <a:rPr lang="en-US" altLang="zh-CN" dirty="0"/>
              <a:t>all</a:t>
            </a:r>
            <a:r>
              <a:rPr lang="zh-CN" altLang="en-US" dirty="0"/>
              <a:t> </a:t>
            </a:r>
            <a:r>
              <a:rPr lang="en-US" altLang="zh-CN" dirty="0"/>
              <a:t>the</a:t>
            </a:r>
            <a:r>
              <a:rPr lang="zh-CN" altLang="en-US" dirty="0"/>
              <a:t> </a:t>
            </a:r>
            <a:r>
              <a:rPr lang="en-US" altLang="zh-CN" dirty="0"/>
              <a:t>cis-SNPs</a:t>
            </a:r>
            <a:r>
              <a:rPr lang="zh-CN" altLang="en-US" dirty="0"/>
              <a:t> </a:t>
            </a:r>
            <a:r>
              <a:rPr lang="en-US" altLang="zh-CN" dirty="0"/>
              <a:t>information</a:t>
            </a:r>
            <a:r>
              <a:rPr lang="zh-CN" altLang="en-US" dirty="0"/>
              <a:t> </a:t>
            </a:r>
            <a:r>
              <a:rPr lang="en-US" altLang="zh-CN" dirty="0"/>
              <a:t>around</a:t>
            </a:r>
            <a:r>
              <a:rPr lang="zh-CN" altLang="en-US" dirty="0"/>
              <a:t> </a:t>
            </a:r>
            <a:r>
              <a:rPr lang="en-US" altLang="zh-CN" dirty="0"/>
              <a:t>genes</a:t>
            </a:r>
            <a:r>
              <a:rPr lang="zh-CN" altLang="en-US" dirty="0"/>
              <a:t> </a:t>
            </a:r>
            <a:r>
              <a:rPr lang="en-US" altLang="zh-CN" dirty="0"/>
              <a:t>from</a:t>
            </a:r>
            <a:r>
              <a:rPr lang="zh-CN" altLang="en-US" dirty="0"/>
              <a:t> </a:t>
            </a:r>
            <a:r>
              <a:rPr lang="en-US" altLang="zh-CN" dirty="0"/>
              <a:t>chromosome1</a:t>
            </a:r>
            <a:r>
              <a:rPr lang="zh-CN" altLang="en-US" dirty="0"/>
              <a:t> </a:t>
            </a:r>
            <a:r>
              <a:rPr lang="en-US" altLang="zh-CN" dirty="0"/>
              <a:t>to</a:t>
            </a:r>
            <a:r>
              <a:rPr lang="zh-CN" altLang="en-US" dirty="0"/>
              <a:t> </a:t>
            </a:r>
            <a:r>
              <a:rPr lang="en-US" altLang="zh-CN" dirty="0"/>
              <a:t>chromosome22</a:t>
            </a:r>
          </a:p>
          <a:p>
            <a:r>
              <a:rPr lang="en-US" altLang="zh-CN" dirty="0" err="1"/>
              <a:t>SNPs_extract_rs.txt</a:t>
            </a:r>
            <a:r>
              <a:rPr lang="zh-CN" altLang="en-US" dirty="0"/>
              <a:t> </a:t>
            </a:r>
            <a:r>
              <a:rPr lang="en-US" altLang="zh-CN" dirty="0"/>
              <a:t>shows</a:t>
            </a:r>
            <a:r>
              <a:rPr lang="zh-CN" altLang="en-US" dirty="0"/>
              <a:t> </a:t>
            </a:r>
            <a:r>
              <a:rPr lang="en-US" altLang="zh-CN" dirty="0"/>
              <a:t>all</a:t>
            </a:r>
            <a:r>
              <a:rPr lang="zh-CN" altLang="en-US" dirty="0"/>
              <a:t> </a:t>
            </a:r>
            <a:r>
              <a:rPr lang="en-US" altLang="zh-CN" dirty="0"/>
              <a:t>the</a:t>
            </a:r>
            <a:r>
              <a:rPr lang="zh-CN" altLang="en-US" dirty="0"/>
              <a:t> </a:t>
            </a:r>
            <a:r>
              <a:rPr lang="en-US" altLang="zh-CN" dirty="0"/>
              <a:t>results(</a:t>
            </a:r>
            <a:r>
              <a:rPr lang="zh-CN" altLang="en-US" dirty="0"/>
              <a:t>*</a:t>
            </a:r>
            <a:r>
              <a:rPr lang="en-US" altLang="zh-CN" dirty="0"/>
              <a:t>.</a:t>
            </a:r>
            <a:r>
              <a:rPr lang="en-US" altLang="zh-CN" dirty="0" err="1"/>
              <a:t>gz</a:t>
            </a:r>
            <a:r>
              <a:rPr lang="en-US" altLang="zh-CN" dirty="0"/>
              <a:t>)</a:t>
            </a:r>
            <a:r>
              <a:rPr lang="zh-CN" altLang="en-US" dirty="0"/>
              <a:t> </a:t>
            </a:r>
            <a:r>
              <a:rPr lang="en-US" altLang="zh-CN" dirty="0"/>
              <a:t>file</a:t>
            </a:r>
            <a:r>
              <a:rPr lang="zh-CN" altLang="en-US" dirty="0"/>
              <a:t>  </a:t>
            </a:r>
            <a:endParaRPr lang="en-US" dirty="0"/>
          </a:p>
        </p:txBody>
      </p:sp>
      <p:pic>
        <p:nvPicPr>
          <p:cNvPr id="7" name="Picture 6" descr="A close up of a logo&#10;&#10;Description automatically generated">
            <a:extLst>
              <a:ext uri="{FF2B5EF4-FFF2-40B4-BE49-F238E27FC236}">
                <a16:creationId xmlns:a16="http://schemas.microsoft.com/office/drawing/2014/main" id="{62D1C470-EC11-2F45-94A1-85F6441A4640}"/>
              </a:ext>
            </a:extLst>
          </p:cNvPr>
          <p:cNvPicPr>
            <a:picLocks noChangeAspect="1"/>
          </p:cNvPicPr>
          <p:nvPr/>
        </p:nvPicPr>
        <p:blipFill>
          <a:blip r:embed="rId2"/>
          <a:stretch>
            <a:fillRect/>
          </a:stretch>
        </p:blipFill>
        <p:spPr>
          <a:xfrm>
            <a:off x="838200" y="3429000"/>
            <a:ext cx="10731742" cy="851243"/>
          </a:xfrm>
          <a:prstGeom prst="rect">
            <a:avLst/>
          </a:prstGeom>
        </p:spPr>
      </p:pic>
    </p:spTree>
    <p:extLst>
      <p:ext uri="{BB962C8B-B14F-4D97-AF65-F5344CB8AC3E}">
        <p14:creationId xmlns:p14="http://schemas.microsoft.com/office/powerpoint/2010/main" val="242764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3A3F-6DF5-C841-97A2-33D5C624293B}"/>
              </a:ext>
            </a:extLst>
          </p:cNvPr>
          <p:cNvSpPr>
            <a:spLocks noGrp="1"/>
          </p:cNvSpPr>
          <p:nvPr>
            <p:ph type="title"/>
          </p:nvPr>
        </p:nvSpPr>
        <p:spPr/>
        <p:txBody>
          <a:bodyPr/>
          <a:lstStyle/>
          <a:p>
            <a:r>
              <a:rPr lang="en-US" altLang="zh-CN" dirty="0"/>
              <a:t>Finished</a:t>
            </a:r>
            <a:r>
              <a:rPr lang="zh-CN" altLang="en-US" dirty="0"/>
              <a:t> </a:t>
            </a:r>
            <a:r>
              <a:rPr lang="en-US" altLang="zh-CN" dirty="0"/>
              <a:t>SNPs</a:t>
            </a:r>
            <a:r>
              <a:rPr lang="zh-CN" altLang="en-US" dirty="0"/>
              <a:t> </a:t>
            </a:r>
            <a:r>
              <a:rPr lang="en-US" altLang="zh-CN" dirty="0"/>
              <a:t>extraction</a:t>
            </a:r>
            <a:r>
              <a:rPr lang="zh-CN" altLang="en-US" dirty="0"/>
              <a:t> </a:t>
            </a:r>
            <a:r>
              <a:rPr lang="en-US" altLang="zh-CN" dirty="0"/>
              <a:t>work</a:t>
            </a:r>
            <a:endParaRPr lang="en-US" dirty="0"/>
          </a:p>
        </p:txBody>
      </p:sp>
      <p:sp>
        <p:nvSpPr>
          <p:cNvPr id="3" name="Content Placeholder 2">
            <a:extLst>
              <a:ext uri="{FF2B5EF4-FFF2-40B4-BE49-F238E27FC236}">
                <a16:creationId xmlns:a16="http://schemas.microsoft.com/office/drawing/2014/main" id="{08E42BAB-B7D3-2F4E-9190-BAE86AD247BE}"/>
              </a:ext>
            </a:extLst>
          </p:cNvPr>
          <p:cNvSpPr>
            <a:spLocks noGrp="1"/>
          </p:cNvSpPr>
          <p:nvPr>
            <p:ph idx="1"/>
          </p:nvPr>
        </p:nvSpPr>
        <p:spPr/>
        <p:txBody>
          <a:bodyPr/>
          <a:lstStyle/>
          <a:p>
            <a:r>
              <a:rPr lang="en-US" altLang="zh-CN" dirty="0"/>
              <a:t>The</a:t>
            </a:r>
            <a:r>
              <a:rPr lang="zh-CN" altLang="en-US" dirty="0"/>
              <a:t> </a:t>
            </a:r>
            <a:r>
              <a:rPr lang="en-US" altLang="zh-CN" dirty="0"/>
              <a:t>output</a:t>
            </a:r>
            <a:r>
              <a:rPr lang="zh-CN" altLang="en-US" dirty="0"/>
              <a:t> </a:t>
            </a:r>
            <a:r>
              <a:rPr lang="en-US" altLang="zh-CN" dirty="0"/>
              <a:t>file</a:t>
            </a:r>
            <a:r>
              <a:rPr lang="zh-CN" altLang="en-US" dirty="0"/>
              <a:t> </a:t>
            </a:r>
            <a:r>
              <a:rPr lang="en-US" altLang="zh-CN" dirty="0"/>
              <a:t>format</a:t>
            </a:r>
            <a:r>
              <a:rPr lang="zh-CN" altLang="en-US" dirty="0"/>
              <a:t> </a:t>
            </a:r>
            <a:r>
              <a:rPr lang="en-US" altLang="zh-CN" dirty="0"/>
              <a:t>is</a:t>
            </a:r>
            <a:r>
              <a:rPr lang="zh-CN" altLang="en-US" dirty="0"/>
              <a:t> </a:t>
            </a:r>
            <a:endParaRPr lang="en-US" altLang="zh-CN" dirty="0"/>
          </a:p>
          <a:p>
            <a:pPr marL="0" indent="0" algn="ctr">
              <a:buNone/>
            </a:pPr>
            <a:r>
              <a:rPr lang="en-US" altLang="zh-CN" dirty="0"/>
              <a:t>ID</a:t>
            </a:r>
            <a:r>
              <a:rPr lang="zh-CN" altLang="en-US" dirty="0"/>
              <a:t> </a:t>
            </a:r>
            <a:r>
              <a:rPr lang="en-US" altLang="zh-CN" dirty="0"/>
              <a:t>CHROM</a:t>
            </a:r>
            <a:r>
              <a:rPr lang="zh-CN" altLang="en-US" dirty="0"/>
              <a:t> </a:t>
            </a:r>
            <a:r>
              <a:rPr lang="en-US" altLang="zh-CN" dirty="0"/>
              <a:t>POS</a:t>
            </a:r>
            <a:r>
              <a:rPr lang="zh-CN" altLang="en-US" dirty="0"/>
              <a:t> </a:t>
            </a:r>
            <a:r>
              <a:rPr lang="en-US" altLang="zh-CN" dirty="0"/>
              <a:t>REF</a:t>
            </a:r>
            <a:r>
              <a:rPr lang="zh-CN" altLang="en-US" dirty="0"/>
              <a:t> </a:t>
            </a:r>
            <a:r>
              <a:rPr lang="en-US" altLang="zh-CN" dirty="0"/>
              <a:t>ALT</a:t>
            </a:r>
            <a:r>
              <a:rPr lang="zh-CN" altLang="en-US" dirty="0"/>
              <a:t> </a:t>
            </a:r>
            <a:r>
              <a:rPr lang="en-US" altLang="zh-CN" dirty="0"/>
              <a:t>Dosage(1532samples)</a:t>
            </a:r>
          </a:p>
          <a:p>
            <a:r>
              <a:rPr lang="en-US" altLang="zh-CN" dirty="0"/>
              <a:t>Problems:</a:t>
            </a:r>
          </a:p>
          <a:p>
            <a:endParaRPr lang="en-US" altLang="zh-CN" dirty="0"/>
          </a:p>
          <a:p>
            <a:endParaRPr lang="en-US" altLang="zh-CN" dirty="0"/>
          </a:p>
          <a:p>
            <a:endParaRPr lang="en-US" altLang="zh-CN" dirty="0"/>
          </a:p>
          <a:p>
            <a:pPr marL="0" indent="0">
              <a:buNone/>
            </a:pPr>
            <a:r>
              <a:rPr lang="en-US" altLang="zh-CN" dirty="0"/>
              <a:t>There</a:t>
            </a:r>
            <a:r>
              <a:rPr lang="zh-CN" altLang="en-US" dirty="0"/>
              <a:t> </a:t>
            </a:r>
            <a:r>
              <a:rPr lang="en-US" altLang="zh-CN" dirty="0"/>
              <a:t>are</a:t>
            </a:r>
            <a:r>
              <a:rPr lang="zh-CN" altLang="en-US" dirty="0"/>
              <a:t> </a:t>
            </a:r>
            <a:r>
              <a:rPr lang="en-US" altLang="zh-CN" dirty="0"/>
              <a:t>two</a:t>
            </a:r>
            <a:r>
              <a:rPr lang="zh-CN" altLang="en-US" dirty="0"/>
              <a:t> </a:t>
            </a:r>
            <a:r>
              <a:rPr lang="en-US" altLang="zh-CN" dirty="0"/>
              <a:t>different</a:t>
            </a:r>
            <a:r>
              <a:rPr lang="zh-CN" altLang="en-US" dirty="0"/>
              <a:t> </a:t>
            </a:r>
            <a:r>
              <a:rPr lang="en-US" altLang="zh-CN" dirty="0"/>
              <a:t>annotation</a:t>
            </a:r>
            <a:r>
              <a:rPr lang="zh-CN" altLang="en-US" dirty="0"/>
              <a:t> </a:t>
            </a:r>
            <a:r>
              <a:rPr lang="en-US" altLang="zh-CN" dirty="0"/>
              <a:t>file</a:t>
            </a:r>
            <a:r>
              <a:rPr lang="zh-CN" altLang="en-US" dirty="0"/>
              <a:t> </a:t>
            </a:r>
            <a:r>
              <a:rPr lang="en-US" altLang="zh-CN" dirty="0"/>
              <a:t>which</a:t>
            </a:r>
            <a:r>
              <a:rPr lang="zh-CN" altLang="en-US" dirty="0"/>
              <a:t> </a:t>
            </a:r>
            <a:r>
              <a:rPr lang="en-US" altLang="zh-CN" dirty="0"/>
              <a:t>has</a:t>
            </a:r>
            <a:r>
              <a:rPr lang="zh-CN" altLang="en-US" dirty="0"/>
              <a:t> </a:t>
            </a:r>
            <a:r>
              <a:rPr lang="en-US" altLang="zh-CN" dirty="0"/>
              <a:t>33199</a:t>
            </a:r>
            <a:r>
              <a:rPr lang="zh-CN" altLang="en-US" dirty="0"/>
              <a:t> </a:t>
            </a:r>
            <a:r>
              <a:rPr lang="en-US" altLang="zh-CN" dirty="0"/>
              <a:t>and</a:t>
            </a:r>
            <a:r>
              <a:rPr lang="zh-CN" altLang="en-US" dirty="0"/>
              <a:t> </a:t>
            </a:r>
            <a:r>
              <a:rPr lang="en-US" altLang="zh-CN" dirty="0"/>
              <a:t>32955</a:t>
            </a:r>
            <a:r>
              <a:rPr lang="zh-CN" altLang="en-US" dirty="0"/>
              <a:t> </a:t>
            </a:r>
            <a:r>
              <a:rPr lang="en-US" altLang="zh-CN" dirty="0"/>
              <a:t>genes,</a:t>
            </a:r>
            <a:r>
              <a:rPr lang="zh-CN" altLang="en-US" dirty="0"/>
              <a:t> </a:t>
            </a:r>
            <a:r>
              <a:rPr lang="en-US" altLang="zh-CN" dirty="0"/>
              <a:t>respectively.</a:t>
            </a:r>
            <a:r>
              <a:rPr lang="zh-CN" altLang="en-US" dirty="0"/>
              <a:t> </a:t>
            </a:r>
            <a:r>
              <a:rPr lang="en-US" altLang="zh-CN" dirty="0"/>
              <a:t>According</a:t>
            </a:r>
            <a:r>
              <a:rPr lang="zh-CN" altLang="en-US" dirty="0"/>
              <a:t> </a:t>
            </a:r>
            <a:r>
              <a:rPr lang="en-US" altLang="zh-CN" dirty="0"/>
              <a:t>to</a:t>
            </a:r>
            <a:r>
              <a:rPr lang="zh-CN" altLang="en-US" dirty="0"/>
              <a:t> </a:t>
            </a:r>
            <a:r>
              <a:rPr lang="en-US" altLang="zh-CN" dirty="0"/>
              <a:t>Gene_expression_QC.pptx:32955</a:t>
            </a:r>
            <a:r>
              <a:rPr lang="zh-CN" altLang="en-US" dirty="0"/>
              <a:t> </a:t>
            </a:r>
            <a:r>
              <a:rPr lang="en-US" altLang="zh-CN" dirty="0"/>
              <a:t>gene</a:t>
            </a:r>
            <a:r>
              <a:rPr lang="zh-CN" altLang="en-US" dirty="0"/>
              <a:t> </a:t>
            </a:r>
            <a:r>
              <a:rPr lang="en-US" altLang="zh-CN" dirty="0"/>
              <a:t>are</a:t>
            </a:r>
            <a:r>
              <a:rPr lang="zh-CN" altLang="en-US" dirty="0"/>
              <a:t> </a:t>
            </a:r>
            <a:r>
              <a:rPr lang="en-US" altLang="zh-CN" dirty="0"/>
              <a:t>used</a:t>
            </a:r>
            <a:r>
              <a:rPr lang="zh-CN" altLang="en-US" dirty="0"/>
              <a:t> </a:t>
            </a:r>
            <a:r>
              <a:rPr lang="en-US" altLang="zh-CN" dirty="0"/>
              <a:t>on</a:t>
            </a:r>
            <a:r>
              <a:rPr lang="zh-CN" altLang="en-US" dirty="0"/>
              <a:t> </a:t>
            </a:r>
            <a:r>
              <a:rPr lang="en-US" altLang="zh-CN" dirty="0" err="1"/>
              <a:t>eQTL</a:t>
            </a:r>
            <a:r>
              <a:rPr lang="zh-CN" altLang="en-US" dirty="0"/>
              <a:t> </a:t>
            </a:r>
            <a:r>
              <a:rPr lang="en-US" altLang="zh-CN" dirty="0"/>
              <a:t>analysis.</a:t>
            </a:r>
            <a:r>
              <a:rPr lang="zh-CN" altLang="en-US" dirty="0"/>
              <a:t> </a:t>
            </a:r>
            <a:r>
              <a:rPr lang="en-US" altLang="zh-CN" dirty="0"/>
              <a:t>But</a:t>
            </a:r>
            <a:r>
              <a:rPr lang="zh-CN" altLang="en-US" dirty="0"/>
              <a:t> </a:t>
            </a:r>
            <a:r>
              <a:rPr lang="en-US" altLang="zh-CN" dirty="0"/>
              <a:t>there</a:t>
            </a:r>
            <a:r>
              <a:rPr lang="zh-CN" altLang="en-US" dirty="0"/>
              <a:t> </a:t>
            </a:r>
            <a:r>
              <a:rPr lang="en-US" altLang="zh-CN" dirty="0"/>
              <a:t>is</a:t>
            </a:r>
            <a:r>
              <a:rPr lang="zh-CN" altLang="en-US" dirty="0"/>
              <a:t> </a:t>
            </a:r>
            <a:r>
              <a:rPr lang="en-US" altLang="zh-CN" dirty="0"/>
              <a:t>no</a:t>
            </a:r>
            <a:r>
              <a:rPr lang="zh-CN" altLang="en-US" dirty="0"/>
              <a:t> </a:t>
            </a:r>
            <a:r>
              <a:rPr lang="en-US" altLang="zh-CN" dirty="0"/>
              <a:t>description</a:t>
            </a:r>
            <a:r>
              <a:rPr lang="zh-CN" altLang="en-US" dirty="0"/>
              <a:t> </a:t>
            </a:r>
            <a:r>
              <a:rPr lang="en-US" altLang="zh-CN" dirty="0"/>
              <a:t>for</a:t>
            </a:r>
            <a:r>
              <a:rPr lang="zh-CN" altLang="en-US" dirty="0"/>
              <a:t> </a:t>
            </a:r>
            <a:r>
              <a:rPr lang="en-US" altLang="zh-CN" dirty="0"/>
              <a:t>33199.</a:t>
            </a:r>
          </a:p>
          <a:p>
            <a:pPr marL="0" indent="0">
              <a:buNone/>
            </a:pPr>
            <a:endParaRPr lang="en-US" altLang="zh-C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04FCDD60-E643-A640-9605-D65D61E1A03D}"/>
                  </a:ext>
                </a:extLst>
              </p14:cNvPr>
              <p14:cNvContentPartPr/>
              <p14:nvPr/>
            </p14:nvContentPartPr>
            <p14:xfrm>
              <a:off x="6643252" y="3469899"/>
              <a:ext cx="1909800" cy="99720"/>
            </p14:xfrm>
          </p:contentPart>
        </mc:Choice>
        <mc:Fallback xmlns="">
          <p:pic>
            <p:nvPicPr>
              <p:cNvPr id="6" name="Ink 5">
                <a:extLst>
                  <a:ext uri="{FF2B5EF4-FFF2-40B4-BE49-F238E27FC236}">
                    <a16:creationId xmlns:a16="http://schemas.microsoft.com/office/drawing/2014/main" id="{04FCDD60-E643-A640-9605-D65D61E1A03D}"/>
                  </a:ext>
                </a:extLst>
              </p:cNvPr>
              <p:cNvPicPr/>
              <p:nvPr/>
            </p:nvPicPr>
            <p:blipFill>
              <a:blip r:embed="rId3"/>
              <a:stretch>
                <a:fillRect/>
              </a:stretch>
            </p:blipFill>
            <p:spPr>
              <a:xfrm>
                <a:off x="6589252" y="3361899"/>
                <a:ext cx="201744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44A819F4-8A4C-B642-B9CA-6EB838BFCFB4}"/>
                  </a:ext>
                </a:extLst>
              </p14:cNvPr>
              <p14:cNvContentPartPr/>
              <p14:nvPr/>
            </p14:nvContentPartPr>
            <p14:xfrm>
              <a:off x="6658372" y="4028619"/>
              <a:ext cx="1958760" cy="93600"/>
            </p14:xfrm>
          </p:contentPart>
        </mc:Choice>
        <mc:Fallback xmlns="">
          <p:pic>
            <p:nvPicPr>
              <p:cNvPr id="8" name="Ink 7">
                <a:extLst>
                  <a:ext uri="{FF2B5EF4-FFF2-40B4-BE49-F238E27FC236}">
                    <a16:creationId xmlns:a16="http://schemas.microsoft.com/office/drawing/2014/main" id="{44A819F4-8A4C-B642-B9CA-6EB838BFCFB4}"/>
                  </a:ext>
                </a:extLst>
              </p:cNvPr>
              <p:cNvPicPr/>
              <p:nvPr/>
            </p:nvPicPr>
            <p:blipFill>
              <a:blip r:embed="rId5"/>
              <a:stretch>
                <a:fillRect/>
              </a:stretch>
            </p:blipFill>
            <p:spPr>
              <a:xfrm>
                <a:off x="6604732" y="3920619"/>
                <a:ext cx="2066400" cy="309240"/>
              </a:xfrm>
              <a:prstGeom prst="rect">
                <a:avLst/>
              </a:prstGeom>
            </p:spPr>
          </p:pic>
        </mc:Fallback>
      </mc:AlternateContent>
      <p:pic>
        <p:nvPicPr>
          <p:cNvPr id="12" name="Picture 11" descr="A screenshot of a cell phone&#10;&#10;Description automatically generated">
            <a:extLst>
              <a:ext uri="{FF2B5EF4-FFF2-40B4-BE49-F238E27FC236}">
                <a16:creationId xmlns:a16="http://schemas.microsoft.com/office/drawing/2014/main" id="{F9D842A7-6543-5747-ADE2-8AA488C46D9D}"/>
              </a:ext>
            </a:extLst>
          </p:cNvPr>
          <p:cNvPicPr>
            <a:picLocks noChangeAspect="1"/>
          </p:cNvPicPr>
          <p:nvPr/>
        </p:nvPicPr>
        <p:blipFill>
          <a:blip r:embed="rId6"/>
          <a:stretch>
            <a:fillRect/>
          </a:stretch>
        </p:blipFill>
        <p:spPr>
          <a:xfrm>
            <a:off x="1895912" y="3258084"/>
            <a:ext cx="8056282" cy="1541069"/>
          </a:xfrm>
          <a:prstGeom prst="rect">
            <a:avLst/>
          </a:prstGeom>
        </p:spPr>
      </p:pic>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61995739-05E1-204C-88F3-74BF5438D030}"/>
                  </a:ext>
                </a:extLst>
              </p14:cNvPr>
              <p14:cNvContentPartPr/>
              <p14:nvPr/>
            </p14:nvContentPartPr>
            <p14:xfrm>
              <a:off x="1930303" y="4416688"/>
              <a:ext cx="360" cy="360"/>
            </p14:xfrm>
          </p:contentPart>
        </mc:Choice>
        <mc:Fallback xmlns="">
          <p:pic>
            <p:nvPicPr>
              <p:cNvPr id="15" name="Ink 14">
                <a:extLst>
                  <a:ext uri="{FF2B5EF4-FFF2-40B4-BE49-F238E27FC236}">
                    <a16:creationId xmlns:a16="http://schemas.microsoft.com/office/drawing/2014/main" id="{61995739-05E1-204C-88F3-74BF5438D030}"/>
                  </a:ext>
                </a:extLst>
              </p:cNvPr>
              <p:cNvPicPr/>
              <p:nvPr/>
            </p:nvPicPr>
            <p:blipFill>
              <a:blip r:embed="rId8"/>
              <a:stretch>
                <a:fillRect/>
              </a:stretch>
            </p:blipFill>
            <p:spPr>
              <a:xfrm>
                <a:off x="1876663" y="430868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6ED55FA9-1AD0-5149-8FEE-549180764BD4}"/>
                  </a:ext>
                </a:extLst>
              </p14:cNvPr>
              <p14:cNvContentPartPr/>
              <p14:nvPr/>
            </p14:nvContentPartPr>
            <p14:xfrm>
              <a:off x="1930303" y="4378888"/>
              <a:ext cx="1526400" cy="38160"/>
            </p14:xfrm>
          </p:contentPart>
        </mc:Choice>
        <mc:Fallback xmlns="">
          <p:pic>
            <p:nvPicPr>
              <p:cNvPr id="16" name="Ink 15">
                <a:extLst>
                  <a:ext uri="{FF2B5EF4-FFF2-40B4-BE49-F238E27FC236}">
                    <a16:creationId xmlns:a16="http://schemas.microsoft.com/office/drawing/2014/main" id="{6ED55FA9-1AD0-5149-8FEE-549180764BD4}"/>
                  </a:ext>
                </a:extLst>
              </p:cNvPr>
              <p:cNvPicPr/>
              <p:nvPr/>
            </p:nvPicPr>
            <p:blipFill>
              <a:blip r:embed="rId10"/>
              <a:stretch>
                <a:fillRect/>
              </a:stretch>
            </p:blipFill>
            <p:spPr>
              <a:xfrm>
                <a:off x="1876663" y="4270888"/>
                <a:ext cx="163404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2B2EF7DF-BA32-5741-9FD1-B5EE30EC126C}"/>
                  </a:ext>
                </a:extLst>
              </p14:cNvPr>
              <p14:cNvContentPartPr/>
              <p14:nvPr/>
            </p14:nvContentPartPr>
            <p14:xfrm>
              <a:off x="1920583" y="4541608"/>
              <a:ext cx="360" cy="360"/>
            </p14:xfrm>
          </p:contentPart>
        </mc:Choice>
        <mc:Fallback xmlns="">
          <p:pic>
            <p:nvPicPr>
              <p:cNvPr id="18" name="Ink 17">
                <a:extLst>
                  <a:ext uri="{FF2B5EF4-FFF2-40B4-BE49-F238E27FC236}">
                    <a16:creationId xmlns:a16="http://schemas.microsoft.com/office/drawing/2014/main" id="{2B2EF7DF-BA32-5741-9FD1-B5EE30EC126C}"/>
                  </a:ext>
                </a:extLst>
              </p:cNvPr>
              <p:cNvPicPr/>
              <p:nvPr/>
            </p:nvPicPr>
            <p:blipFill>
              <a:blip r:embed="rId8"/>
              <a:stretch>
                <a:fillRect/>
              </a:stretch>
            </p:blipFill>
            <p:spPr>
              <a:xfrm>
                <a:off x="1866943" y="443360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7964FFFF-7072-DD48-A8C3-7F2AC591B51C}"/>
                  </a:ext>
                </a:extLst>
              </p14:cNvPr>
              <p14:cNvContentPartPr/>
              <p14:nvPr/>
            </p14:nvContentPartPr>
            <p14:xfrm>
              <a:off x="1920583" y="4516048"/>
              <a:ext cx="1579320" cy="30600"/>
            </p14:xfrm>
          </p:contentPart>
        </mc:Choice>
        <mc:Fallback xmlns="">
          <p:pic>
            <p:nvPicPr>
              <p:cNvPr id="19" name="Ink 18">
                <a:extLst>
                  <a:ext uri="{FF2B5EF4-FFF2-40B4-BE49-F238E27FC236}">
                    <a16:creationId xmlns:a16="http://schemas.microsoft.com/office/drawing/2014/main" id="{7964FFFF-7072-DD48-A8C3-7F2AC591B51C}"/>
                  </a:ext>
                </a:extLst>
              </p:cNvPr>
              <p:cNvPicPr/>
              <p:nvPr/>
            </p:nvPicPr>
            <p:blipFill>
              <a:blip r:embed="rId13"/>
              <a:stretch>
                <a:fillRect/>
              </a:stretch>
            </p:blipFill>
            <p:spPr>
              <a:xfrm>
                <a:off x="1866943" y="4408048"/>
                <a:ext cx="16869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EB9C5DB8-F62F-324B-9F2E-8CAD87B42148}"/>
                  </a:ext>
                </a:extLst>
              </p14:cNvPr>
              <p14:cNvContentPartPr/>
              <p14:nvPr/>
            </p14:nvContentPartPr>
            <p14:xfrm>
              <a:off x="4587103" y="3876328"/>
              <a:ext cx="54000" cy="327960"/>
            </p14:xfrm>
          </p:contentPart>
        </mc:Choice>
        <mc:Fallback xmlns="">
          <p:pic>
            <p:nvPicPr>
              <p:cNvPr id="23" name="Ink 22">
                <a:extLst>
                  <a:ext uri="{FF2B5EF4-FFF2-40B4-BE49-F238E27FC236}">
                    <a16:creationId xmlns:a16="http://schemas.microsoft.com/office/drawing/2014/main" id="{EB9C5DB8-F62F-324B-9F2E-8CAD87B42148}"/>
                  </a:ext>
                </a:extLst>
              </p:cNvPr>
              <p:cNvPicPr/>
              <p:nvPr/>
            </p:nvPicPr>
            <p:blipFill>
              <a:blip r:embed="rId15"/>
              <a:stretch>
                <a:fillRect/>
              </a:stretch>
            </p:blipFill>
            <p:spPr>
              <a:xfrm>
                <a:off x="4578103" y="3867328"/>
                <a:ext cx="7164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25A60B71-2911-7D45-B2BE-10CFEB062B04}"/>
                  </a:ext>
                </a:extLst>
              </p14:cNvPr>
              <p14:cNvContentPartPr/>
              <p14:nvPr/>
            </p14:nvContentPartPr>
            <p14:xfrm>
              <a:off x="4591063" y="4202488"/>
              <a:ext cx="81360" cy="360"/>
            </p14:xfrm>
          </p:contentPart>
        </mc:Choice>
        <mc:Fallback xmlns="">
          <p:pic>
            <p:nvPicPr>
              <p:cNvPr id="24" name="Ink 23">
                <a:extLst>
                  <a:ext uri="{FF2B5EF4-FFF2-40B4-BE49-F238E27FC236}">
                    <a16:creationId xmlns:a16="http://schemas.microsoft.com/office/drawing/2014/main" id="{25A60B71-2911-7D45-B2BE-10CFEB062B04}"/>
                  </a:ext>
                </a:extLst>
              </p:cNvPr>
              <p:cNvPicPr/>
              <p:nvPr/>
            </p:nvPicPr>
            <p:blipFill>
              <a:blip r:embed="rId17"/>
              <a:stretch>
                <a:fillRect/>
              </a:stretch>
            </p:blipFill>
            <p:spPr>
              <a:xfrm>
                <a:off x="4582423" y="4193488"/>
                <a:ext cx="99000" cy="18000"/>
              </a:xfrm>
              <a:prstGeom prst="rect">
                <a:avLst/>
              </a:prstGeom>
            </p:spPr>
          </p:pic>
        </mc:Fallback>
      </mc:AlternateContent>
    </p:spTree>
    <p:extLst>
      <p:ext uri="{BB962C8B-B14F-4D97-AF65-F5344CB8AC3E}">
        <p14:creationId xmlns:p14="http://schemas.microsoft.com/office/powerpoint/2010/main" val="426524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2004-DC6E-E844-8E02-808B20FB28E5}"/>
              </a:ext>
            </a:extLst>
          </p:cNvPr>
          <p:cNvSpPr>
            <a:spLocks noGrp="1"/>
          </p:cNvSpPr>
          <p:nvPr>
            <p:ph type="title"/>
          </p:nvPr>
        </p:nvSpPr>
        <p:spPr/>
        <p:txBody>
          <a:bodyPr/>
          <a:lstStyle/>
          <a:p>
            <a:r>
              <a:rPr lang="en-US" altLang="zh-CN" dirty="0"/>
              <a:t>Finished</a:t>
            </a:r>
            <a:r>
              <a:rPr lang="zh-CN" altLang="en-US" dirty="0"/>
              <a:t> </a:t>
            </a:r>
            <a:r>
              <a:rPr lang="en-US" altLang="zh-CN" dirty="0"/>
              <a:t>SNPs</a:t>
            </a:r>
            <a:r>
              <a:rPr lang="zh-CN" altLang="en-US" dirty="0"/>
              <a:t> </a:t>
            </a:r>
            <a:r>
              <a:rPr lang="en-US" altLang="zh-CN" dirty="0"/>
              <a:t>extraction</a:t>
            </a:r>
            <a:r>
              <a:rPr lang="zh-CN" altLang="en-US" dirty="0"/>
              <a:t> </a:t>
            </a:r>
            <a:r>
              <a:rPr lang="en-US" altLang="zh-CN" dirty="0"/>
              <a:t>work</a:t>
            </a:r>
            <a:endParaRPr lang="en-US" dirty="0"/>
          </a:p>
        </p:txBody>
      </p:sp>
      <p:sp>
        <p:nvSpPr>
          <p:cNvPr id="3" name="Content Placeholder 2">
            <a:extLst>
              <a:ext uri="{FF2B5EF4-FFF2-40B4-BE49-F238E27FC236}">
                <a16:creationId xmlns:a16="http://schemas.microsoft.com/office/drawing/2014/main" id="{7095CAAD-87D0-F947-AE7D-289D9C3AE43B}"/>
              </a:ext>
            </a:extLst>
          </p:cNvPr>
          <p:cNvSpPr>
            <a:spLocks noGrp="1"/>
          </p:cNvSpPr>
          <p:nvPr>
            <p:ph idx="1"/>
          </p:nvPr>
        </p:nvSpPr>
        <p:spPr/>
        <p:txBody>
          <a:bodyPr/>
          <a:lstStyle/>
          <a:p>
            <a:r>
              <a:rPr lang="en-US" altLang="zh-CN" dirty="0"/>
              <a:t>Same</a:t>
            </a:r>
            <a:r>
              <a:rPr lang="zh-CN" altLang="en-US" dirty="0"/>
              <a:t> </a:t>
            </a:r>
            <a:r>
              <a:rPr lang="en-US" altLang="zh-CN" dirty="0"/>
              <a:t>problems</a:t>
            </a:r>
            <a:r>
              <a:rPr lang="zh-CN" altLang="en-US" dirty="0"/>
              <a:t> </a:t>
            </a:r>
            <a:r>
              <a:rPr lang="en-US" altLang="zh-CN" dirty="0"/>
              <a:t>for</a:t>
            </a:r>
            <a:r>
              <a:rPr lang="zh-CN" altLang="en-US" dirty="0"/>
              <a:t> </a:t>
            </a:r>
            <a:r>
              <a:rPr lang="en-US" altLang="zh-CN" dirty="0"/>
              <a:t>gene</a:t>
            </a:r>
            <a:r>
              <a:rPr lang="zh-CN" altLang="en-US" dirty="0"/>
              <a:t> </a:t>
            </a:r>
            <a:r>
              <a:rPr lang="en-US" altLang="zh-CN" dirty="0"/>
              <a:t>expression</a:t>
            </a:r>
            <a:r>
              <a:rPr lang="zh-CN" altLang="en-US" dirty="0"/>
              <a:t> </a:t>
            </a:r>
            <a:r>
              <a:rPr lang="en-US" altLang="zh-CN" dirty="0"/>
              <a:t>data</a:t>
            </a:r>
            <a:r>
              <a:rPr lang="zh-CN" altLang="en-US" dirty="0"/>
              <a:t> </a:t>
            </a:r>
            <a:r>
              <a:rPr lang="en-US" altLang="zh-CN" dirty="0"/>
              <a:t>file</a:t>
            </a:r>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 </a:t>
            </a:r>
            <a:endParaRPr lang="en-US" altLang="zh-CN" dirty="0"/>
          </a:p>
          <a:p>
            <a:endParaRPr lang="en-US" dirty="0"/>
          </a:p>
          <a:p>
            <a:endParaRPr lang="en-US" dirty="0"/>
          </a:p>
          <a:p>
            <a:endParaRPr lang="en-US" dirty="0"/>
          </a:p>
          <a:p>
            <a:endParaRPr lang="en-US" dirty="0"/>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AFDB068F-B626-D947-B73B-C7A95ACEDB96}"/>
              </a:ext>
            </a:extLst>
          </p:cNvPr>
          <p:cNvPicPr>
            <a:picLocks noChangeAspect="1"/>
          </p:cNvPicPr>
          <p:nvPr/>
        </p:nvPicPr>
        <p:blipFill>
          <a:blip r:embed="rId2"/>
          <a:stretch>
            <a:fillRect/>
          </a:stretch>
        </p:blipFill>
        <p:spPr>
          <a:xfrm>
            <a:off x="984691" y="2672740"/>
            <a:ext cx="9233176" cy="232532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7F9DBD2C-9CCE-0A4D-8B70-FB937DF3A14A}"/>
                  </a:ext>
                </a:extLst>
              </p14:cNvPr>
              <p14:cNvContentPartPr/>
              <p14:nvPr/>
            </p14:nvContentPartPr>
            <p14:xfrm>
              <a:off x="6224680" y="4262880"/>
              <a:ext cx="2761920" cy="71640"/>
            </p14:xfrm>
          </p:contentPart>
        </mc:Choice>
        <mc:Fallback xmlns="">
          <p:pic>
            <p:nvPicPr>
              <p:cNvPr id="8" name="Ink 7">
                <a:extLst>
                  <a:ext uri="{FF2B5EF4-FFF2-40B4-BE49-F238E27FC236}">
                    <a16:creationId xmlns:a16="http://schemas.microsoft.com/office/drawing/2014/main" id="{7F9DBD2C-9CCE-0A4D-8B70-FB937DF3A14A}"/>
                  </a:ext>
                </a:extLst>
              </p:cNvPr>
              <p:cNvPicPr/>
              <p:nvPr/>
            </p:nvPicPr>
            <p:blipFill>
              <a:blip r:embed="rId4"/>
              <a:stretch>
                <a:fillRect/>
              </a:stretch>
            </p:blipFill>
            <p:spPr>
              <a:xfrm>
                <a:off x="6215680" y="4253880"/>
                <a:ext cx="2779560" cy="89280"/>
              </a:xfrm>
              <a:prstGeom prst="rect">
                <a:avLst/>
              </a:prstGeom>
            </p:spPr>
          </p:pic>
        </mc:Fallback>
      </mc:AlternateContent>
    </p:spTree>
    <p:extLst>
      <p:ext uri="{BB962C8B-B14F-4D97-AF65-F5344CB8AC3E}">
        <p14:creationId xmlns:p14="http://schemas.microsoft.com/office/powerpoint/2010/main" val="82440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74E6-4C64-194E-AC41-913CD6DC08D8}"/>
              </a:ext>
            </a:extLst>
          </p:cNvPr>
          <p:cNvSpPr>
            <a:spLocks noGrp="1"/>
          </p:cNvSpPr>
          <p:nvPr>
            <p:ph type="title"/>
          </p:nvPr>
        </p:nvSpPr>
        <p:spPr/>
        <p:txBody>
          <a:bodyPr/>
          <a:lstStyle/>
          <a:p>
            <a:r>
              <a:rPr lang="en-US" dirty="0"/>
              <a:t>P</a:t>
            </a:r>
            <a:r>
              <a:rPr lang="en-US" altLang="zh-CN" dirty="0"/>
              <a:t>reparing</a:t>
            </a:r>
            <a:r>
              <a:rPr lang="zh-CN" altLang="en-US" dirty="0"/>
              <a:t> </a:t>
            </a:r>
            <a:r>
              <a:rPr lang="en-US" altLang="zh-CN" dirty="0"/>
              <a:t>for</a:t>
            </a:r>
            <a:r>
              <a:rPr lang="zh-CN" altLang="en-US" dirty="0"/>
              <a:t> </a:t>
            </a:r>
            <a:r>
              <a:rPr lang="en-US" altLang="zh-CN" dirty="0"/>
              <a:t>GEMMA</a:t>
            </a:r>
            <a:r>
              <a:rPr lang="zh-CN" altLang="en-US" dirty="0"/>
              <a:t> </a:t>
            </a:r>
            <a:r>
              <a:rPr lang="en-US" altLang="zh-CN" dirty="0"/>
              <a:t>analysis</a:t>
            </a:r>
            <a:endParaRPr lang="en-US" dirty="0"/>
          </a:p>
        </p:txBody>
      </p:sp>
      <p:sp>
        <p:nvSpPr>
          <p:cNvPr id="3" name="Content Placeholder 2">
            <a:extLst>
              <a:ext uri="{FF2B5EF4-FFF2-40B4-BE49-F238E27FC236}">
                <a16:creationId xmlns:a16="http://schemas.microsoft.com/office/drawing/2014/main" id="{CE69CB3B-212E-F043-9096-C7A8B304886F}"/>
              </a:ext>
            </a:extLst>
          </p:cNvPr>
          <p:cNvSpPr>
            <a:spLocks noGrp="1"/>
          </p:cNvSpPr>
          <p:nvPr>
            <p:ph idx="1"/>
          </p:nvPr>
        </p:nvSpPr>
        <p:spPr/>
        <p:txBody>
          <a:bodyPr>
            <a:normAutofit/>
          </a:bodyPr>
          <a:lstStyle/>
          <a:p>
            <a:r>
              <a:rPr lang="en-US" altLang="zh-CN" sz="3200" dirty="0"/>
              <a:t>Starting</a:t>
            </a:r>
            <a:r>
              <a:rPr lang="zh-CN" altLang="en-US" sz="3200" dirty="0"/>
              <a:t> </a:t>
            </a:r>
            <a:r>
              <a:rPr lang="en-US" altLang="zh-CN" sz="3200" dirty="0"/>
              <a:t>from</a:t>
            </a:r>
            <a:r>
              <a:rPr lang="zh-CN" altLang="en-US" sz="3200" dirty="0"/>
              <a:t> </a:t>
            </a:r>
            <a:r>
              <a:rPr lang="en-US" altLang="zh-CN" sz="3200" dirty="0"/>
              <a:t>chr21</a:t>
            </a:r>
          </a:p>
          <a:p>
            <a:endParaRPr lang="en-US" altLang="zh-CN" sz="3200" dirty="0"/>
          </a:p>
          <a:p>
            <a:r>
              <a:rPr lang="en-US" altLang="zh-CN" sz="3200" dirty="0"/>
              <a:t>Transform</a:t>
            </a:r>
            <a:r>
              <a:rPr lang="zh-CN" altLang="en-US" sz="3200" dirty="0"/>
              <a:t> </a:t>
            </a:r>
            <a:r>
              <a:rPr lang="en-US" altLang="zh-CN" sz="3200" dirty="0"/>
              <a:t>VCF</a:t>
            </a:r>
            <a:r>
              <a:rPr lang="zh-CN" altLang="en-US" sz="3200" dirty="0"/>
              <a:t> </a:t>
            </a:r>
            <a:r>
              <a:rPr lang="en-US" altLang="zh-CN" sz="3200" dirty="0"/>
              <a:t>file</a:t>
            </a:r>
            <a:r>
              <a:rPr lang="zh-CN" altLang="en-US" sz="3200" dirty="0"/>
              <a:t> </a:t>
            </a:r>
            <a:r>
              <a:rPr lang="en-US" altLang="zh-CN" sz="3200" dirty="0"/>
              <a:t>into</a:t>
            </a:r>
            <a:r>
              <a:rPr lang="zh-CN" altLang="en-US" sz="3200" dirty="0"/>
              <a:t> </a:t>
            </a:r>
            <a:r>
              <a:rPr lang="en-US" altLang="zh-CN" sz="3200" dirty="0" err="1"/>
              <a:t>bimbam</a:t>
            </a:r>
            <a:r>
              <a:rPr lang="zh-CN" altLang="en-US" sz="3200" dirty="0"/>
              <a:t> </a:t>
            </a:r>
            <a:r>
              <a:rPr lang="en-US" altLang="zh-CN" sz="3200" dirty="0"/>
              <a:t>format</a:t>
            </a:r>
            <a:r>
              <a:rPr lang="zh-CN" altLang="en-US" sz="3200" dirty="0"/>
              <a:t> </a:t>
            </a:r>
            <a:r>
              <a:rPr lang="en-US" altLang="zh-CN" sz="3200" dirty="0"/>
              <a:t>with</a:t>
            </a:r>
            <a:r>
              <a:rPr lang="zh-CN" altLang="en-US" sz="3200" dirty="0"/>
              <a:t> </a:t>
            </a:r>
            <a:r>
              <a:rPr lang="en-US" altLang="zh-CN" sz="3200" dirty="0"/>
              <a:t>annotation</a:t>
            </a:r>
            <a:r>
              <a:rPr lang="zh-CN" altLang="en-US" sz="3200" dirty="0"/>
              <a:t> </a:t>
            </a:r>
            <a:r>
              <a:rPr lang="en-US" altLang="zh-CN" sz="3200" dirty="0"/>
              <a:t>file</a:t>
            </a:r>
          </a:p>
          <a:p>
            <a:pPr marL="0" indent="0">
              <a:buNone/>
            </a:pPr>
            <a:r>
              <a:rPr lang="en-US" altLang="zh-CN" dirty="0"/>
              <a:t>The</a:t>
            </a:r>
            <a:r>
              <a:rPr lang="zh-CN" altLang="en-US" dirty="0"/>
              <a:t> </a:t>
            </a:r>
            <a:r>
              <a:rPr lang="en-US" altLang="zh-CN" dirty="0"/>
              <a:t>description</a:t>
            </a:r>
            <a:r>
              <a:rPr lang="zh-CN" altLang="en-US" dirty="0"/>
              <a:t> </a:t>
            </a:r>
            <a:r>
              <a:rPr lang="en-US" altLang="zh-CN" dirty="0"/>
              <a:t>about</a:t>
            </a:r>
            <a:r>
              <a:rPr lang="zh-CN" altLang="en-US" dirty="0"/>
              <a:t> </a:t>
            </a:r>
            <a:r>
              <a:rPr lang="en-US" altLang="zh-CN" dirty="0" err="1"/>
              <a:t>bimbam</a:t>
            </a:r>
            <a:r>
              <a:rPr lang="zh-CN" altLang="en-US" dirty="0"/>
              <a:t> </a:t>
            </a:r>
            <a:r>
              <a:rPr lang="en-US" altLang="zh-CN" dirty="0"/>
              <a:t>file</a:t>
            </a:r>
            <a:r>
              <a:rPr lang="zh-CN" altLang="en-US" dirty="0"/>
              <a:t> </a:t>
            </a:r>
            <a:r>
              <a:rPr lang="en-US" altLang="zh-CN" dirty="0"/>
              <a:t>is</a:t>
            </a:r>
            <a:r>
              <a:rPr lang="zh-CN" altLang="en-US" dirty="0"/>
              <a:t> </a:t>
            </a:r>
            <a:r>
              <a:rPr lang="en-US" b="1" dirty="0"/>
              <a:t>This file contains genotype information. The first column is SNP id, the second and third columns are allele types with minor allele first</a:t>
            </a:r>
            <a:r>
              <a:rPr lang="en-US" altLang="zh-CN" b="1" dirty="0"/>
              <a:t>.</a:t>
            </a:r>
            <a:r>
              <a:rPr lang="zh-CN" altLang="en-US" b="1" dirty="0"/>
              <a:t> </a:t>
            </a:r>
            <a:r>
              <a:rPr lang="en-US" altLang="zh-CN" dirty="0"/>
              <a:t>For</a:t>
            </a:r>
            <a:r>
              <a:rPr lang="zh-CN" altLang="en-US" dirty="0"/>
              <a:t> </a:t>
            </a:r>
            <a:r>
              <a:rPr lang="en-US" altLang="zh-CN" dirty="0"/>
              <a:t>this</a:t>
            </a:r>
            <a:r>
              <a:rPr lang="zh-CN" altLang="en-US" dirty="0"/>
              <a:t> </a:t>
            </a:r>
            <a:r>
              <a:rPr lang="en-US" altLang="zh-CN" dirty="0"/>
              <a:t>minor</a:t>
            </a:r>
            <a:r>
              <a:rPr lang="zh-CN" altLang="en-US" dirty="0"/>
              <a:t> </a:t>
            </a:r>
            <a:r>
              <a:rPr lang="en-US" altLang="zh-CN" dirty="0"/>
              <a:t>allele,</a:t>
            </a:r>
            <a:r>
              <a:rPr lang="zh-CN" altLang="en-US" dirty="0"/>
              <a:t> </a:t>
            </a:r>
            <a:r>
              <a:rPr lang="en-US" altLang="zh-CN" dirty="0"/>
              <a:t>I</a:t>
            </a:r>
            <a:r>
              <a:rPr lang="zh-CN" altLang="en-US" dirty="0"/>
              <a:t> </a:t>
            </a:r>
            <a:r>
              <a:rPr lang="en-US" altLang="zh-CN" dirty="0"/>
              <a:t>took</a:t>
            </a:r>
            <a:r>
              <a:rPr lang="zh-CN" altLang="en-US" dirty="0"/>
              <a:t> </a:t>
            </a:r>
            <a:r>
              <a:rPr lang="en-US" altLang="zh-CN" dirty="0"/>
              <a:t>ALT</a:t>
            </a:r>
            <a:r>
              <a:rPr lang="zh-CN" altLang="en-US" dirty="0"/>
              <a:t> </a:t>
            </a:r>
            <a:r>
              <a:rPr lang="en-US" altLang="zh-CN" dirty="0"/>
              <a:t>to</a:t>
            </a:r>
            <a:r>
              <a:rPr lang="zh-CN" altLang="en-US" dirty="0"/>
              <a:t> </a:t>
            </a:r>
            <a:r>
              <a:rPr lang="en-US" altLang="zh-CN" dirty="0"/>
              <a:t>be</a:t>
            </a:r>
            <a:r>
              <a:rPr lang="zh-CN" altLang="en-US" dirty="0"/>
              <a:t> </a:t>
            </a:r>
            <a:r>
              <a:rPr lang="en-US" altLang="zh-CN" dirty="0"/>
              <a:t>the</a:t>
            </a:r>
            <a:r>
              <a:rPr lang="zh-CN" altLang="en-US" dirty="0"/>
              <a:t> </a:t>
            </a:r>
            <a:r>
              <a:rPr lang="en-US" altLang="zh-CN" dirty="0"/>
              <a:t>first</a:t>
            </a:r>
            <a:r>
              <a:rPr lang="zh-CN" altLang="en-US" dirty="0"/>
              <a:t> </a:t>
            </a:r>
            <a:r>
              <a:rPr lang="en-US" altLang="zh-CN" dirty="0"/>
              <a:t>column</a:t>
            </a:r>
            <a:r>
              <a:rPr lang="zh-CN" altLang="en-US" dirty="0"/>
              <a:t> </a:t>
            </a:r>
            <a:r>
              <a:rPr lang="en-US" altLang="zh-CN" dirty="0"/>
              <a:t>but</a:t>
            </a:r>
            <a:r>
              <a:rPr lang="zh-CN" altLang="en-US" dirty="0"/>
              <a:t> </a:t>
            </a:r>
            <a:r>
              <a:rPr lang="en-US" altLang="zh-CN" dirty="0"/>
              <a:t>ALT</a:t>
            </a:r>
            <a:r>
              <a:rPr lang="zh-CN" altLang="en-US" dirty="0"/>
              <a:t> </a:t>
            </a:r>
            <a:r>
              <a:rPr lang="en-US" altLang="zh-CN" dirty="0"/>
              <a:t>is</a:t>
            </a:r>
            <a:r>
              <a:rPr lang="zh-CN" altLang="en-US" dirty="0"/>
              <a:t> </a:t>
            </a:r>
            <a:r>
              <a:rPr lang="en-US" altLang="zh-CN" dirty="0"/>
              <a:t>not</a:t>
            </a:r>
            <a:r>
              <a:rPr lang="zh-CN" altLang="en-US" dirty="0"/>
              <a:t> </a:t>
            </a:r>
            <a:r>
              <a:rPr lang="en-US" altLang="zh-CN" dirty="0"/>
              <a:t>necessary</a:t>
            </a:r>
            <a:r>
              <a:rPr lang="zh-CN" altLang="en-US" dirty="0"/>
              <a:t> </a:t>
            </a:r>
            <a:r>
              <a:rPr lang="en-US" altLang="zh-CN" dirty="0"/>
              <a:t>the</a:t>
            </a:r>
            <a:r>
              <a:rPr lang="zh-CN" altLang="en-US" dirty="0"/>
              <a:t> </a:t>
            </a:r>
            <a:r>
              <a:rPr lang="en-US" altLang="zh-CN" dirty="0"/>
              <a:t>minor</a:t>
            </a:r>
            <a:r>
              <a:rPr lang="zh-CN" altLang="en-US" dirty="0"/>
              <a:t> </a:t>
            </a:r>
            <a:r>
              <a:rPr lang="en-US" altLang="zh-CN" dirty="0"/>
              <a:t>allele.</a:t>
            </a:r>
            <a:endParaRPr lang="en-US" dirty="0"/>
          </a:p>
          <a:p>
            <a:endParaRPr lang="en-US" altLang="zh-CN" dirty="0"/>
          </a:p>
        </p:txBody>
      </p:sp>
    </p:spTree>
    <p:extLst>
      <p:ext uri="{BB962C8B-B14F-4D97-AF65-F5344CB8AC3E}">
        <p14:creationId xmlns:p14="http://schemas.microsoft.com/office/powerpoint/2010/main" val="215960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E394-A050-A049-A548-5B8D7C6ABF39}"/>
              </a:ext>
            </a:extLst>
          </p:cNvPr>
          <p:cNvSpPr>
            <a:spLocks noGrp="1"/>
          </p:cNvSpPr>
          <p:nvPr>
            <p:ph type="title"/>
          </p:nvPr>
        </p:nvSpPr>
        <p:spPr/>
        <p:txBody>
          <a:bodyPr/>
          <a:lstStyle/>
          <a:p>
            <a:r>
              <a:rPr lang="en-US" dirty="0"/>
              <a:t>P</a:t>
            </a:r>
            <a:r>
              <a:rPr lang="en-US" altLang="zh-CN" dirty="0"/>
              <a:t>reparing</a:t>
            </a:r>
            <a:r>
              <a:rPr lang="zh-CN" altLang="en-US" dirty="0"/>
              <a:t> </a:t>
            </a:r>
            <a:r>
              <a:rPr lang="en-US" altLang="zh-CN" dirty="0"/>
              <a:t>for</a:t>
            </a:r>
            <a:r>
              <a:rPr lang="zh-CN" altLang="en-US" dirty="0"/>
              <a:t> </a:t>
            </a:r>
            <a:r>
              <a:rPr lang="en-US" altLang="zh-CN" dirty="0"/>
              <a:t>GEMMA</a:t>
            </a:r>
            <a:r>
              <a:rPr lang="zh-CN" altLang="en-US" dirty="0"/>
              <a:t> </a:t>
            </a:r>
            <a:r>
              <a:rPr lang="en-US" altLang="zh-CN" dirty="0"/>
              <a:t>analysis</a:t>
            </a:r>
            <a:endParaRPr lang="en-US" dirty="0"/>
          </a:p>
        </p:txBody>
      </p:sp>
      <p:sp>
        <p:nvSpPr>
          <p:cNvPr id="3" name="Content Placeholder 2">
            <a:extLst>
              <a:ext uri="{FF2B5EF4-FFF2-40B4-BE49-F238E27FC236}">
                <a16:creationId xmlns:a16="http://schemas.microsoft.com/office/drawing/2014/main" id="{5B3ED1D4-512E-944D-88CD-4B44D73E898F}"/>
              </a:ext>
            </a:extLst>
          </p:cNvPr>
          <p:cNvSpPr>
            <a:spLocks noGrp="1"/>
          </p:cNvSpPr>
          <p:nvPr>
            <p:ph idx="1"/>
          </p:nvPr>
        </p:nvSpPr>
        <p:spPr/>
        <p:txBody>
          <a:bodyPr/>
          <a:lstStyle/>
          <a:p>
            <a:r>
              <a:rPr lang="en-US" altLang="zh-CN" dirty="0"/>
              <a:t>Check</a:t>
            </a:r>
            <a:r>
              <a:rPr lang="zh-CN" altLang="en-US" dirty="0"/>
              <a:t> </a:t>
            </a:r>
            <a:r>
              <a:rPr lang="en-US" altLang="zh-CN" dirty="0"/>
              <a:t>samples</a:t>
            </a:r>
            <a:r>
              <a:rPr lang="zh-CN" altLang="en-US" dirty="0"/>
              <a:t> </a:t>
            </a:r>
            <a:r>
              <a:rPr lang="en-US" altLang="zh-CN" dirty="0"/>
              <a:t>both</a:t>
            </a:r>
            <a:r>
              <a:rPr lang="zh-CN" altLang="en-US" dirty="0"/>
              <a:t> </a:t>
            </a:r>
            <a:r>
              <a:rPr lang="en-US" altLang="zh-CN" dirty="0"/>
              <a:t>in</a:t>
            </a:r>
            <a:r>
              <a:rPr lang="zh-CN" altLang="en-US" dirty="0"/>
              <a:t> </a:t>
            </a:r>
            <a:r>
              <a:rPr lang="en-US" altLang="zh-CN" dirty="0"/>
              <a:t>SNPs</a:t>
            </a:r>
            <a:r>
              <a:rPr lang="zh-CN" altLang="en-US" dirty="0"/>
              <a:t> </a:t>
            </a:r>
            <a:r>
              <a:rPr lang="en-US" altLang="zh-CN" dirty="0"/>
              <a:t>dataset</a:t>
            </a:r>
            <a:r>
              <a:rPr lang="zh-CN" altLang="en-US" dirty="0"/>
              <a:t> </a:t>
            </a:r>
            <a:r>
              <a:rPr lang="en-US" altLang="zh-CN" dirty="0"/>
              <a:t>and</a:t>
            </a:r>
            <a:r>
              <a:rPr lang="zh-CN" altLang="en-US" dirty="0"/>
              <a:t> </a:t>
            </a:r>
            <a:r>
              <a:rPr lang="en-US" altLang="zh-CN" dirty="0" err="1"/>
              <a:t>gene_expression</a:t>
            </a:r>
            <a:r>
              <a:rPr lang="zh-CN" altLang="en-US" dirty="0"/>
              <a:t> </a:t>
            </a:r>
            <a:r>
              <a:rPr lang="en-US" altLang="zh-CN" dirty="0"/>
              <a:t>dataset</a:t>
            </a:r>
          </a:p>
          <a:p>
            <a:pPr marL="0" indent="0">
              <a:buNone/>
            </a:pPr>
            <a:r>
              <a:rPr lang="en-US" altLang="zh-CN" dirty="0"/>
              <a:t>There</a:t>
            </a:r>
            <a:r>
              <a:rPr lang="zh-CN" altLang="en-US" dirty="0"/>
              <a:t> </a:t>
            </a:r>
            <a:r>
              <a:rPr lang="en-US" altLang="zh-CN" dirty="0"/>
              <a:t>are</a:t>
            </a:r>
            <a:r>
              <a:rPr lang="zh-CN" altLang="en-US" dirty="0"/>
              <a:t> </a:t>
            </a:r>
            <a:r>
              <a:rPr lang="en-US" altLang="zh-CN" dirty="0"/>
              <a:t>1532</a:t>
            </a:r>
            <a:r>
              <a:rPr lang="zh-CN" altLang="en-US" dirty="0"/>
              <a:t> </a:t>
            </a:r>
            <a:r>
              <a:rPr lang="en-US" altLang="zh-CN" dirty="0"/>
              <a:t>samples</a:t>
            </a:r>
            <a:r>
              <a:rPr lang="zh-CN" altLang="en-US" dirty="0"/>
              <a:t> </a:t>
            </a:r>
            <a:r>
              <a:rPr lang="en-US" altLang="zh-CN" dirty="0"/>
              <a:t>in</a:t>
            </a:r>
            <a:r>
              <a:rPr lang="zh-CN" altLang="en-US" dirty="0"/>
              <a:t> </a:t>
            </a:r>
            <a:r>
              <a:rPr lang="en-US" altLang="zh-CN" dirty="0"/>
              <a:t>SNPs</a:t>
            </a:r>
            <a:r>
              <a:rPr lang="zh-CN" altLang="en-US" dirty="0"/>
              <a:t> </a:t>
            </a:r>
            <a:r>
              <a:rPr lang="en-US" altLang="zh-CN" dirty="0"/>
              <a:t>file</a:t>
            </a:r>
            <a:r>
              <a:rPr lang="zh-CN" altLang="en-US" dirty="0"/>
              <a:t> </a:t>
            </a:r>
            <a:r>
              <a:rPr lang="en-US" altLang="zh-CN" dirty="0"/>
              <a:t>and</a:t>
            </a:r>
            <a:r>
              <a:rPr lang="zh-CN" altLang="en-US" dirty="0"/>
              <a:t> </a:t>
            </a:r>
            <a:r>
              <a:rPr lang="en-US" altLang="zh-CN" dirty="0"/>
              <a:t>1205</a:t>
            </a:r>
            <a:r>
              <a:rPr lang="zh-CN" altLang="en-US" dirty="0"/>
              <a:t> </a:t>
            </a:r>
            <a:r>
              <a:rPr lang="en-US" altLang="zh-CN" dirty="0"/>
              <a:t>samples</a:t>
            </a:r>
            <a:r>
              <a:rPr lang="zh-CN" altLang="en-US" dirty="0"/>
              <a:t> </a:t>
            </a:r>
            <a:r>
              <a:rPr lang="en-US" altLang="zh-CN" dirty="0"/>
              <a:t>in</a:t>
            </a:r>
            <a:r>
              <a:rPr lang="zh-CN" altLang="en-US" dirty="0"/>
              <a:t> </a:t>
            </a:r>
            <a:r>
              <a:rPr lang="en-US" altLang="zh-CN" dirty="0" err="1"/>
              <a:t>gene_expression</a:t>
            </a:r>
            <a:r>
              <a:rPr lang="zh-CN" altLang="en-US" dirty="0"/>
              <a:t> </a:t>
            </a:r>
            <a:r>
              <a:rPr lang="en-US" altLang="zh-CN" dirty="0"/>
              <a:t>file.</a:t>
            </a:r>
            <a:r>
              <a:rPr lang="zh-CN" altLang="en-US" dirty="0"/>
              <a:t> </a:t>
            </a:r>
            <a:r>
              <a:rPr lang="en-US" altLang="zh-CN" dirty="0"/>
              <a:t>And</a:t>
            </a:r>
            <a:r>
              <a:rPr lang="zh-CN" altLang="en-US" dirty="0"/>
              <a:t> </a:t>
            </a:r>
            <a:r>
              <a:rPr lang="en-US" altLang="zh-CN" dirty="0"/>
              <a:t>they</a:t>
            </a:r>
            <a:r>
              <a:rPr lang="zh-CN" altLang="en-US" dirty="0"/>
              <a:t> </a:t>
            </a:r>
            <a:r>
              <a:rPr lang="en-US" altLang="zh-CN" dirty="0"/>
              <a:t>are</a:t>
            </a:r>
            <a:r>
              <a:rPr lang="zh-CN" altLang="en-US" dirty="0"/>
              <a:t> </a:t>
            </a:r>
            <a:r>
              <a:rPr lang="en-US" altLang="zh-CN" dirty="0"/>
              <a:t>989</a:t>
            </a:r>
            <a:r>
              <a:rPr lang="zh-CN" altLang="en-US" dirty="0"/>
              <a:t> </a:t>
            </a:r>
            <a:r>
              <a:rPr lang="en-US" altLang="zh-CN" dirty="0"/>
              <a:t>samples</a:t>
            </a:r>
            <a:r>
              <a:rPr lang="zh-CN" altLang="en-US" dirty="0"/>
              <a:t> </a:t>
            </a:r>
            <a:r>
              <a:rPr lang="en-US" altLang="zh-CN" dirty="0"/>
              <a:t>in</a:t>
            </a:r>
            <a:r>
              <a:rPr lang="zh-CN" altLang="en-US" dirty="0"/>
              <a:t> </a:t>
            </a:r>
            <a:r>
              <a:rPr lang="en-US" altLang="zh-CN" dirty="0"/>
              <a:t>common.</a:t>
            </a:r>
          </a:p>
          <a:p>
            <a:pPr marL="0" indent="0">
              <a:buNone/>
            </a:pPr>
            <a:r>
              <a:rPr lang="en-US" altLang="zh-CN" dirty="0"/>
              <a:t>After</a:t>
            </a:r>
            <a:r>
              <a:rPr lang="zh-CN" altLang="en-US" dirty="0"/>
              <a:t> </a:t>
            </a:r>
            <a:r>
              <a:rPr lang="en-US" altLang="zh-CN" dirty="0"/>
              <a:t>got</a:t>
            </a:r>
            <a:r>
              <a:rPr lang="zh-CN" altLang="en-US" dirty="0"/>
              <a:t> </a:t>
            </a:r>
            <a:r>
              <a:rPr lang="en-US" altLang="zh-CN" dirty="0"/>
              <a:t>the</a:t>
            </a:r>
            <a:r>
              <a:rPr lang="zh-CN" altLang="en-US" dirty="0"/>
              <a:t> </a:t>
            </a:r>
            <a:r>
              <a:rPr lang="en-US" altLang="zh-CN" dirty="0"/>
              <a:t>989</a:t>
            </a:r>
            <a:r>
              <a:rPr lang="zh-CN" altLang="en-US" dirty="0"/>
              <a:t> </a:t>
            </a:r>
            <a:r>
              <a:rPr lang="en-US" altLang="zh-CN" dirty="0"/>
              <a:t>samples</a:t>
            </a:r>
            <a:r>
              <a:rPr lang="zh-CN" altLang="en-US" dirty="0"/>
              <a:t> </a:t>
            </a:r>
            <a:r>
              <a:rPr lang="en-US" altLang="zh-CN" dirty="0"/>
              <a:t>ID,</a:t>
            </a:r>
          </a:p>
          <a:p>
            <a:pPr marL="0" indent="0">
              <a:buNone/>
            </a:pPr>
            <a:r>
              <a:rPr lang="en-US" altLang="zh-CN" dirty="0"/>
              <a:t>preparing</a:t>
            </a:r>
            <a:r>
              <a:rPr lang="zh-CN" altLang="en-US" dirty="0"/>
              <a:t> </a:t>
            </a:r>
            <a:r>
              <a:rPr lang="en-US" altLang="zh-CN" dirty="0"/>
              <a:t>SNPs</a:t>
            </a:r>
            <a:r>
              <a:rPr lang="zh-CN" altLang="en-US" dirty="0"/>
              <a:t> </a:t>
            </a:r>
            <a:r>
              <a:rPr lang="en-US" altLang="zh-CN" dirty="0"/>
              <a:t>file</a:t>
            </a:r>
            <a:r>
              <a:rPr lang="zh-CN" altLang="en-US" dirty="0"/>
              <a:t> </a:t>
            </a:r>
            <a:r>
              <a:rPr lang="en-US" altLang="zh-CN" dirty="0"/>
              <a:t>with</a:t>
            </a:r>
            <a:r>
              <a:rPr lang="zh-CN" altLang="en-US" dirty="0"/>
              <a:t> </a:t>
            </a:r>
            <a:r>
              <a:rPr lang="en-US" altLang="zh-CN" dirty="0"/>
              <a:t>989</a:t>
            </a:r>
            <a:r>
              <a:rPr lang="zh-CN" altLang="en-US" dirty="0"/>
              <a:t> </a:t>
            </a:r>
            <a:r>
              <a:rPr lang="en-US" altLang="zh-CN" dirty="0"/>
              <a:t>samples</a:t>
            </a:r>
          </a:p>
          <a:p>
            <a:pPr marL="0" indent="0">
              <a:buNone/>
            </a:pPr>
            <a:r>
              <a:rPr lang="en-US" altLang="zh-CN" dirty="0"/>
              <a:t>and</a:t>
            </a:r>
            <a:r>
              <a:rPr lang="zh-CN" altLang="en-US" dirty="0"/>
              <a:t> </a:t>
            </a:r>
            <a:r>
              <a:rPr lang="en-US" altLang="zh-CN" dirty="0" err="1"/>
              <a:t>gene_expression</a:t>
            </a:r>
            <a:r>
              <a:rPr lang="zh-CN" altLang="en-US" dirty="0"/>
              <a:t> </a:t>
            </a:r>
            <a:r>
              <a:rPr lang="en-US" altLang="zh-CN" dirty="0"/>
              <a:t>file</a:t>
            </a:r>
            <a:r>
              <a:rPr lang="zh-CN" altLang="en-US" dirty="0"/>
              <a:t> </a:t>
            </a:r>
            <a:r>
              <a:rPr lang="en-US" altLang="zh-CN" dirty="0"/>
              <a:t>with</a:t>
            </a:r>
            <a:r>
              <a:rPr lang="zh-CN" altLang="en-US" dirty="0"/>
              <a:t> </a:t>
            </a:r>
            <a:r>
              <a:rPr lang="en-US" altLang="zh-CN" dirty="0"/>
              <a:t>989</a:t>
            </a:r>
            <a:r>
              <a:rPr lang="zh-CN" altLang="en-US" dirty="0"/>
              <a:t> </a:t>
            </a:r>
            <a:r>
              <a:rPr lang="en-US" altLang="zh-CN" dirty="0"/>
              <a:t>samples</a:t>
            </a:r>
          </a:p>
          <a:p>
            <a:pPr marL="0" indent="0">
              <a:buNone/>
            </a:pPr>
            <a:endParaRPr lang="en-US" dirty="0"/>
          </a:p>
        </p:txBody>
      </p:sp>
    </p:spTree>
    <p:extLst>
      <p:ext uri="{BB962C8B-B14F-4D97-AF65-F5344CB8AC3E}">
        <p14:creationId xmlns:p14="http://schemas.microsoft.com/office/powerpoint/2010/main" val="90966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B290-8765-4D47-A4C3-71330B425F09}"/>
              </a:ext>
            </a:extLst>
          </p:cNvPr>
          <p:cNvSpPr>
            <a:spLocks noGrp="1"/>
          </p:cNvSpPr>
          <p:nvPr>
            <p:ph type="title"/>
          </p:nvPr>
        </p:nvSpPr>
        <p:spPr/>
        <p:txBody>
          <a:bodyPr/>
          <a:lstStyle/>
          <a:p>
            <a:r>
              <a:rPr lang="en-US" dirty="0"/>
              <a:t>P</a:t>
            </a:r>
            <a:r>
              <a:rPr lang="en-US" altLang="zh-CN" dirty="0"/>
              <a:t>reparing</a:t>
            </a:r>
            <a:r>
              <a:rPr lang="zh-CN" altLang="en-US" dirty="0"/>
              <a:t> </a:t>
            </a:r>
            <a:r>
              <a:rPr lang="en-US" altLang="zh-CN" dirty="0"/>
              <a:t>for</a:t>
            </a:r>
            <a:r>
              <a:rPr lang="zh-CN" altLang="en-US" dirty="0"/>
              <a:t> </a:t>
            </a:r>
            <a:r>
              <a:rPr lang="en-US" altLang="zh-CN" dirty="0"/>
              <a:t>GEMMA</a:t>
            </a:r>
            <a:r>
              <a:rPr lang="zh-CN" altLang="en-US" dirty="0"/>
              <a:t> </a:t>
            </a:r>
            <a:r>
              <a:rPr lang="en-US" altLang="zh-CN" dirty="0"/>
              <a:t>analysis</a:t>
            </a:r>
            <a:endParaRPr lang="en-US" dirty="0"/>
          </a:p>
        </p:txBody>
      </p:sp>
      <p:sp>
        <p:nvSpPr>
          <p:cNvPr id="3" name="Content Placeholder 2">
            <a:extLst>
              <a:ext uri="{FF2B5EF4-FFF2-40B4-BE49-F238E27FC236}">
                <a16:creationId xmlns:a16="http://schemas.microsoft.com/office/drawing/2014/main" id="{E74B8EFA-B6FF-8B48-A1E0-FA566AE238D3}"/>
              </a:ext>
            </a:extLst>
          </p:cNvPr>
          <p:cNvSpPr>
            <a:spLocks noGrp="1"/>
          </p:cNvSpPr>
          <p:nvPr>
            <p:ph idx="1"/>
          </p:nvPr>
        </p:nvSpPr>
        <p:spPr/>
        <p:txBody>
          <a:bodyPr/>
          <a:lstStyle/>
          <a:p>
            <a:r>
              <a:rPr lang="en-US" altLang="zh-CN" dirty="0"/>
              <a:t>Preparing</a:t>
            </a:r>
            <a:r>
              <a:rPr lang="zh-CN" altLang="en-US" dirty="0"/>
              <a:t> </a:t>
            </a:r>
            <a:r>
              <a:rPr lang="en-US" altLang="zh-CN" dirty="0"/>
              <a:t>SNPs</a:t>
            </a:r>
            <a:r>
              <a:rPr lang="zh-CN" altLang="en-US" dirty="0"/>
              <a:t> </a:t>
            </a:r>
            <a:r>
              <a:rPr lang="en-US" altLang="zh-CN" dirty="0"/>
              <a:t>file</a:t>
            </a:r>
            <a:r>
              <a:rPr lang="zh-CN" altLang="en-US" dirty="0"/>
              <a:t> </a:t>
            </a:r>
            <a:r>
              <a:rPr lang="en-US" altLang="zh-CN" dirty="0"/>
              <a:t>with</a:t>
            </a:r>
            <a:r>
              <a:rPr lang="zh-CN" altLang="en-US" dirty="0"/>
              <a:t> </a:t>
            </a:r>
            <a:r>
              <a:rPr lang="en-US" altLang="zh-CN" dirty="0"/>
              <a:t>989</a:t>
            </a:r>
            <a:r>
              <a:rPr lang="zh-CN" altLang="en-US" dirty="0"/>
              <a:t> </a:t>
            </a:r>
            <a:r>
              <a:rPr lang="en-US" altLang="zh-CN" dirty="0"/>
              <a:t>samples</a:t>
            </a:r>
          </a:p>
          <a:p>
            <a:pPr marL="514350" indent="-514350">
              <a:buFont typeface="+mj-lt"/>
              <a:buAutoNum type="arabicPeriod"/>
            </a:pPr>
            <a:r>
              <a:rPr lang="en-US" altLang="zh-CN" dirty="0"/>
              <a:t>Rerun</a:t>
            </a:r>
            <a:r>
              <a:rPr lang="zh-CN" altLang="en-US" dirty="0"/>
              <a:t> </a:t>
            </a:r>
            <a:r>
              <a:rPr lang="en-US" altLang="zh-CN" dirty="0"/>
              <a:t>the</a:t>
            </a:r>
            <a:r>
              <a:rPr lang="zh-CN" altLang="en-US" dirty="0"/>
              <a:t> </a:t>
            </a:r>
            <a:r>
              <a:rPr lang="en-US" altLang="zh-CN" dirty="0"/>
              <a:t>SNPs</a:t>
            </a:r>
            <a:r>
              <a:rPr lang="zh-CN" altLang="en-US" dirty="0"/>
              <a:t> </a:t>
            </a:r>
            <a:r>
              <a:rPr lang="en-US" altLang="zh-CN" dirty="0"/>
              <a:t>extract</a:t>
            </a:r>
            <a:r>
              <a:rPr lang="zh-CN" altLang="en-US" dirty="0"/>
              <a:t> </a:t>
            </a:r>
            <a:r>
              <a:rPr lang="en-US" altLang="zh-CN" dirty="0"/>
              <a:t>script</a:t>
            </a:r>
            <a:r>
              <a:rPr lang="zh-CN" altLang="en-US" dirty="0"/>
              <a:t> </a:t>
            </a:r>
            <a:r>
              <a:rPr lang="en-US" altLang="zh-CN" dirty="0"/>
              <a:t>for</a:t>
            </a:r>
            <a:r>
              <a:rPr lang="zh-CN" altLang="en-US" dirty="0"/>
              <a:t> </a:t>
            </a:r>
            <a:r>
              <a:rPr lang="en-US" altLang="zh-CN" dirty="0"/>
              <a:t>specified</a:t>
            </a:r>
            <a:r>
              <a:rPr lang="zh-CN" altLang="en-US" dirty="0"/>
              <a:t> </a:t>
            </a:r>
            <a:r>
              <a:rPr lang="en-US" altLang="zh-CN" dirty="0"/>
              <a:t>989</a:t>
            </a:r>
            <a:r>
              <a:rPr lang="zh-CN" altLang="en-US" dirty="0"/>
              <a:t> </a:t>
            </a:r>
            <a:r>
              <a:rPr lang="en-US" altLang="zh-CN" dirty="0"/>
              <a:t>samples</a:t>
            </a:r>
          </a:p>
          <a:p>
            <a:pPr marL="514350" indent="-514350">
              <a:buFont typeface="+mj-lt"/>
              <a:buAutoNum type="arabicPeriod"/>
            </a:pPr>
            <a:r>
              <a:rPr lang="en-US" altLang="zh-CN" dirty="0"/>
              <a:t>Check</a:t>
            </a:r>
            <a:r>
              <a:rPr lang="zh-CN" altLang="en-US" dirty="0"/>
              <a:t> </a:t>
            </a:r>
            <a:r>
              <a:rPr lang="en-US" altLang="zh-CN" dirty="0"/>
              <a:t>the</a:t>
            </a:r>
            <a:r>
              <a:rPr lang="zh-CN" altLang="en-US" dirty="0"/>
              <a:t> </a:t>
            </a:r>
            <a:r>
              <a:rPr lang="en-US" altLang="zh-CN" dirty="0"/>
              <a:t>result</a:t>
            </a:r>
            <a:r>
              <a:rPr lang="zh-CN" altLang="en-US" dirty="0"/>
              <a:t> </a:t>
            </a:r>
            <a:r>
              <a:rPr lang="en-US" altLang="zh-CN" dirty="0" err="1"/>
              <a:t>bimbam</a:t>
            </a:r>
            <a:r>
              <a:rPr lang="zh-CN" altLang="en-US" dirty="0"/>
              <a:t> </a:t>
            </a:r>
            <a:r>
              <a:rPr lang="en-US" altLang="zh-CN" dirty="0"/>
              <a:t>file</a:t>
            </a:r>
            <a:r>
              <a:rPr lang="zh-CN" altLang="en-US" dirty="0"/>
              <a:t> </a:t>
            </a:r>
            <a:r>
              <a:rPr lang="en-US" altLang="zh-CN" dirty="0"/>
              <a:t>has</a:t>
            </a:r>
            <a:r>
              <a:rPr lang="zh-CN" altLang="en-US" dirty="0"/>
              <a:t> </a:t>
            </a:r>
            <a:r>
              <a:rPr lang="en-US" altLang="zh-CN" dirty="0"/>
              <a:t>the</a:t>
            </a:r>
            <a:r>
              <a:rPr lang="zh-CN" altLang="en-US" dirty="0"/>
              <a:t> </a:t>
            </a:r>
            <a:r>
              <a:rPr lang="en-US" altLang="zh-CN" dirty="0"/>
              <a:t>same</a:t>
            </a:r>
            <a:r>
              <a:rPr lang="zh-CN" altLang="en-US" dirty="0"/>
              <a:t> </a:t>
            </a:r>
            <a:r>
              <a:rPr lang="en-US" altLang="zh-CN" dirty="0"/>
              <a:t>order</a:t>
            </a:r>
            <a:r>
              <a:rPr lang="zh-CN" altLang="en-US" dirty="0"/>
              <a:t> </a:t>
            </a:r>
            <a:r>
              <a:rPr lang="en-US" altLang="zh-CN" dirty="0"/>
              <a:t>with</a:t>
            </a:r>
            <a:r>
              <a:rPr lang="zh-CN" altLang="en-US" dirty="0"/>
              <a:t> </a:t>
            </a:r>
            <a:r>
              <a:rPr lang="en-US" altLang="zh-CN" dirty="0"/>
              <a:t>the</a:t>
            </a:r>
            <a:r>
              <a:rPr lang="zh-CN" altLang="en-US" dirty="0"/>
              <a:t> </a:t>
            </a:r>
            <a:r>
              <a:rPr lang="en-US" altLang="zh-CN" dirty="0"/>
              <a:t>given</a:t>
            </a:r>
            <a:r>
              <a:rPr lang="zh-CN" altLang="en-US" dirty="0"/>
              <a:t> </a:t>
            </a:r>
            <a:r>
              <a:rPr lang="en-US" altLang="zh-CN" dirty="0"/>
              <a:t>file</a:t>
            </a:r>
          </a:p>
          <a:p>
            <a:r>
              <a:rPr lang="en-US" altLang="zh-CN" dirty="0"/>
              <a:t>Preparing</a:t>
            </a:r>
            <a:r>
              <a:rPr lang="zh-CN" altLang="en-US" dirty="0"/>
              <a:t> </a:t>
            </a:r>
            <a:r>
              <a:rPr lang="en-US" altLang="zh-CN" dirty="0" err="1"/>
              <a:t>gene_expression</a:t>
            </a:r>
            <a:r>
              <a:rPr lang="zh-CN" altLang="en-US" dirty="0"/>
              <a:t> </a:t>
            </a:r>
            <a:r>
              <a:rPr lang="en-US" altLang="zh-CN" dirty="0"/>
              <a:t>file</a:t>
            </a:r>
            <a:r>
              <a:rPr lang="zh-CN" altLang="en-US" dirty="0"/>
              <a:t> </a:t>
            </a:r>
            <a:r>
              <a:rPr lang="en-US" altLang="zh-CN" dirty="0"/>
              <a:t>with</a:t>
            </a:r>
            <a:r>
              <a:rPr lang="zh-CN" altLang="en-US" dirty="0"/>
              <a:t> </a:t>
            </a:r>
            <a:r>
              <a:rPr lang="en-US" altLang="zh-CN" dirty="0"/>
              <a:t>989</a:t>
            </a:r>
            <a:r>
              <a:rPr lang="zh-CN" altLang="en-US" dirty="0"/>
              <a:t> </a:t>
            </a:r>
            <a:r>
              <a:rPr lang="en-US" altLang="zh-CN" dirty="0"/>
              <a:t>samples</a:t>
            </a:r>
          </a:p>
          <a:p>
            <a:pPr marL="514350" indent="-514350">
              <a:buFont typeface="+mj-lt"/>
              <a:buAutoNum type="arabicPeriod"/>
            </a:pPr>
            <a:r>
              <a:rPr lang="en-US" altLang="zh-CN" dirty="0"/>
              <a:t>Pair</a:t>
            </a:r>
            <a:r>
              <a:rPr lang="zh-CN" altLang="en-US" dirty="0"/>
              <a:t> </a:t>
            </a:r>
            <a:r>
              <a:rPr lang="en-US" altLang="zh-CN" dirty="0" err="1"/>
              <a:t>gene_expression</a:t>
            </a:r>
            <a:r>
              <a:rPr lang="zh-CN" altLang="en-US" dirty="0"/>
              <a:t> </a:t>
            </a:r>
            <a:r>
              <a:rPr lang="en-US" altLang="zh-CN" dirty="0"/>
              <a:t>file(mtx_Mar_combat_32955.txt)</a:t>
            </a:r>
            <a:r>
              <a:rPr lang="zh-CN" altLang="en-US" dirty="0"/>
              <a:t> </a:t>
            </a:r>
            <a:r>
              <a:rPr lang="en-US" altLang="zh-CN" dirty="0"/>
              <a:t>with</a:t>
            </a:r>
            <a:r>
              <a:rPr lang="zh-CN" altLang="en-US" dirty="0"/>
              <a:t> </a:t>
            </a:r>
            <a:r>
              <a:rPr lang="en-US" altLang="zh-CN" dirty="0" err="1"/>
              <a:t>sample_info</a:t>
            </a:r>
            <a:r>
              <a:rPr lang="en-US" altLang="zh-CN" dirty="0"/>
              <a:t>(</a:t>
            </a:r>
            <a:r>
              <a:rPr lang="en-US" dirty="0" err="1"/>
              <a:t>sample_info.csv</a:t>
            </a:r>
            <a:r>
              <a:rPr lang="en-US" altLang="zh-CN" dirty="0"/>
              <a:t>)</a:t>
            </a:r>
            <a:r>
              <a:rPr lang="zh-CN" altLang="en-US" dirty="0"/>
              <a:t> </a:t>
            </a:r>
            <a:endParaRPr lang="en-US" altLang="zh-CN" dirty="0"/>
          </a:p>
          <a:p>
            <a:pPr marL="514350" indent="-514350">
              <a:buFont typeface="+mj-lt"/>
              <a:buAutoNum type="arabicPeriod"/>
            </a:pPr>
            <a:r>
              <a:rPr lang="en-US" altLang="zh-CN" dirty="0"/>
              <a:t>select</a:t>
            </a:r>
            <a:r>
              <a:rPr lang="zh-CN" altLang="en-US" dirty="0"/>
              <a:t> </a:t>
            </a:r>
            <a:r>
              <a:rPr lang="en-US" altLang="zh-CN" dirty="0"/>
              <a:t>989</a:t>
            </a:r>
            <a:r>
              <a:rPr lang="zh-CN" altLang="en-US" dirty="0"/>
              <a:t> </a:t>
            </a:r>
            <a:r>
              <a:rPr lang="en-US" altLang="zh-CN" dirty="0"/>
              <a:t>samples</a:t>
            </a:r>
            <a:r>
              <a:rPr lang="zh-CN" altLang="en-US" dirty="0"/>
              <a:t> </a:t>
            </a:r>
            <a:r>
              <a:rPr lang="en-US" altLang="zh-CN" dirty="0"/>
              <a:t>and</a:t>
            </a:r>
            <a:r>
              <a:rPr lang="zh-CN" altLang="en-US" dirty="0"/>
              <a:t> </a:t>
            </a:r>
            <a:r>
              <a:rPr lang="en-US" altLang="zh-CN" dirty="0"/>
              <a:t>ordered</a:t>
            </a:r>
            <a:r>
              <a:rPr lang="zh-CN" altLang="en-US" dirty="0"/>
              <a:t> </a:t>
            </a:r>
            <a:r>
              <a:rPr lang="en-US" altLang="zh-CN" dirty="0"/>
              <a:t>by</a:t>
            </a:r>
            <a:r>
              <a:rPr lang="zh-CN" altLang="en-US" dirty="0"/>
              <a:t> </a:t>
            </a:r>
            <a:r>
              <a:rPr lang="en-US" altLang="zh-CN" dirty="0"/>
              <a:t>given</a:t>
            </a:r>
            <a:r>
              <a:rPr lang="zh-CN" altLang="en-US" dirty="0"/>
              <a:t> </a:t>
            </a:r>
            <a:r>
              <a:rPr lang="en-US" altLang="zh-CN" dirty="0"/>
              <a:t>ID</a:t>
            </a:r>
            <a:r>
              <a:rPr lang="zh-CN" altLang="en-US" dirty="0"/>
              <a:t> </a:t>
            </a:r>
            <a:r>
              <a:rPr lang="en-US" altLang="zh-CN" dirty="0"/>
              <a:t>order</a:t>
            </a:r>
          </a:p>
          <a:p>
            <a:pPr marL="514350" indent="-514350">
              <a:buFont typeface="+mj-lt"/>
              <a:buAutoNum type="arabicPeriod"/>
            </a:pPr>
            <a:r>
              <a:rPr lang="en-US" altLang="zh-CN" dirty="0"/>
              <a:t>transform</a:t>
            </a:r>
            <a:r>
              <a:rPr lang="zh-CN" altLang="en-US" dirty="0"/>
              <a:t> </a:t>
            </a:r>
            <a:r>
              <a:rPr lang="en-US" altLang="zh-CN" dirty="0"/>
              <a:t>to</a:t>
            </a:r>
            <a:r>
              <a:rPr lang="zh-CN" altLang="en-US" dirty="0"/>
              <a:t> </a:t>
            </a:r>
            <a:r>
              <a:rPr lang="en-US" altLang="zh-CN" dirty="0"/>
              <a:t>the</a:t>
            </a:r>
            <a:r>
              <a:rPr lang="zh-CN" altLang="en-US" dirty="0"/>
              <a:t> </a:t>
            </a:r>
            <a:r>
              <a:rPr lang="en-US" altLang="zh-CN" dirty="0"/>
              <a:t>GEMMA</a:t>
            </a:r>
            <a:r>
              <a:rPr lang="zh-CN" altLang="en-US" dirty="0"/>
              <a:t> </a:t>
            </a:r>
            <a:r>
              <a:rPr lang="en-US" altLang="zh-CN" dirty="0"/>
              <a:t>phenotype</a:t>
            </a:r>
            <a:r>
              <a:rPr lang="zh-CN" altLang="en-US" dirty="0"/>
              <a:t> </a:t>
            </a:r>
            <a:r>
              <a:rPr lang="en-US" altLang="zh-CN" dirty="0"/>
              <a:t>format</a:t>
            </a:r>
            <a:endParaRPr lang="en-US" dirty="0"/>
          </a:p>
        </p:txBody>
      </p:sp>
    </p:spTree>
    <p:extLst>
      <p:ext uri="{BB962C8B-B14F-4D97-AF65-F5344CB8AC3E}">
        <p14:creationId xmlns:p14="http://schemas.microsoft.com/office/powerpoint/2010/main" val="8638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F8B8-640B-A445-B44E-949F669D36DE}"/>
              </a:ext>
            </a:extLst>
          </p:cNvPr>
          <p:cNvSpPr>
            <a:spLocks noGrp="1"/>
          </p:cNvSpPr>
          <p:nvPr>
            <p:ph type="title"/>
          </p:nvPr>
        </p:nvSpPr>
        <p:spPr/>
        <p:txBody>
          <a:bodyPr/>
          <a:lstStyle/>
          <a:p>
            <a:r>
              <a:rPr lang="en-US" altLang="zh-CN" dirty="0"/>
              <a:t>Samples confirmation</a:t>
            </a:r>
            <a:endParaRPr lang="en-US" dirty="0"/>
          </a:p>
        </p:txBody>
      </p:sp>
      <p:sp>
        <p:nvSpPr>
          <p:cNvPr id="3" name="Content Placeholder 2">
            <a:extLst>
              <a:ext uri="{FF2B5EF4-FFF2-40B4-BE49-F238E27FC236}">
                <a16:creationId xmlns:a16="http://schemas.microsoft.com/office/drawing/2014/main" id="{2E1136C9-DE94-D84B-B6B4-B50267C18CD9}"/>
              </a:ext>
            </a:extLst>
          </p:cNvPr>
          <p:cNvSpPr>
            <a:spLocks noGrp="1"/>
          </p:cNvSpPr>
          <p:nvPr>
            <p:ph idx="1"/>
          </p:nvPr>
        </p:nvSpPr>
        <p:spPr/>
        <p:txBody>
          <a:bodyPr/>
          <a:lstStyle/>
          <a:p>
            <a:r>
              <a:rPr lang="en-US" dirty="0"/>
              <a:t>Double checked with lulu about the samples in both SNPs and gene expression. It is 989 samples in common instead of 1032, since the data we use now is different from lulu’s</a:t>
            </a:r>
          </a:p>
          <a:p>
            <a:endParaRPr lang="en-US" dirty="0"/>
          </a:p>
          <a:p>
            <a:r>
              <a:rPr lang="en-US" dirty="0"/>
              <a:t>Then, I finished the SNPs extraction work for all these 989 samples, finally got the BIMBAM file and annotation file of those.</a:t>
            </a:r>
          </a:p>
        </p:txBody>
      </p:sp>
    </p:spTree>
    <p:extLst>
      <p:ext uri="{BB962C8B-B14F-4D97-AF65-F5344CB8AC3E}">
        <p14:creationId xmlns:p14="http://schemas.microsoft.com/office/powerpoint/2010/main" val="337220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EAE5-C1D8-9141-BF0D-9A6154520738}"/>
              </a:ext>
            </a:extLst>
          </p:cNvPr>
          <p:cNvSpPr>
            <a:spLocks noGrp="1"/>
          </p:cNvSpPr>
          <p:nvPr>
            <p:ph type="title"/>
          </p:nvPr>
        </p:nvSpPr>
        <p:spPr/>
        <p:txBody>
          <a:bodyPr/>
          <a:lstStyle/>
          <a:p>
            <a:r>
              <a:rPr lang="en-US" dirty="0"/>
              <a:t>Running BSLMM(without adjusting)</a:t>
            </a:r>
          </a:p>
        </p:txBody>
      </p:sp>
      <p:sp>
        <p:nvSpPr>
          <p:cNvPr id="3" name="Content Placeholder 2">
            <a:extLst>
              <a:ext uri="{FF2B5EF4-FFF2-40B4-BE49-F238E27FC236}">
                <a16:creationId xmlns:a16="http://schemas.microsoft.com/office/drawing/2014/main" id="{BC4EFE74-7E01-C04C-BE02-7D4B62D935D0}"/>
              </a:ext>
            </a:extLst>
          </p:cNvPr>
          <p:cNvSpPr>
            <a:spLocks noGrp="1"/>
          </p:cNvSpPr>
          <p:nvPr>
            <p:ph idx="1"/>
          </p:nvPr>
        </p:nvSpPr>
        <p:spPr/>
        <p:txBody>
          <a:bodyPr/>
          <a:lstStyle/>
          <a:p>
            <a:r>
              <a:rPr lang="en-US" dirty="0"/>
              <a:t>Running 1 gene ENSG00000233866(107SNPs) on chr22 for test(32955 in total)</a:t>
            </a:r>
          </a:p>
          <a:p>
            <a:r>
              <a:rPr lang="en-US" dirty="0"/>
              <a:t>If set –s 10000 It will take around 2min to finish</a:t>
            </a:r>
          </a:p>
          <a:p>
            <a:r>
              <a:rPr lang="en-US" dirty="0"/>
              <a:t>(why the computation time in log file is 10min)</a:t>
            </a:r>
          </a:p>
          <a:p>
            <a:r>
              <a:rPr lang="en-US" dirty="0"/>
              <a:t>If let it be default(-s 1000000),  it will take about 5 min</a:t>
            </a:r>
          </a:p>
          <a:p>
            <a:endParaRPr lang="en-US" dirty="0"/>
          </a:p>
          <a:p>
            <a:pPr marL="0" indent="0">
              <a:buNone/>
            </a:pPr>
            <a:r>
              <a:rPr lang="en-US" altLang="zh-CN" dirty="0"/>
              <a:t>Warning</a:t>
            </a:r>
            <a:r>
              <a:rPr lang="zh-CN" altLang="en-US" dirty="0"/>
              <a:t> </a:t>
            </a:r>
            <a:r>
              <a:rPr lang="en-US" altLang="zh-CN" dirty="0"/>
              <a:t>message</a:t>
            </a:r>
            <a:r>
              <a:rPr lang="zh-CN" altLang="en-US" dirty="0"/>
              <a:t> </a:t>
            </a:r>
            <a:r>
              <a:rPr lang="en-US" altLang="zh-CN" dirty="0"/>
              <a:t>:</a:t>
            </a:r>
            <a:r>
              <a:rPr lang="en-US" dirty="0"/>
              <a:t>WARNING: Matrix G has 882 eigenvalues close to zero</a:t>
            </a:r>
          </a:p>
          <a:p>
            <a:pPr marL="0" indent="0">
              <a:buNone/>
            </a:pPr>
            <a:endParaRPr lang="en-US" dirty="0"/>
          </a:p>
        </p:txBody>
      </p:sp>
    </p:spTree>
    <p:extLst>
      <p:ext uri="{BB962C8B-B14F-4D97-AF65-F5344CB8AC3E}">
        <p14:creationId xmlns:p14="http://schemas.microsoft.com/office/powerpoint/2010/main" val="1527449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676</Words>
  <Application>Microsoft Macintosh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GENOA_AA_omics_mediation_analyses</vt:lpstr>
      <vt:lpstr>Finished SNPs extraction work</vt:lpstr>
      <vt:lpstr>Finished SNPs extraction work</vt:lpstr>
      <vt:lpstr>Finished SNPs extraction work</vt:lpstr>
      <vt:lpstr>Preparing for GEMMA analysis</vt:lpstr>
      <vt:lpstr>Preparing for GEMMA analysis</vt:lpstr>
      <vt:lpstr>Preparing for GEMMA analysis</vt:lpstr>
      <vt:lpstr>Samples confirmation</vt:lpstr>
      <vt:lpstr>Running BSLMM(without adjusting)</vt:lpstr>
      <vt:lpstr>Covariates control</vt:lpstr>
      <vt:lpstr>Rerun SNPs extraction</vt:lpstr>
      <vt:lpstr>Prepare input file of BSLMM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GENOA_AA_omics_mediation_analyses</dc:title>
  <dc:creator>Yue, Molin</dc:creator>
  <cp:lastModifiedBy>Yue, Molin</cp:lastModifiedBy>
  <cp:revision>4</cp:revision>
  <dcterms:created xsi:type="dcterms:W3CDTF">2019-07-24T01:41:56Z</dcterms:created>
  <dcterms:modified xsi:type="dcterms:W3CDTF">2019-07-24T01:51:44Z</dcterms:modified>
</cp:coreProperties>
</file>