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60" r:id="rId5"/>
    <p:sldId id="259" r:id="rId6"/>
    <p:sldId id="277" r:id="rId7"/>
    <p:sldId id="261" r:id="rId8"/>
    <p:sldId id="280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78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30ACE-851A-44B5-B4F2-9818FF500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识物中英”</a:t>
            </a:r>
            <a:r>
              <a:rPr lang="en-US" altLang="zh-CN" dirty="0"/>
              <a:t>APP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A154BAD-E5DA-4F94-A295-172DB9B5BFEF}"/>
              </a:ext>
            </a:extLst>
          </p:cNvPr>
          <p:cNvSpPr txBox="1">
            <a:spLocks/>
          </p:cNvSpPr>
          <p:nvPr/>
        </p:nvSpPr>
        <p:spPr>
          <a:xfrm>
            <a:off x="467544" y="3212976"/>
            <a:ext cx="8435280" cy="1935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本产品旨在为</a:t>
            </a:r>
            <a:r>
              <a:rPr lang="en-US" altLang="zh-CN" dirty="0"/>
              <a:t>5-10</a:t>
            </a:r>
            <a:r>
              <a:rPr lang="zh-CN" altLang="en-US" dirty="0"/>
              <a:t>岁的儿童提供一个入门、学习和提升汉语和英语能力的平台，让幼儿的学习更加贴近生活。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98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483"/>
    </mc:Choice>
    <mc:Fallback xmlns="">
      <p:transition advTm="204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人工智能概率性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E2D77-5963-44AE-A728-4CCC138D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用户拍照时灯光太暗、图片质量不清晰导致无法识别物体</a:t>
            </a:r>
          </a:p>
          <a:p>
            <a:r>
              <a:rPr lang="zh-CN" altLang="en-US" dirty="0"/>
              <a:t>反馈的不是用户所拍照的物体，而是其他相似物体。</a:t>
            </a:r>
          </a:p>
          <a:p>
            <a:r>
              <a:rPr lang="zh-CN" altLang="en-US" dirty="0"/>
              <a:t>识别到图片中的其他物体，而不是主物体。</a:t>
            </a:r>
          </a:p>
          <a:p>
            <a:r>
              <a:rPr lang="zh-CN" altLang="en-US" dirty="0"/>
              <a:t>文本翻译时，所翻译的英文可能是不适合幼儿学习的高级词汇。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8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332"/>
    </mc:Choice>
    <mc:Fallback xmlns="">
      <p:transition advTm="233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E2D77-5963-44AE-A728-4CCC138D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7DADCF-8DBD-4B8E-B50F-9D3870E3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620"/>
            <a:ext cx="9363076" cy="320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860"/>
    </mc:Choice>
    <mc:Fallback xmlns="">
      <p:transition advTm="218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zh-CN" altLang="en-US" dirty="0"/>
              <a:t>需求列表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87F1DE-E6F3-4115-A560-80B7E429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72816"/>
            <a:ext cx="8229600" cy="4525963"/>
          </a:xfrm>
        </p:spPr>
        <p:txBody>
          <a:bodyPr/>
          <a:lstStyle/>
          <a:p>
            <a:r>
              <a:rPr lang="zh-CN" altLang="en-US" dirty="0"/>
              <a:t>培养幼儿学习的兴趣，激发学习动力</a:t>
            </a:r>
          </a:p>
          <a:p>
            <a:r>
              <a:rPr lang="zh-CN" altLang="en-US" dirty="0"/>
              <a:t>幼儿学习基础汉语、英语词汇和发音</a:t>
            </a:r>
          </a:p>
          <a:p>
            <a:r>
              <a:rPr lang="zh-CN" altLang="en-US" dirty="0"/>
              <a:t>避免幼儿的学习枯燥，在生活中学习</a:t>
            </a:r>
          </a:p>
          <a:p>
            <a:r>
              <a:rPr lang="zh-CN" altLang="en-US" dirty="0"/>
              <a:t>巩固学习内容，培养幼儿学习习惯</a:t>
            </a:r>
          </a:p>
          <a:p>
            <a:r>
              <a:rPr lang="zh-CN" altLang="en-US" dirty="0"/>
              <a:t>培养和练习标准汉语和英语发音</a:t>
            </a:r>
          </a:p>
          <a:p>
            <a:r>
              <a:rPr lang="zh-CN" altLang="en-US" dirty="0"/>
              <a:t>家长对幼儿学习的陪伴和了解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50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116"/>
    </mc:Choice>
    <mc:Fallback xmlns="">
      <p:transition advTm="2011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E2D77-5963-44AE-A728-4CCC138D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AAEF74-E481-42A6-8520-BD3DBE722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846138"/>
            <a:ext cx="78486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711"/>
    </mc:Choice>
    <mc:Fallback xmlns="">
      <p:transition advTm="2271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E2D77-5963-44AE-A728-4CCC138D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25A489-23EE-412D-A2D9-2256C362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100" y="695887"/>
            <a:ext cx="6012160" cy="48988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C1CE45-0354-4B7E-8420-669DF34D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655811"/>
            <a:ext cx="7203448" cy="51494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477BA2-C519-40AD-A91D-88545595D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070" y="677048"/>
            <a:ext cx="3113155" cy="512821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07D5C48-63EA-4242-ABD1-F40DA277246E}"/>
              </a:ext>
            </a:extLst>
          </p:cNvPr>
          <p:cNvCxnSpPr/>
          <p:nvPr/>
        </p:nvCxnSpPr>
        <p:spPr>
          <a:xfrm flipH="1">
            <a:off x="2267744" y="2348880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4FDA0B-D894-431F-8CE5-1E284E3042C3}"/>
              </a:ext>
            </a:extLst>
          </p:cNvPr>
          <p:cNvCxnSpPr/>
          <p:nvPr/>
        </p:nvCxnSpPr>
        <p:spPr>
          <a:xfrm>
            <a:off x="4860032" y="3645024"/>
            <a:ext cx="1244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156"/>
    </mc:Choice>
    <mc:Fallback xmlns="">
      <p:transition advTm="2015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E2D77-5963-44AE-A728-4CCC138D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25A489-23EE-412D-A2D9-2256C362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702824" cy="4293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EE2269-C8D3-4392-8A48-BA487D10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59" y="9525"/>
            <a:ext cx="3016419" cy="3923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7FDEF5-25EC-4C76-A6BF-80FA21F4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68"/>
          <a:stretch/>
        </p:blipFill>
        <p:spPr>
          <a:xfrm>
            <a:off x="1835696" y="3839412"/>
            <a:ext cx="6624736" cy="32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5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390"/>
    </mc:Choice>
    <mc:Fallback xmlns="">
      <p:transition advTm="2139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E2D77-5963-44AE-A728-4CCC138D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B028B2-18F4-4A53-A0E4-DCA7053C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847"/>
            <a:ext cx="9540657" cy="40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055"/>
    </mc:Choice>
    <mc:Fallback xmlns="">
      <p:transition advTm="2105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4059F737-687B-4684-9CF7-DAE4F2348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52799"/>
            <a:ext cx="6686413" cy="53285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59A2AE-EAC2-4A1D-B427-C1BEED80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559" y="552799"/>
            <a:ext cx="3097049" cy="53285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89B3A2-CC40-42F2-8BB3-6FC813731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788" y="549600"/>
            <a:ext cx="3026138" cy="527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622"/>
    </mc:Choice>
    <mc:Fallback xmlns="">
      <p:transition advTm="2162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7BF437-EF5C-4B19-B351-53157D418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4" y="1196752"/>
            <a:ext cx="2957308" cy="50285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4FA998-7CAC-4507-A076-17FF005E2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881" y="1196752"/>
            <a:ext cx="2936049" cy="50285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C0C42B-B4A8-46D3-92D3-D75423968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196752"/>
            <a:ext cx="2936049" cy="50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1"/>
    </mc:Choice>
    <mc:Fallback xmlns="">
      <p:transition advTm="2000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46" y="160337"/>
            <a:ext cx="8229600" cy="1143000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E2D77-5963-44AE-A728-4CCC138D5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54" y="13033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通用物体识别：输入：图片 → 输出：文字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B40CE4-B0FE-490A-993B-C7A24FBCD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2"/>
          <a:stretch/>
        </p:blipFill>
        <p:spPr>
          <a:xfrm>
            <a:off x="251520" y="2060848"/>
            <a:ext cx="5653497" cy="33123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C4BCB8-628A-4A55-A801-EEAA7030A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74" y="4952391"/>
            <a:ext cx="7279426" cy="19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3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869"/>
    </mc:Choice>
    <mc:Fallback xmlns="">
      <p:transition advTm="208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60" y="332656"/>
            <a:ext cx="84352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市场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E2D77-5963-44AE-A728-4CCC138D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目前市面上针对幼年儿童的汉语和英语基础学习、教育类</a:t>
            </a:r>
            <a:r>
              <a:rPr lang="en-US" altLang="zh-CN" dirty="0"/>
              <a:t>APP</a:t>
            </a:r>
            <a:r>
              <a:rPr lang="zh-CN" altLang="en-US" dirty="0"/>
              <a:t>较少且不出众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多数汉语和英语的基础教育依存于课本和网课，而这些课程都要求幼年儿童在学习时拥有一定强度的注意力，不符合改年龄层的学习习惯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4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541"/>
    </mc:Choice>
    <mc:Fallback xmlns="">
      <p:transition advTm="2154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87F1DE-E6F3-4115-A560-80B7E429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41" y="301922"/>
            <a:ext cx="8229600" cy="4525963"/>
          </a:xfrm>
        </p:spPr>
        <p:txBody>
          <a:bodyPr/>
          <a:lstStyle/>
          <a:p>
            <a:r>
              <a:rPr lang="zh-CN" altLang="en-US" dirty="0"/>
              <a:t>文本翻译：文字（中文） → 输出：文字（英文）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C6EE46-F72A-4B8D-A445-F539E5EB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1" y="1630759"/>
            <a:ext cx="8210550" cy="1333500"/>
          </a:xfrm>
          <a:prstGeom prst="rect">
            <a:avLst/>
          </a:prstGeom>
        </p:spPr>
      </p:pic>
      <p:sp>
        <p:nvSpPr>
          <p:cNvPr id="8" name="内容占位符 6">
            <a:extLst>
              <a:ext uri="{FF2B5EF4-FFF2-40B4-BE49-F238E27FC236}">
                <a16:creationId xmlns:a16="http://schemas.microsoft.com/office/drawing/2014/main" id="{53B2E806-D1C1-4C85-8479-34E4636B88D4}"/>
              </a:ext>
            </a:extLst>
          </p:cNvPr>
          <p:cNvSpPr txBox="1">
            <a:spLocks/>
          </p:cNvSpPr>
          <p:nvPr/>
        </p:nvSpPr>
        <p:spPr>
          <a:xfrm>
            <a:off x="534900" y="32849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语音合成：文字→ 输出：音频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158904-515D-453D-9334-0773D248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41" y="4149080"/>
            <a:ext cx="81153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87"/>
    </mc:Choice>
    <mc:Fallback xmlns="">
      <p:transition advTm="183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60" y="332656"/>
            <a:ext cx="843528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目标用户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E2D77-5963-44AE-A728-4CCC138D5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04864"/>
            <a:ext cx="8229600" cy="4525963"/>
          </a:xfrm>
        </p:spPr>
        <p:txBody>
          <a:bodyPr/>
          <a:lstStyle/>
          <a:p>
            <a:r>
              <a:rPr lang="en-US" altLang="zh-CN" dirty="0"/>
              <a:t>5-10</a:t>
            </a:r>
            <a:r>
              <a:rPr lang="zh-CN" altLang="en-US" dirty="0"/>
              <a:t>岁的学前和学龄幼儿及其家长</a:t>
            </a:r>
          </a:p>
          <a:p>
            <a:r>
              <a:rPr lang="zh-CN" altLang="en-US" dirty="0"/>
              <a:t>幼儿早教机构</a:t>
            </a:r>
          </a:p>
          <a:p>
            <a:r>
              <a:rPr lang="zh-CN" altLang="en-US" dirty="0"/>
              <a:t>有汉语和英语学习需求的幼儿</a:t>
            </a:r>
          </a:p>
          <a:p>
            <a:r>
              <a:rPr lang="zh-CN" altLang="en-US" dirty="0"/>
              <a:t>学习兴趣低下的幼儿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69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529"/>
    </mc:Choice>
    <mc:Fallback xmlns="">
      <p:transition advTm="215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核心价值</a:t>
            </a:r>
            <a:br>
              <a:rPr lang="zh-CN" altLang="en-US" b="1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E2D77-5963-44AE-A728-4CCC138D5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060848"/>
            <a:ext cx="8229600" cy="4525963"/>
          </a:xfrm>
        </p:spPr>
        <p:txBody>
          <a:bodyPr/>
          <a:lstStyle/>
          <a:p>
            <a:r>
              <a:rPr lang="zh-CN" altLang="en-US" dirty="0"/>
              <a:t>利用通用物体识别、文本翻译、语音合成的功能，为幼儿提供在生活中拍照就可以学习汉语和英语基础词汇及其发音，让幼儿的学习更加贴近生活。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7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277"/>
    </mc:Choice>
    <mc:Fallback xmlns="">
      <p:transition advTm="212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加值宣言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87F1DE-E6F3-4115-A560-80B7E429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百度</a:t>
            </a:r>
            <a:r>
              <a:rPr lang="en-US" altLang="zh-CN" dirty="0"/>
              <a:t>API</a:t>
            </a:r>
            <a:r>
              <a:rPr lang="zh-CN" altLang="en-US" dirty="0"/>
              <a:t>中，通用物体识别、语音合成的功能和有道智云的文本翻译</a:t>
            </a:r>
            <a:r>
              <a:rPr lang="en-US" altLang="zh-CN" dirty="0" err="1"/>
              <a:t>api</a:t>
            </a:r>
            <a:r>
              <a:rPr lang="zh-CN" altLang="en-US" dirty="0"/>
              <a:t>的功能。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通用物体识别：用户对某个物品进行拍照，</a:t>
            </a:r>
            <a:r>
              <a:rPr lang="en-US" altLang="zh-CN" dirty="0"/>
              <a:t>app</a:t>
            </a:r>
            <a:r>
              <a:rPr lang="zh-CN" altLang="en-US" dirty="0"/>
              <a:t>识别此物品，并且反馈这个物品的汉语的名称。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8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191"/>
    </mc:Choice>
    <mc:Fallback xmlns="">
      <p:transition advTm="201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加值宣言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87F1DE-E6F3-4115-A560-80B7E429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文本翻译：</a:t>
            </a:r>
            <a:r>
              <a:rPr lang="en-US" altLang="zh-CN" dirty="0"/>
              <a:t>app</a:t>
            </a:r>
            <a:r>
              <a:rPr lang="zh-CN" altLang="en-US" dirty="0"/>
              <a:t>反馈汉语名称的同时，将其翻译成英语。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语音合成：用户点击汉语或英语名称时，利用语音合成的功能，分别播放发音。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86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142"/>
    </mc:Choice>
    <mc:Fallback xmlns="">
      <p:transition advTm="201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用户痛点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30D90-F47B-4CCD-A840-554C0FB4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3814"/>
            <a:ext cx="8229600" cy="4525963"/>
          </a:xfrm>
        </p:spPr>
        <p:txBody>
          <a:bodyPr/>
          <a:lstStyle/>
          <a:p>
            <a:r>
              <a:rPr lang="zh-CN" altLang="en-US" dirty="0"/>
              <a:t>痛点场景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dirty="0"/>
              <a:t>一位幼儿突然想知道家中客厅某件物品的英文名称，他需要找别人问或是自己查，过程很麻烦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痛点场景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zh-CN" altLang="en-US" dirty="0"/>
              <a:t>家长</a:t>
            </a:r>
            <a:r>
              <a:rPr lang="en-US" altLang="zh-CN" dirty="0"/>
              <a:t>A</a:t>
            </a:r>
            <a:r>
              <a:rPr lang="zh-CN" altLang="en-US" dirty="0"/>
              <a:t>被孩子</a:t>
            </a:r>
            <a:r>
              <a:rPr lang="en-US" altLang="zh-CN" dirty="0"/>
              <a:t>A</a:t>
            </a:r>
            <a:r>
              <a:rPr lang="zh-CN" altLang="en-US" dirty="0"/>
              <a:t>问到某件物品的英文，但是此家长不会英文</a:t>
            </a:r>
          </a:p>
        </p:txBody>
      </p:sp>
    </p:spTree>
    <p:extLst>
      <p:ext uri="{BB962C8B-B14F-4D97-AF65-F5344CB8AC3E}">
        <p14:creationId xmlns:p14="http://schemas.microsoft.com/office/powerpoint/2010/main" val="27760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305"/>
    </mc:Choice>
    <mc:Fallback xmlns="">
      <p:transition advTm="203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用户痛点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30D90-F47B-4CCD-A840-554C0FB4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3814"/>
            <a:ext cx="8229600" cy="4525963"/>
          </a:xfrm>
        </p:spPr>
        <p:txBody>
          <a:bodyPr/>
          <a:lstStyle/>
          <a:p>
            <a:r>
              <a:rPr lang="zh-CN" altLang="en-US" dirty="0"/>
              <a:t>痛点场景</a:t>
            </a: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zh-CN" altLang="en-US" dirty="0"/>
              <a:t>家长</a:t>
            </a:r>
            <a:r>
              <a:rPr lang="en-US" altLang="zh-CN" dirty="0"/>
              <a:t>B</a:t>
            </a:r>
            <a:r>
              <a:rPr lang="zh-CN" altLang="en-US" dirty="0"/>
              <a:t>需要辅导孩子</a:t>
            </a:r>
            <a:r>
              <a:rPr lang="en-US" altLang="zh-CN" dirty="0"/>
              <a:t>B</a:t>
            </a:r>
            <a:r>
              <a:rPr lang="zh-CN" altLang="en-US" dirty="0"/>
              <a:t>进行基本的英语词汇学习，可是他的发音不标准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痛点场景</a:t>
            </a: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zh-CN" altLang="en-US" dirty="0"/>
              <a:t>家长</a:t>
            </a:r>
            <a:r>
              <a:rPr lang="en-US" altLang="zh-CN" dirty="0"/>
              <a:t>C</a:t>
            </a:r>
            <a:r>
              <a:rPr lang="zh-CN" altLang="en-US" dirty="0"/>
              <a:t>想让孩子用</a:t>
            </a:r>
            <a:r>
              <a:rPr lang="en-US" altLang="zh-CN" dirty="0"/>
              <a:t>C</a:t>
            </a:r>
            <a:r>
              <a:rPr lang="zh-CN" altLang="en-US" dirty="0"/>
              <a:t>书本学习标准的普通话和英语，但是孩子</a:t>
            </a:r>
            <a:r>
              <a:rPr lang="en-US" altLang="zh-CN" dirty="0"/>
              <a:t>C</a:t>
            </a:r>
            <a:r>
              <a:rPr lang="zh-CN" altLang="en-US" dirty="0"/>
              <a:t>觉得很枯燥抗拒学习</a:t>
            </a:r>
          </a:p>
        </p:txBody>
      </p:sp>
    </p:spTree>
    <p:extLst>
      <p:ext uri="{BB962C8B-B14F-4D97-AF65-F5344CB8AC3E}">
        <p14:creationId xmlns:p14="http://schemas.microsoft.com/office/powerpoint/2010/main" val="15904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582"/>
    </mc:Choice>
    <mc:Fallback xmlns="">
      <p:transition advTm="205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2736-4A67-497C-9864-DECD949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产品优势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87F1DE-E6F3-4115-A560-80B7E429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生活化</a:t>
            </a:r>
          </a:p>
          <a:p>
            <a:r>
              <a:rPr lang="zh-CN" altLang="en-US" dirty="0"/>
              <a:t>幼儿可以利用碎片时间在生活中进行学习，在放松中参与获得知识。</a:t>
            </a:r>
          </a:p>
          <a:p>
            <a:r>
              <a:rPr lang="zh-CN" altLang="en-US" dirty="0"/>
              <a:t>针对性</a:t>
            </a:r>
          </a:p>
          <a:p>
            <a:r>
              <a:rPr lang="zh-CN" altLang="en-US" dirty="0"/>
              <a:t>市场上的教育软件没有针对儿童设定教育内容。而本产品可以根据用户拍照识图形成学习的内容，巩固学习，加深记忆，并且定时反馈学习内容。同时，避免家长教育时发音不准确，幼儿学习枯燥的问题。</a:t>
            </a:r>
          </a:p>
          <a:p>
            <a:r>
              <a:rPr lang="zh-CN" altLang="en-US" dirty="0"/>
              <a:t>参与性</a:t>
            </a:r>
          </a:p>
          <a:p>
            <a:r>
              <a:rPr lang="zh-CN" altLang="en-US" dirty="0"/>
              <a:t>幼儿学习通常以老师或父母口头传授为主，而拍照识物会让幼童激发学习兴趣，提高主动学习的积极性。同时，增加家长和幼儿之间的学习互动，让家长更加了解幼儿的学习习惯。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6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443"/>
    </mc:Choice>
    <mc:Fallback xmlns="">
      <p:transition advTm="22443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645</Words>
  <Application>Microsoft Office PowerPoint</Application>
  <PresentationFormat>全屏显示(4:3)</PresentationFormat>
  <Paragraphs>58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主题</vt:lpstr>
      <vt:lpstr>“识物中英”APP </vt:lpstr>
      <vt:lpstr>市场</vt:lpstr>
      <vt:lpstr>目标用户</vt:lpstr>
      <vt:lpstr>核心价值  </vt:lpstr>
      <vt:lpstr>加值宣言 </vt:lpstr>
      <vt:lpstr>加值宣言 </vt:lpstr>
      <vt:lpstr>用户痛点 </vt:lpstr>
      <vt:lpstr>用户痛点 </vt:lpstr>
      <vt:lpstr>产品优势</vt:lpstr>
      <vt:lpstr>人工智能概率性 </vt:lpstr>
      <vt:lpstr>用户需求</vt:lpstr>
      <vt:lpstr>需求列表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API输入输出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“识物中英”APP</dc:title>
  <dc:creator>-辛土</dc:creator>
  <cp:lastModifiedBy>ASUS</cp:lastModifiedBy>
  <cp:revision>18</cp:revision>
  <dcterms:created xsi:type="dcterms:W3CDTF">2020-01-09T16:54:11Z</dcterms:created>
  <dcterms:modified xsi:type="dcterms:W3CDTF">2020-01-10T03:03:13Z</dcterms:modified>
</cp:coreProperties>
</file>