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476FBB-6CAB-4C69-B55A-CDE9A1289B65}">
  <a:tblStyle styleId="{1E476FBB-6CAB-4C69-B55A-CDE9A1289B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1.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111311d9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111311d9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111311d9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111311d9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111311d9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111311d9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a:p>
            <a:pPr indent="-298450" lvl="0" marL="457200" rtl="0" algn="l">
              <a:spcBef>
                <a:spcPts val="0"/>
              </a:spcBef>
              <a:spcAft>
                <a:spcPts val="0"/>
              </a:spcAft>
              <a:buSzPts val="1100"/>
              <a:buAutoNum type="arabicPeriod"/>
            </a:pPr>
            <a:r>
              <a:rPr b="1" lang="en"/>
              <a:t>Motivations for clustering</a:t>
            </a:r>
            <a:endParaRPr b="1"/>
          </a:p>
          <a:p>
            <a:pPr indent="0" lvl="0" marL="457200" rtl="0" algn="l">
              <a:spcBef>
                <a:spcPts val="0"/>
              </a:spcBef>
              <a:spcAft>
                <a:spcPts val="0"/>
              </a:spcAft>
              <a:buNone/>
            </a:pPr>
            <a:r>
              <a:rPr lang="en">
                <a:solidFill>
                  <a:srgbClr val="4285F4"/>
                </a:solidFill>
              </a:rPr>
              <a:t>Because of potential variation of bike availability across different stations, we wanted to explore on subset/clusters of stations that showed similar characteristics. </a:t>
            </a:r>
            <a:r>
              <a:rPr b="1" lang="en">
                <a:solidFill>
                  <a:srgbClr val="FF0000"/>
                </a:solidFill>
              </a:rPr>
              <a:t>(variation, subset, similar)</a:t>
            </a:r>
            <a:endParaRPr b="1">
              <a:solidFill>
                <a:srgbClr val="FF0000"/>
              </a:solidFill>
            </a:endParaRPr>
          </a:p>
          <a:p>
            <a:pPr indent="0" lvl="0" marL="457200" rtl="0" algn="l">
              <a:spcBef>
                <a:spcPts val="0"/>
              </a:spcBef>
              <a:spcAft>
                <a:spcPts val="0"/>
              </a:spcAft>
              <a:buNone/>
            </a:pPr>
            <a:r>
              <a:rPr lang="en">
                <a:solidFill>
                  <a:srgbClr val="4285F4"/>
                </a:solidFill>
              </a:rPr>
              <a:t>Also, we wanted to restrict our scope to a limited subset of stations first to ensure we had a good and accurate model before building up to include the whole area of Washington DC. </a:t>
            </a:r>
            <a:r>
              <a:rPr b="1" lang="en">
                <a:solidFill>
                  <a:srgbClr val="FF0000"/>
                </a:solidFill>
              </a:rPr>
              <a:t>(limited, expand)</a:t>
            </a:r>
            <a:endParaRPr b="1">
              <a:solidFill>
                <a:srgbClr val="FF0000"/>
              </a:solidFill>
            </a:endParaRPr>
          </a:p>
          <a:p>
            <a:pPr indent="0" lvl="0" marL="457200" rtl="0" algn="l">
              <a:spcBef>
                <a:spcPts val="0"/>
              </a:spcBef>
              <a:spcAft>
                <a:spcPts val="0"/>
              </a:spcAft>
              <a:buNone/>
            </a:pPr>
            <a:r>
              <a:t/>
            </a:r>
            <a:endParaRPr b="1">
              <a:solidFill>
                <a:srgbClr val="FF0000"/>
              </a:solidFill>
            </a:endParaRPr>
          </a:p>
          <a:p>
            <a:pPr indent="-298450" lvl="0" marL="457200" rtl="0" algn="l">
              <a:spcBef>
                <a:spcPts val="0"/>
              </a:spcBef>
              <a:spcAft>
                <a:spcPts val="0"/>
              </a:spcAft>
              <a:buSzPts val="1100"/>
              <a:buAutoNum type="arabicPeriod"/>
            </a:pPr>
            <a:r>
              <a:rPr b="1" lang="en">
                <a:solidFill>
                  <a:schemeClr val="dk1"/>
                </a:solidFill>
              </a:rPr>
              <a:t>How is the clustering helpful ?</a:t>
            </a:r>
            <a:endParaRPr>
              <a:solidFill>
                <a:schemeClr val="dk1"/>
              </a:solidFill>
            </a:endParaRPr>
          </a:p>
          <a:p>
            <a:pPr indent="0" lvl="0" marL="457200" rtl="0" algn="l">
              <a:spcBef>
                <a:spcPts val="0"/>
              </a:spcBef>
              <a:spcAft>
                <a:spcPts val="0"/>
              </a:spcAft>
              <a:buNone/>
            </a:pPr>
            <a:r>
              <a:rPr lang="en">
                <a:solidFill>
                  <a:schemeClr val="dk1"/>
                </a:solidFill>
              </a:rPr>
              <a:t>First, we expect the cluster results to give us the hints about what kind of the stations we should focus on. </a:t>
            </a:r>
            <a:endParaRPr>
              <a:solidFill>
                <a:schemeClr val="dk1"/>
              </a:solidFill>
            </a:endParaRPr>
          </a:p>
          <a:p>
            <a:pPr indent="0" lvl="0" marL="457200" rtl="0" algn="l">
              <a:spcBef>
                <a:spcPts val="0"/>
              </a:spcBef>
              <a:spcAft>
                <a:spcPts val="0"/>
              </a:spcAft>
              <a:buNone/>
            </a:pPr>
            <a:r>
              <a:rPr lang="en">
                <a:solidFill>
                  <a:schemeClr val="dk1"/>
                </a:solidFill>
              </a:rPr>
              <a:t>Second, if different clusters of stations are quite different from others, then we can give them different labels, which may assist and simplify our model building when we decide to expand to other clusters of stations cause we probably won’t use the longitude and latitude as our input data.</a:t>
            </a:r>
            <a:endParaRPr>
              <a:solidFill>
                <a:srgbClr val="FF0000"/>
              </a:solidFill>
            </a:endParaRPr>
          </a:p>
          <a:p>
            <a:pPr indent="0" lvl="0" marL="457200" rtl="0" algn="l">
              <a:spcBef>
                <a:spcPts val="0"/>
              </a:spcBef>
              <a:spcAft>
                <a:spcPts val="0"/>
              </a:spcAft>
              <a:buNone/>
            </a:pPr>
            <a:r>
              <a:rPr lang="en">
                <a:solidFill>
                  <a:srgbClr val="4285F4"/>
                </a:solidFill>
              </a:rPr>
              <a:t>Third, our original hypothesis was that urban areas (office buildings, main street) would involve higher average bike ride activity and show similar characteristics of bike availability. We used the Washington DC map to further interpret characteristics of clusters and justify our hypothesis. (make sense of the clustering results)</a:t>
            </a:r>
            <a:endParaRPr>
              <a:solidFill>
                <a:srgbClr val="4285F4"/>
              </a:solidFill>
            </a:endParaRPr>
          </a:p>
          <a:p>
            <a:pPr indent="0" lvl="0" marL="457200" rtl="0" algn="l">
              <a:spcBef>
                <a:spcPts val="0"/>
              </a:spcBef>
              <a:spcAft>
                <a:spcPts val="0"/>
              </a:spcAft>
              <a:buNone/>
            </a:pPr>
            <a:r>
              <a:rPr b="1" lang="en">
                <a:solidFill>
                  <a:srgbClr val="FF0000"/>
                </a:solidFill>
              </a:rPr>
              <a:t>(First: hints;</a:t>
            </a:r>
            <a:endParaRPr b="1">
              <a:solidFill>
                <a:srgbClr val="FF0000"/>
              </a:solidFill>
            </a:endParaRPr>
          </a:p>
          <a:p>
            <a:pPr indent="0" lvl="0" marL="457200" rtl="0" algn="l">
              <a:spcBef>
                <a:spcPts val="0"/>
              </a:spcBef>
              <a:spcAft>
                <a:spcPts val="0"/>
              </a:spcAft>
              <a:buNone/>
            </a:pPr>
            <a:r>
              <a:rPr b="1" lang="en">
                <a:solidFill>
                  <a:srgbClr val="FF0000"/>
                </a:solidFill>
              </a:rPr>
              <a:t>Second: label model expand;</a:t>
            </a:r>
            <a:endParaRPr b="1">
              <a:solidFill>
                <a:srgbClr val="FF0000"/>
              </a:solidFill>
            </a:endParaRPr>
          </a:p>
          <a:p>
            <a:pPr indent="0" lvl="0" marL="457200" rtl="0" algn="l">
              <a:spcBef>
                <a:spcPts val="0"/>
              </a:spcBef>
              <a:spcAft>
                <a:spcPts val="0"/>
              </a:spcAft>
              <a:buNone/>
            </a:pPr>
            <a:r>
              <a:rPr b="1" lang="en">
                <a:solidFill>
                  <a:srgbClr val="FF0000"/>
                </a:solidFill>
              </a:rPr>
              <a:t>Third: hypothesis )</a:t>
            </a:r>
            <a:endParaRPr b="1">
              <a:solidFill>
                <a:srgbClr val="FF0000"/>
              </a:solidFill>
            </a:endParaRPr>
          </a:p>
          <a:p>
            <a:pPr indent="0" lvl="0" marL="457200" rtl="0" algn="l">
              <a:spcBef>
                <a:spcPts val="0"/>
              </a:spcBef>
              <a:spcAft>
                <a:spcPts val="0"/>
              </a:spcAft>
              <a:buNone/>
            </a:pPr>
            <a:r>
              <a:t/>
            </a:r>
            <a:endParaRPr>
              <a:solidFill>
                <a:srgbClr val="4285F4"/>
              </a:solidFill>
            </a:endParaRPr>
          </a:p>
          <a:p>
            <a:pPr indent="-298450" lvl="0" marL="457200" rtl="0" algn="l">
              <a:spcBef>
                <a:spcPts val="0"/>
              </a:spcBef>
              <a:spcAft>
                <a:spcPts val="0"/>
              </a:spcAft>
              <a:buSzPts val="1100"/>
              <a:buAutoNum type="arabicPeriod"/>
            </a:pPr>
            <a:r>
              <a:rPr b="1" lang="en"/>
              <a:t>Which clustering method did we use and why?</a:t>
            </a:r>
            <a:endParaRPr b="1"/>
          </a:p>
          <a:p>
            <a:pPr indent="0" lvl="0" marL="457200" rtl="0" algn="l">
              <a:spcBef>
                <a:spcPts val="0"/>
              </a:spcBef>
              <a:spcAft>
                <a:spcPts val="0"/>
              </a:spcAft>
              <a:buNone/>
            </a:pPr>
            <a:r>
              <a:rPr lang="en"/>
              <a:t>We cho</a:t>
            </a:r>
            <a:r>
              <a:rPr lang="en"/>
              <a:t>se</a:t>
            </a:r>
            <a:r>
              <a:rPr lang="en"/>
              <a:t> </a:t>
            </a:r>
            <a:r>
              <a:rPr lang="en"/>
              <a:t>hierarchical</a:t>
            </a:r>
            <a:r>
              <a:rPr lang="en"/>
              <a:t> clustering method because we wanted to gain several both geographically and </a:t>
            </a:r>
            <a:r>
              <a:rPr lang="en"/>
              <a:t>quantitatively different clusters of stations on the map. I’ll tell you how this cluster result achieve the goal. “The quantitatively different” here I mean they vary a lot in average number of rides of all in-cluster stations, which indicates whether this area is a high-demand area or low-demand area. This method allows us to cluster the stations based on their longitude and latitude so we are able to have some clusters like this on the map.</a:t>
            </a:r>
            <a:endParaRPr/>
          </a:p>
          <a:p>
            <a:pPr indent="0" lvl="0" marL="457200" rtl="0" algn="l">
              <a:spcBef>
                <a:spcPts val="0"/>
              </a:spcBef>
              <a:spcAft>
                <a:spcPts val="0"/>
              </a:spcAft>
              <a:buNone/>
            </a:pPr>
            <a:r>
              <a:rPr lang="en">
                <a:solidFill>
                  <a:srgbClr val="4285F4"/>
                </a:solidFill>
              </a:rPr>
              <a:t>Our key assumption was that </a:t>
            </a:r>
            <a:r>
              <a:rPr b="1" lang="en">
                <a:solidFill>
                  <a:srgbClr val="4285F4"/>
                </a:solidFill>
              </a:rPr>
              <a:t>higher average bike activity</a:t>
            </a:r>
            <a:r>
              <a:rPr lang="en">
                <a:solidFill>
                  <a:srgbClr val="4285F4"/>
                </a:solidFill>
              </a:rPr>
              <a:t> would mean a more </a:t>
            </a:r>
            <a:r>
              <a:rPr b="1" lang="en">
                <a:solidFill>
                  <a:srgbClr val="4285F4"/>
                </a:solidFill>
              </a:rPr>
              <a:t>dynamic variation in bike availability</a:t>
            </a:r>
            <a:r>
              <a:rPr lang="en">
                <a:solidFill>
                  <a:srgbClr val="4285F4"/>
                </a:solidFill>
              </a:rPr>
              <a:t> in a cluster. (This means that the stations in cluster 1 likely share the same bike availability characteristics)</a:t>
            </a:r>
            <a:endParaRPr>
              <a:solidFill>
                <a:srgbClr val="4285F4"/>
              </a:solidFill>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b="1" lang="en"/>
              <a:t>Cluster result: </a:t>
            </a:r>
            <a:endParaRPr b="1"/>
          </a:p>
          <a:p>
            <a:pPr indent="0" lvl="0" marL="457200" rtl="0" algn="l">
              <a:spcBef>
                <a:spcPts val="0"/>
              </a:spcBef>
              <a:spcAft>
                <a:spcPts val="0"/>
              </a:spcAft>
              <a:buNone/>
            </a:pPr>
            <a:r>
              <a:rPr lang="en"/>
              <a:t>explain the graph in detail and explain the table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160c3a8a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160c3a8a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title to the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111311d9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111311d9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dd some summary here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111311d9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111311d9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111311d9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111311d9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50">
                <a:solidFill>
                  <a:schemeClr val="dk1"/>
                </a:solidFill>
              </a:rPr>
              <a:t>AWND:</a:t>
            </a:r>
            <a:r>
              <a:rPr lang="en" sz="1250">
                <a:solidFill>
                  <a:schemeClr val="dk1"/>
                </a:solidFill>
              </a:rPr>
              <a:t> </a:t>
            </a:r>
            <a:r>
              <a:rPr lang="en" sz="1200">
                <a:solidFill>
                  <a:schemeClr val="dk1"/>
                </a:solidFill>
                <a:highlight>
                  <a:srgbClr val="FFFFFF"/>
                </a:highlight>
              </a:rPr>
              <a:t>average daily wind speed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50">
                <a:solidFill>
                  <a:schemeClr val="dk1"/>
                </a:solidFill>
              </a:rPr>
              <a:t>P</a:t>
            </a:r>
            <a:r>
              <a:rPr b="1" lang="en" sz="1200">
                <a:solidFill>
                  <a:schemeClr val="dk1"/>
                </a:solidFill>
              </a:rPr>
              <a:t>RCP:</a:t>
            </a:r>
            <a:r>
              <a:rPr lang="en" sz="1200">
                <a:solidFill>
                  <a:schemeClr val="dk1"/>
                </a:solidFill>
              </a:rPr>
              <a:t> </a:t>
            </a:r>
            <a:r>
              <a:rPr lang="en" sz="1200">
                <a:solidFill>
                  <a:schemeClr val="dk1"/>
                </a:solidFill>
                <a:highlight>
                  <a:srgbClr val="FFFFFF"/>
                </a:highlight>
              </a:rPr>
              <a:t>Precipitation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50">
                <a:solidFill>
                  <a:schemeClr val="dk1"/>
                </a:solidFill>
              </a:rPr>
              <a:t>TAVG:</a:t>
            </a:r>
            <a:r>
              <a:rPr lang="en" sz="1250">
                <a:solidFill>
                  <a:schemeClr val="dk1"/>
                </a:solidFill>
              </a:rPr>
              <a:t> average temperature</a:t>
            </a:r>
            <a:endParaRPr sz="125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111311d9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111311d9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38600" y="613950"/>
            <a:ext cx="90054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Exploratory Data Analysis on Bikeshare Data</a:t>
            </a:r>
            <a:endParaRPr/>
          </a:p>
        </p:txBody>
      </p:sp>
      <p:sp>
        <p:nvSpPr>
          <p:cNvPr id="57" name="Google Shape;57;p13"/>
          <p:cNvSpPr txBox="1"/>
          <p:nvPr>
            <p:ph idx="1" type="subTitle"/>
          </p:nvPr>
        </p:nvSpPr>
        <p:spPr>
          <a:xfrm>
            <a:off x="311700" y="3165826"/>
            <a:ext cx="8520600" cy="12795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440"/>
              <a:buNone/>
            </a:pPr>
            <a:r>
              <a:rPr b="1" lang="en" sz="2260">
                <a:solidFill>
                  <a:srgbClr val="000000"/>
                </a:solidFill>
              </a:rPr>
              <a:t>Team KaZAM</a:t>
            </a:r>
            <a:endParaRPr b="1" sz="2260">
              <a:solidFill>
                <a:srgbClr val="000000"/>
              </a:solidFill>
            </a:endParaRPr>
          </a:p>
          <a:p>
            <a:pPr indent="0" lvl="0" marL="0" rtl="0" algn="ctr">
              <a:lnSpc>
                <a:spcPct val="90000"/>
              </a:lnSpc>
              <a:spcBef>
                <a:spcPts val="0"/>
              </a:spcBef>
              <a:spcAft>
                <a:spcPts val="0"/>
              </a:spcAft>
              <a:buSzPts val="440"/>
              <a:buNone/>
            </a:pPr>
            <a:r>
              <a:rPr b="1" lang="en" sz="1760"/>
              <a:t>Woochan Lee</a:t>
            </a:r>
            <a:endParaRPr b="1" sz="1760"/>
          </a:p>
          <a:p>
            <a:pPr indent="0" lvl="0" marL="0" rtl="0" algn="ctr">
              <a:lnSpc>
                <a:spcPct val="90000"/>
              </a:lnSpc>
              <a:spcBef>
                <a:spcPts val="0"/>
              </a:spcBef>
              <a:spcAft>
                <a:spcPts val="0"/>
              </a:spcAft>
              <a:buSzPts val="440"/>
              <a:buNone/>
            </a:pPr>
            <a:r>
              <a:rPr b="1" lang="en" sz="1760"/>
              <a:t>Ziyan Xia</a:t>
            </a:r>
            <a:endParaRPr b="1" sz="1760"/>
          </a:p>
          <a:p>
            <a:pPr indent="0" lvl="0" marL="0" rtl="0" algn="ctr">
              <a:lnSpc>
                <a:spcPct val="90000"/>
              </a:lnSpc>
              <a:spcBef>
                <a:spcPts val="0"/>
              </a:spcBef>
              <a:spcAft>
                <a:spcPts val="0"/>
              </a:spcAft>
              <a:buSzPts val="440"/>
              <a:buNone/>
            </a:pPr>
            <a:r>
              <a:rPr b="1" lang="en" sz="1760"/>
              <a:t>Yueni Wang</a:t>
            </a:r>
            <a:endParaRPr b="1" sz="1760"/>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914400" rtl="0" algn="l">
              <a:lnSpc>
                <a:spcPct val="150000"/>
              </a:lnSpc>
              <a:spcBef>
                <a:spcPts val="0"/>
              </a:spcBef>
              <a:spcAft>
                <a:spcPts val="0"/>
              </a:spcAft>
              <a:buClr>
                <a:srgbClr val="000000"/>
              </a:buClr>
              <a:buSzPts val="1800"/>
              <a:buChar char="●"/>
            </a:pPr>
            <a:r>
              <a:rPr lang="en">
                <a:solidFill>
                  <a:srgbClr val="000000"/>
                </a:solidFill>
              </a:rPr>
              <a:t>Key </a:t>
            </a:r>
            <a:r>
              <a:rPr lang="en">
                <a:solidFill>
                  <a:srgbClr val="000000"/>
                </a:solidFill>
              </a:rPr>
              <a:t>S</a:t>
            </a:r>
            <a:r>
              <a:rPr lang="en">
                <a:solidFill>
                  <a:srgbClr val="000000"/>
                </a:solidFill>
              </a:rPr>
              <a:t>tatistics</a:t>
            </a:r>
            <a:r>
              <a:rPr lang="en">
                <a:solidFill>
                  <a:srgbClr val="000000"/>
                </a:solidFill>
              </a:rPr>
              <a:t> &amp; Assumptions  ------------------------------ P3</a:t>
            </a:r>
            <a:endParaRPr>
              <a:solidFill>
                <a:srgbClr val="000000"/>
              </a:solidFill>
            </a:endParaRPr>
          </a:p>
          <a:p>
            <a:pPr indent="-342900" lvl="0" marL="914400" rtl="0" algn="l">
              <a:lnSpc>
                <a:spcPct val="150000"/>
              </a:lnSpc>
              <a:spcBef>
                <a:spcPts val="0"/>
              </a:spcBef>
              <a:spcAft>
                <a:spcPts val="0"/>
              </a:spcAft>
              <a:buClr>
                <a:srgbClr val="000000"/>
              </a:buClr>
              <a:buSzPts val="1800"/>
              <a:buChar char="●"/>
            </a:pPr>
            <a:r>
              <a:rPr lang="en">
                <a:solidFill>
                  <a:srgbClr val="000000"/>
                </a:solidFill>
              </a:rPr>
              <a:t>Exploratory Data Analysis  </a:t>
            </a:r>
            <a:r>
              <a:rPr lang="en">
                <a:solidFill>
                  <a:srgbClr val="000000"/>
                </a:solidFill>
              </a:rPr>
              <a:t>------------------------------ P4-P7</a:t>
            </a:r>
            <a:endParaRPr>
              <a:solidFill>
                <a:srgbClr val="000000"/>
              </a:solidFill>
            </a:endParaRPr>
          </a:p>
          <a:p>
            <a:pPr indent="-317500" lvl="1" marL="1371600" rtl="0" algn="l">
              <a:lnSpc>
                <a:spcPct val="150000"/>
              </a:lnSpc>
              <a:spcBef>
                <a:spcPts val="0"/>
              </a:spcBef>
              <a:spcAft>
                <a:spcPts val="0"/>
              </a:spcAft>
              <a:buClr>
                <a:srgbClr val="000000"/>
              </a:buClr>
              <a:buSzPts val="1400"/>
              <a:buChar char="○"/>
            </a:pPr>
            <a:r>
              <a:rPr lang="en">
                <a:solidFill>
                  <a:srgbClr val="000000"/>
                </a:solidFill>
              </a:rPr>
              <a:t>Station clustering on Washington DC map ------ P4</a:t>
            </a:r>
            <a:endParaRPr>
              <a:solidFill>
                <a:srgbClr val="000000"/>
              </a:solidFill>
            </a:endParaRPr>
          </a:p>
          <a:p>
            <a:pPr indent="-317500" lvl="1" marL="1371600" rtl="0" algn="l">
              <a:lnSpc>
                <a:spcPct val="150000"/>
              </a:lnSpc>
              <a:spcBef>
                <a:spcPts val="0"/>
              </a:spcBef>
              <a:spcAft>
                <a:spcPts val="0"/>
              </a:spcAft>
              <a:buClr>
                <a:srgbClr val="000000"/>
              </a:buClr>
              <a:buSzPts val="1400"/>
              <a:buChar char="○"/>
            </a:pPr>
            <a:r>
              <a:rPr lang="en">
                <a:solidFill>
                  <a:srgbClr val="000000"/>
                </a:solidFill>
              </a:rPr>
              <a:t>Frequency of bike rides throughout the day ------ P5</a:t>
            </a:r>
            <a:endParaRPr>
              <a:solidFill>
                <a:srgbClr val="000000"/>
              </a:solidFill>
            </a:endParaRPr>
          </a:p>
          <a:p>
            <a:pPr indent="-317500" lvl="1" marL="1371600" rtl="0" algn="l">
              <a:lnSpc>
                <a:spcPct val="150000"/>
              </a:lnSpc>
              <a:spcBef>
                <a:spcPts val="0"/>
              </a:spcBef>
              <a:spcAft>
                <a:spcPts val="0"/>
              </a:spcAft>
              <a:buClr>
                <a:srgbClr val="000000"/>
              </a:buClr>
              <a:buSzPts val="1400"/>
              <a:buChar char="○"/>
            </a:pPr>
            <a:r>
              <a:rPr lang="en">
                <a:solidFill>
                  <a:srgbClr val="000000"/>
                </a:solidFill>
              </a:rPr>
              <a:t>Frequency of bike reshuffles throughout the day ------ P6</a:t>
            </a:r>
            <a:endParaRPr>
              <a:solidFill>
                <a:srgbClr val="000000"/>
              </a:solidFill>
            </a:endParaRPr>
          </a:p>
          <a:p>
            <a:pPr indent="-317500" lvl="1" marL="1371600" rtl="0" algn="l">
              <a:lnSpc>
                <a:spcPct val="150000"/>
              </a:lnSpc>
              <a:spcBef>
                <a:spcPts val="0"/>
              </a:spcBef>
              <a:spcAft>
                <a:spcPts val="0"/>
              </a:spcAft>
              <a:buClr>
                <a:srgbClr val="000000"/>
              </a:buClr>
              <a:buSzPts val="1400"/>
              <a:buChar char="○"/>
            </a:pPr>
            <a:r>
              <a:rPr lang="en">
                <a:solidFill>
                  <a:srgbClr val="000000"/>
                </a:solidFill>
              </a:rPr>
              <a:t>Influence of weather on total bike rides ------ P7</a:t>
            </a:r>
            <a:endParaRPr>
              <a:solidFill>
                <a:srgbClr val="000000"/>
              </a:solidFill>
            </a:endParaRPr>
          </a:p>
          <a:p>
            <a:pPr indent="-342900" lvl="0" marL="914400" rtl="0" algn="l">
              <a:lnSpc>
                <a:spcPct val="150000"/>
              </a:lnSpc>
              <a:spcBef>
                <a:spcPts val="0"/>
              </a:spcBef>
              <a:spcAft>
                <a:spcPts val="0"/>
              </a:spcAft>
              <a:buClr>
                <a:srgbClr val="000000"/>
              </a:buClr>
              <a:buSzPts val="1800"/>
              <a:buChar char="●"/>
            </a:pPr>
            <a:r>
              <a:rPr lang="en">
                <a:solidFill>
                  <a:srgbClr val="000000"/>
                </a:solidFill>
              </a:rPr>
              <a:t>Feature Engineering (Ongoing)  ------------------------------ P8</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9250" y="11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Statistics &amp; Assumptions</a:t>
            </a:r>
            <a:endParaRPr/>
          </a:p>
        </p:txBody>
      </p:sp>
      <p:sp>
        <p:nvSpPr>
          <p:cNvPr id="71" name="Google Shape;71;p15"/>
          <p:cNvSpPr txBox="1"/>
          <p:nvPr/>
        </p:nvSpPr>
        <p:spPr>
          <a:xfrm>
            <a:off x="3960775" y="950550"/>
            <a:ext cx="4591200" cy="39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Proxima Nova"/>
                <a:ea typeface="Proxima Nova"/>
                <a:cs typeface="Proxima Nova"/>
                <a:sym typeface="Proxima Nova"/>
              </a:rPr>
              <a:t>   Assumptions:</a:t>
            </a:r>
            <a:endParaRPr b="1" sz="18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304800" lvl="0" marL="457200" rtl="0" algn="l">
              <a:spcBef>
                <a:spcPts val="0"/>
              </a:spcBef>
              <a:spcAft>
                <a:spcPts val="0"/>
              </a:spcAft>
              <a:buSzPts val="1200"/>
              <a:buFont typeface="Proxima Nova"/>
              <a:buChar char="❖"/>
            </a:pPr>
            <a:r>
              <a:rPr lang="en" sz="1200"/>
              <a:t>We chose to focus on 2019 data as 2020 and 2021 datasets could contain unpredictable behaviors due to COVID; we wanted the model to learn from the “normal times”, and build accurate models as a first step</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Font typeface="Proxima Nova"/>
              <a:buChar char="❖"/>
            </a:pPr>
            <a:r>
              <a:rPr lang="en" sz="1200"/>
              <a:t>Reshuffling occurred if a bike arrived at station A, but later left at station B; we assumed that the reshuffle </a:t>
            </a:r>
            <a:r>
              <a:rPr lang="en" sz="1200"/>
              <a:t>happened exactly halfway in time</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 starting numbers of bikes in each station in 2019 are the total number of bikes that arrived at a station in December 2018 and did not leave</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We assumed that weather data (precipitation,and temperature) for certain stations could represent the overall weather for the entire Washington DC area we were concerned with</a:t>
            </a:r>
            <a:endParaRPr sz="1200"/>
          </a:p>
          <a:p>
            <a:pPr indent="0" lvl="0" marL="457200" rtl="0" algn="l">
              <a:spcBef>
                <a:spcPts val="0"/>
              </a:spcBef>
              <a:spcAft>
                <a:spcPts val="0"/>
              </a:spcAft>
              <a:buNone/>
            </a:pPr>
            <a:r>
              <a:t/>
            </a:r>
            <a:endParaRPr sz="1200"/>
          </a:p>
        </p:txBody>
      </p:sp>
      <p:graphicFrame>
        <p:nvGraphicFramePr>
          <p:cNvPr id="72" name="Google Shape;72;p15"/>
          <p:cNvGraphicFramePr/>
          <p:nvPr/>
        </p:nvGraphicFramePr>
        <p:xfrm>
          <a:off x="625500" y="1517904"/>
          <a:ext cx="3000000" cy="3000000"/>
        </p:xfrm>
        <a:graphic>
          <a:graphicData uri="http://schemas.openxmlformats.org/drawingml/2006/table">
            <a:tbl>
              <a:tblPr>
                <a:noFill/>
                <a:tableStyleId>{1E476FBB-6CAB-4C69-B55A-CDE9A1289B65}</a:tableStyleId>
              </a:tblPr>
              <a:tblGrid>
                <a:gridCol w="1780375"/>
                <a:gridCol w="1199975"/>
              </a:tblGrid>
              <a:tr h="638075">
                <a:tc>
                  <a:txBody>
                    <a:bodyPr/>
                    <a:lstStyle/>
                    <a:p>
                      <a:pPr indent="0" lvl="0" marL="0" rtl="0" algn="l">
                        <a:spcBef>
                          <a:spcPts val="0"/>
                        </a:spcBef>
                        <a:spcAft>
                          <a:spcPts val="0"/>
                        </a:spcAft>
                        <a:buNone/>
                      </a:pPr>
                      <a:r>
                        <a:rPr b="1" lang="en" sz="1300"/>
                        <a:t>Total # of trips</a:t>
                      </a:r>
                      <a:endParaRPr b="1" sz="1300"/>
                    </a:p>
                  </a:txBody>
                  <a:tcPr marT="182875" marB="91425" marR="91425" marL="91425"/>
                </a:tc>
                <a:tc>
                  <a:txBody>
                    <a:bodyPr/>
                    <a:lstStyle/>
                    <a:p>
                      <a:pPr indent="0" lvl="0" marL="0" rtl="0" algn="r">
                        <a:spcBef>
                          <a:spcPts val="0"/>
                        </a:spcBef>
                        <a:spcAft>
                          <a:spcPts val="0"/>
                        </a:spcAft>
                        <a:buNone/>
                      </a:pPr>
                      <a:r>
                        <a:rPr lang="en" sz="1300"/>
                        <a:t>7,494,726</a:t>
                      </a:r>
                      <a:endParaRPr sz="1300"/>
                    </a:p>
                  </a:txBody>
                  <a:tcPr marT="182875" marB="91425" marR="91425" marL="91425"/>
                </a:tc>
              </a:tr>
              <a:tr h="663325">
                <a:tc>
                  <a:txBody>
                    <a:bodyPr/>
                    <a:lstStyle/>
                    <a:p>
                      <a:pPr indent="0" lvl="0" marL="0" rtl="0" algn="l">
                        <a:spcBef>
                          <a:spcPts val="0"/>
                        </a:spcBef>
                        <a:spcAft>
                          <a:spcPts val="0"/>
                        </a:spcAft>
                        <a:buNone/>
                      </a:pPr>
                      <a:r>
                        <a:rPr b="1" lang="en" sz="1300"/>
                        <a:t>Total bike rides</a:t>
                      </a:r>
                      <a:endParaRPr b="1" sz="1300"/>
                    </a:p>
                  </a:txBody>
                  <a:tcPr marT="182875" marB="91425" marR="91425" marL="91425"/>
                </a:tc>
                <a:tc>
                  <a:txBody>
                    <a:bodyPr/>
                    <a:lstStyle/>
                    <a:p>
                      <a:pPr indent="0" lvl="0" marL="0" rtl="0" algn="r">
                        <a:spcBef>
                          <a:spcPts val="0"/>
                        </a:spcBef>
                        <a:spcAft>
                          <a:spcPts val="0"/>
                        </a:spcAft>
                        <a:buNone/>
                      </a:pPr>
                      <a:r>
                        <a:rPr lang="en" sz="1300"/>
                        <a:t>6,797,334 </a:t>
                      </a:r>
                      <a:r>
                        <a:rPr lang="en" sz="1300"/>
                        <a:t>(~90.7%)</a:t>
                      </a:r>
                      <a:endParaRPr sz="1300"/>
                    </a:p>
                  </a:txBody>
                  <a:tcPr marT="118850" marB="91425" marR="91425" marL="91425"/>
                </a:tc>
              </a:tr>
              <a:tr h="663325">
                <a:tc>
                  <a:txBody>
                    <a:bodyPr/>
                    <a:lstStyle/>
                    <a:p>
                      <a:pPr indent="0" lvl="0" marL="0" rtl="0" algn="l">
                        <a:spcBef>
                          <a:spcPts val="0"/>
                        </a:spcBef>
                        <a:spcAft>
                          <a:spcPts val="0"/>
                        </a:spcAft>
                        <a:buNone/>
                      </a:pPr>
                      <a:r>
                        <a:rPr b="1" lang="en" sz="1300"/>
                        <a:t>Total bike reshuffles</a:t>
                      </a:r>
                      <a:endParaRPr b="1" sz="1300"/>
                    </a:p>
                  </a:txBody>
                  <a:tcPr marT="182875" marB="91425" marR="91425" marL="91425"/>
                </a:tc>
                <a:tc>
                  <a:txBody>
                    <a:bodyPr/>
                    <a:lstStyle/>
                    <a:p>
                      <a:pPr indent="0" lvl="0" marL="0" rtl="0" algn="r">
                        <a:spcBef>
                          <a:spcPts val="0"/>
                        </a:spcBef>
                        <a:spcAft>
                          <a:spcPts val="0"/>
                        </a:spcAft>
                        <a:buNone/>
                      </a:pPr>
                      <a:r>
                        <a:rPr lang="en" sz="1300"/>
                        <a:t>697,392 </a:t>
                      </a:r>
                      <a:r>
                        <a:rPr lang="en" sz="1300"/>
                        <a:t>(~9.3%)</a:t>
                      </a:r>
                      <a:endParaRPr sz="1300"/>
                    </a:p>
                  </a:txBody>
                  <a:tcPr marT="118850" marB="91425" marR="91425" marL="91425"/>
                </a:tc>
              </a:tr>
              <a:tr h="663325">
                <a:tc>
                  <a:txBody>
                    <a:bodyPr/>
                    <a:lstStyle/>
                    <a:p>
                      <a:pPr indent="0" lvl="0" marL="0" rtl="0" algn="l">
                        <a:spcBef>
                          <a:spcPts val="0"/>
                        </a:spcBef>
                        <a:spcAft>
                          <a:spcPts val="0"/>
                        </a:spcAft>
                        <a:buNone/>
                      </a:pPr>
                      <a:r>
                        <a:rPr b="1" lang="en" sz="1300"/>
                        <a:t>Total # of stations</a:t>
                      </a:r>
                      <a:endParaRPr b="1" sz="1300"/>
                    </a:p>
                  </a:txBody>
                  <a:tcPr marT="182875" marB="91425" marR="91425" marL="91425"/>
                </a:tc>
                <a:tc>
                  <a:txBody>
                    <a:bodyPr/>
                    <a:lstStyle/>
                    <a:p>
                      <a:pPr indent="0" lvl="0" marL="0" rtl="0" algn="r">
                        <a:spcBef>
                          <a:spcPts val="0"/>
                        </a:spcBef>
                        <a:spcAft>
                          <a:spcPts val="0"/>
                        </a:spcAft>
                        <a:buNone/>
                      </a:pPr>
                      <a:r>
                        <a:rPr lang="en" sz="1300"/>
                        <a:t>582</a:t>
                      </a:r>
                      <a:endParaRPr sz="1300"/>
                    </a:p>
                  </a:txBody>
                  <a:tcPr marT="182875" marB="91425" marR="91425" marL="91425"/>
                </a:tc>
              </a:tr>
            </a:tbl>
          </a:graphicData>
        </a:graphic>
      </p:graphicFrame>
      <p:sp>
        <p:nvSpPr>
          <p:cNvPr id="73" name="Google Shape;73;p15"/>
          <p:cNvSpPr txBox="1"/>
          <p:nvPr/>
        </p:nvSpPr>
        <p:spPr>
          <a:xfrm>
            <a:off x="512250" y="939125"/>
            <a:ext cx="301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Proxima Nova"/>
                <a:ea typeface="Proxima Nova"/>
                <a:cs typeface="Proxima Nova"/>
                <a:sym typeface="Proxima Nova"/>
              </a:rPr>
              <a:t>Key statistics for 2019 data</a:t>
            </a:r>
            <a:endParaRPr sz="1300"/>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14275" y="211550"/>
            <a:ext cx="8520600" cy="8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rPr lang="en" sz="1777"/>
              <a:t>Station clustering on Washington DC map</a:t>
            </a:r>
            <a:endParaRPr/>
          </a:p>
        </p:txBody>
      </p:sp>
      <p:sp>
        <p:nvSpPr>
          <p:cNvPr id="80" name="Google Shape;80;p16"/>
          <p:cNvSpPr txBox="1"/>
          <p:nvPr/>
        </p:nvSpPr>
        <p:spPr>
          <a:xfrm>
            <a:off x="5080650" y="1644475"/>
            <a:ext cx="1421700" cy="4002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t/>
            </a:r>
            <a:endParaRPr/>
          </a:p>
        </p:txBody>
      </p:sp>
      <p:sp>
        <p:nvSpPr>
          <p:cNvPr id="81" name="Google Shape;81;p16"/>
          <p:cNvSpPr txBox="1"/>
          <p:nvPr/>
        </p:nvSpPr>
        <p:spPr>
          <a:xfrm>
            <a:off x="7557275" y="2783388"/>
            <a:ext cx="13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2" name="Google Shape;82;p16"/>
          <p:cNvSpPr txBox="1"/>
          <p:nvPr/>
        </p:nvSpPr>
        <p:spPr>
          <a:xfrm>
            <a:off x="4312425" y="1168475"/>
            <a:ext cx="4545900" cy="16263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SzPts val="1100"/>
              <a:buFont typeface="Proxima Nova"/>
              <a:buChar char="●"/>
            </a:pPr>
            <a:r>
              <a:rPr lang="en" sz="1100">
                <a:latin typeface="Proxima Nova"/>
                <a:ea typeface="Proxima Nova"/>
                <a:cs typeface="Proxima Nova"/>
                <a:sym typeface="Proxima Nova"/>
              </a:rPr>
              <a:t>Hierarchical</a:t>
            </a:r>
            <a:r>
              <a:rPr lang="en" sz="1100">
                <a:latin typeface="Proxima Nova"/>
                <a:ea typeface="Proxima Nova"/>
                <a:cs typeface="Proxima Nova"/>
                <a:sym typeface="Proxima Nova"/>
              </a:rPr>
              <a:t> clustering was used to cluster the stations into 5 groups based on their longitude and latitude values in the map</a:t>
            </a:r>
            <a:endParaRPr sz="1100">
              <a:latin typeface="Proxima Nova"/>
              <a:ea typeface="Proxima Nova"/>
              <a:cs typeface="Proxima Nova"/>
              <a:sym typeface="Proxima Nova"/>
            </a:endParaRPr>
          </a:p>
          <a:p>
            <a:pPr indent="-298450" lvl="0" marL="457200" rtl="0" algn="l">
              <a:spcBef>
                <a:spcPts val="1000"/>
              </a:spcBef>
              <a:spcAft>
                <a:spcPts val="0"/>
              </a:spcAft>
              <a:buSzPts val="1100"/>
              <a:buFont typeface="Proxima Nova"/>
              <a:buChar char="●"/>
            </a:pPr>
            <a:r>
              <a:rPr lang="en" sz="1100">
                <a:latin typeface="Proxima Nova"/>
                <a:ea typeface="Proxima Nova"/>
                <a:cs typeface="Proxima Nova"/>
                <a:sym typeface="Proxima Nova"/>
              </a:rPr>
              <a:t>We observed that the average number bike rides for cluster 1 was the highest</a:t>
            </a:r>
            <a:endParaRPr sz="1100">
              <a:latin typeface="Proxima Nova"/>
              <a:ea typeface="Proxima Nova"/>
              <a:cs typeface="Proxima Nova"/>
              <a:sym typeface="Proxima Nova"/>
            </a:endParaRPr>
          </a:p>
          <a:p>
            <a:pPr indent="-298450" lvl="0" marL="457200" rtl="0" algn="l">
              <a:spcBef>
                <a:spcPts val="1000"/>
              </a:spcBef>
              <a:spcAft>
                <a:spcPts val="0"/>
              </a:spcAft>
              <a:buSzPts val="1100"/>
              <a:buFont typeface="Proxima Nova"/>
              <a:buChar char="●"/>
            </a:pPr>
            <a:r>
              <a:rPr lang="en" sz="1100">
                <a:latin typeface="Proxima Nova"/>
                <a:ea typeface="Proxima Nova"/>
                <a:cs typeface="Proxima Nova"/>
                <a:sym typeface="Proxima Nova"/>
              </a:rPr>
              <a:t>Suggests cluster 1 is a “high demand” urban area with more frequent bike ride activity overall</a:t>
            </a:r>
            <a:endParaRPr sz="1100">
              <a:latin typeface="Proxima Nova"/>
              <a:ea typeface="Proxima Nova"/>
              <a:cs typeface="Proxima Nova"/>
              <a:sym typeface="Proxima Nova"/>
            </a:endParaRPr>
          </a:p>
        </p:txBody>
      </p:sp>
      <p:sp>
        <p:nvSpPr>
          <p:cNvPr id="83" name="Google Shape;83;p16"/>
          <p:cNvSpPr txBox="1"/>
          <p:nvPr/>
        </p:nvSpPr>
        <p:spPr>
          <a:xfrm>
            <a:off x="4388850" y="1119575"/>
            <a:ext cx="188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latin typeface="Proxima Nova"/>
              <a:ea typeface="Proxima Nova"/>
              <a:cs typeface="Proxima Nova"/>
              <a:sym typeface="Proxima Nova"/>
            </a:endParaRPr>
          </a:p>
        </p:txBody>
      </p:sp>
      <p:pic>
        <p:nvPicPr>
          <p:cNvPr id="84" name="Google Shape;84;p16"/>
          <p:cNvPicPr preferRelativeResize="0"/>
          <p:nvPr/>
        </p:nvPicPr>
        <p:blipFill>
          <a:blip r:embed="rId3">
            <a:alphaModFix/>
          </a:blip>
          <a:stretch>
            <a:fillRect/>
          </a:stretch>
        </p:blipFill>
        <p:spPr>
          <a:xfrm>
            <a:off x="414275" y="1119575"/>
            <a:ext cx="3742151" cy="3742151"/>
          </a:xfrm>
          <a:prstGeom prst="rect">
            <a:avLst/>
          </a:prstGeom>
          <a:noFill/>
          <a:ln>
            <a:noFill/>
          </a:ln>
        </p:spPr>
      </p:pic>
      <p:cxnSp>
        <p:nvCxnSpPr>
          <p:cNvPr id="85" name="Google Shape;85;p16"/>
          <p:cNvCxnSpPr/>
          <p:nvPr/>
        </p:nvCxnSpPr>
        <p:spPr>
          <a:xfrm rot="10800000">
            <a:off x="2341600" y="3715650"/>
            <a:ext cx="214800" cy="783000"/>
          </a:xfrm>
          <a:prstGeom prst="straightConnector1">
            <a:avLst/>
          </a:prstGeom>
          <a:noFill/>
          <a:ln cap="flat" cmpd="sng" w="9525">
            <a:solidFill>
              <a:schemeClr val="accent3"/>
            </a:solidFill>
            <a:prstDash val="solid"/>
            <a:round/>
            <a:headEnd len="med" w="med" type="none"/>
            <a:tailEnd len="med" w="med" type="triangle"/>
          </a:ln>
        </p:spPr>
      </p:cxnSp>
      <p:sp>
        <p:nvSpPr>
          <p:cNvPr id="86" name="Google Shape;86;p16"/>
          <p:cNvSpPr txBox="1"/>
          <p:nvPr/>
        </p:nvSpPr>
        <p:spPr>
          <a:xfrm>
            <a:off x="2287700" y="4429550"/>
            <a:ext cx="65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accent3"/>
                </a:solidFill>
                <a:latin typeface="Proxima Nova"/>
                <a:ea typeface="Proxima Nova"/>
                <a:cs typeface="Proxima Nova"/>
                <a:sym typeface="Proxima Nova"/>
              </a:rPr>
              <a:t>Weather Station</a:t>
            </a:r>
            <a:endParaRPr b="1" sz="800">
              <a:solidFill>
                <a:schemeClr val="accent3"/>
              </a:solidFill>
              <a:latin typeface="Proxima Nova"/>
              <a:ea typeface="Proxima Nova"/>
              <a:cs typeface="Proxima Nova"/>
              <a:sym typeface="Proxima Nova"/>
            </a:endParaRPr>
          </a:p>
        </p:txBody>
      </p:sp>
      <p:cxnSp>
        <p:nvCxnSpPr>
          <p:cNvPr id="87" name="Google Shape;87;p16"/>
          <p:cNvCxnSpPr/>
          <p:nvPr/>
        </p:nvCxnSpPr>
        <p:spPr>
          <a:xfrm flipH="1">
            <a:off x="2433725" y="1888500"/>
            <a:ext cx="905700" cy="1097700"/>
          </a:xfrm>
          <a:prstGeom prst="straightConnector1">
            <a:avLst/>
          </a:prstGeom>
          <a:noFill/>
          <a:ln cap="flat" cmpd="sng" w="9525">
            <a:solidFill>
              <a:srgbClr val="1155CC"/>
            </a:solidFill>
            <a:prstDash val="solid"/>
            <a:round/>
            <a:headEnd len="med" w="med" type="none"/>
            <a:tailEnd len="med" w="med" type="triangle"/>
          </a:ln>
        </p:spPr>
      </p:cxnSp>
      <p:sp>
        <p:nvSpPr>
          <p:cNvPr id="88" name="Google Shape;88;p16"/>
          <p:cNvSpPr txBox="1"/>
          <p:nvPr/>
        </p:nvSpPr>
        <p:spPr>
          <a:xfrm>
            <a:off x="2734725" y="1421750"/>
            <a:ext cx="1421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1155CC"/>
                </a:solidFill>
                <a:latin typeface="Proxima Nova"/>
                <a:ea typeface="Proxima Nova"/>
                <a:cs typeface="Proxima Nova"/>
                <a:sym typeface="Proxima Nova"/>
              </a:rPr>
              <a:t>This cluster contains The White House, Capitol Hill, and high density of commercial buildings</a:t>
            </a:r>
            <a:endParaRPr b="1" sz="700">
              <a:solidFill>
                <a:srgbClr val="1155CC"/>
              </a:solidFill>
              <a:latin typeface="Proxima Nova"/>
              <a:ea typeface="Proxima Nova"/>
              <a:cs typeface="Proxima Nova"/>
              <a:sym typeface="Proxima Nova"/>
            </a:endParaRPr>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90" name="Google Shape;90;p16"/>
          <p:cNvGraphicFramePr/>
          <p:nvPr/>
        </p:nvGraphicFramePr>
        <p:xfrm>
          <a:off x="4388838" y="2986225"/>
          <a:ext cx="3000000" cy="3000000"/>
        </p:xfrm>
        <a:graphic>
          <a:graphicData uri="http://schemas.openxmlformats.org/drawingml/2006/table">
            <a:tbl>
              <a:tblPr>
                <a:noFill/>
                <a:tableStyleId>{1E476FBB-6CAB-4C69-B55A-CDE9A1289B65}</a:tableStyleId>
              </a:tblPr>
              <a:tblGrid>
                <a:gridCol w="987950"/>
                <a:gridCol w="722075"/>
                <a:gridCol w="702250"/>
                <a:gridCol w="672900"/>
                <a:gridCol w="734200"/>
                <a:gridCol w="726650"/>
              </a:tblGrid>
              <a:tr h="609575">
                <a:tc>
                  <a:txBody>
                    <a:bodyPr/>
                    <a:lstStyle/>
                    <a:p>
                      <a:pPr indent="0" lvl="0" marL="0" rtl="0" algn="l">
                        <a:spcBef>
                          <a:spcPts val="0"/>
                        </a:spcBef>
                        <a:spcAft>
                          <a:spcPts val="0"/>
                        </a:spcAft>
                        <a:buNone/>
                      </a:pPr>
                      <a:r>
                        <a:rPr b="1" lang="en" sz="700"/>
                        <a:t>              </a:t>
                      </a:r>
                      <a:r>
                        <a:rPr b="1" lang="en" sz="800"/>
                        <a:t>Cluster</a:t>
                      </a:r>
                      <a:endParaRPr b="1" sz="800"/>
                    </a:p>
                    <a:p>
                      <a:pPr indent="0" lvl="0" marL="0" rtl="0" algn="l">
                        <a:spcBef>
                          <a:spcPts val="0"/>
                        </a:spcBef>
                        <a:spcAft>
                          <a:spcPts val="0"/>
                        </a:spcAft>
                        <a:buNone/>
                      </a:pPr>
                      <a:r>
                        <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b="1" lang="en" sz="800"/>
                        <a:t>Type</a:t>
                      </a:r>
                      <a:endParaRPr b="1" sz="800"/>
                    </a:p>
                  </a:txBody>
                  <a:tcPr marT="91425" marB="91425" marR="91425" marL="91425"/>
                </a:tc>
                <a:tc>
                  <a:txBody>
                    <a:bodyPr/>
                    <a:lstStyle/>
                    <a:p>
                      <a:pPr indent="0" lvl="0" marL="0" rtl="0" algn="l">
                        <a:spcBef>
                          <a:spcPts val="0"/>
                        </a:spcBef>
                        <a:spcAft>
                          <a:spcPts val="0"/>
                        </a:spcAft>
                        <a:buNone/>
                      </a:pPr>
                      <a:r>
                        <a:rPr b="1" lang="en" sz="900">
                          <a:solidFill>
                            <a:srgbClr val="E06666"/>
                          </a:solidFill>
                        </a:rPr>
                        <a:t>Cluster 1</a:t>
                      </a:r>
                      <a:endParaRPr b="1" sz="900">
                        <a:solidFill>
                          <a:srgbClr val="E06666"/>
                        </a:solidFill>
                      </a:endParaRPr>
                    </a:p>
                  </a:txBody>
                  <a:tcPr marT="91425" marB="91425" marR="91425" marL="91425"/>
                </a:tc>
                <a:tc>
                  <a:txBody>
                    <a:bodyPr/>
                    <a:lstStyle/>
                    <a:p>
                      <a:pPr indent="0" lvl="0" marL="0" rtl="0" algn="l">
                        <a:spcBef>
                          <a:spcPts val="0"/>
                        </a:spcBef>
                        <a:spcAft>
                          <a:spcPts val="0"/>
                        </a:spcAft>
                        <a:buNone/>
                      </a:pPr>
                      <a:r>
                        <a:rPr b="1" lang="en" sz="900">
                          <a:solidFill>
                            <a:srgbClr val="BF9000"/>
                          </a:solidFill>
                        </a:rPr>
                        <a:t>Cluster 2</a:t>
                      </a:r>
                      <a:endParaRPr b="1" sz="900">
                        <a:solidFill>
                          <a:srgbClr val="BF9000"/>
                        </a:solidFill>
                      </a:endParaRPr>
                    </a:p>
                    <a:p>
                      <a:pPr indent="0" lvl="0" marL="0" rtl="0" algn="l">
                        <a:spcBef>
                          <a:spcPts val="0"/>
                        </a:spcBef>
                        <a:spcAft>
                          <a:spcPts val="0"/>
                        </a:spcAft>
                        <a:buNone/>
                      </a:pPr>
                      <a:r>
                        <a:t/>
                      </a:r>
                      <a:endParaRPr b="1" sz="900"/>
                    </a:p>
                  </a:txBody>
                  <a:tcPr marT="91425" marB="91425" marR="91425" marL="91425"/>
                </a:tc>
                <a:tc>
                  <a:txBody>
                    <a:bodyPr/>
                    <a:lstStyle/>
                    <a:p>
                      <a:pPr indent="0" lvl="0" marL="0" rtl="0" algn="l">
                        <a:spcBef>
                          <a:spcPts val="0"/>
                        </a:spcBef>
                        <a:spcAft>
                          <a:spcPts val="0"/>
                        </a:spcAft>
                        <a:buNone/>
                      </a:pPr>
                      <a:r>
                        <a:rPr b="1" lang="en" sz="900">
                          <a:solidFill>
                            <a:srgbClr val="6AA84F"/>
                          </a:solidFill>
                        </a:rPr>
                        <a:t>Cluster 3</a:t>
                      </a:r>
                      <a:endParaRPr b="1" sz="900">
                        <a:solidFill>
                          <a:srgbClr val="6AA84F"/>
                        </a:solidFill>
                      </a:endParaRPr>
                    </a:p>
                  </a:txBody>
                  <a:tcPr marT="91425" marB="91425" marR="91425" marL="91425"/>
                </a:tc>
                <a:tc>
                  <a:txBody>
                    <a:bodyPr/>
                    <a:lstStyle/>
                    <a:p>
                      <a:pPr indent="0" lvl="0" marL="0" rtl="0" algn="l">
                        <a:spcBef>
                          <a:spcPts val="0"/>
                        </a:spcBef>
                        <a:spcAft>
                          <a:spcPts val="0"/>
                        </a:spcAft>
                        <a:buNone/>
                      </a:pPr>
                      <a:r>
                        <a:rPr b="1" lang="en" sz="900">
                          <a:solidFill>
                            <a:srgbClr val="3C78D8"/>
                          </a:solidFill>
                        </a:rPr>
                        <a:t>Cluster 4</a:t>
                      </a:r>
                      <a:endParaRPr b="1" sz="900">
                        <a:solidFill>
                          <a:srgbClr val="3C78D8"/>
                        </a:solidFill>
                      </a:endParaRPr>
                    </a:p>
                  </a:txBody>
                  <a:tcPr marT="91425" marB="91425" marR="91425" marL="91425"/>
                </a:tc>
                <a:tc>
                  <a:txBody>
                    <a:bodyPr/>
                    <a:lstStyle/>
                    <a:p>
                      <a:pPr indent="0" lvl="0" marL="0" rtl="0" algn="l">
                        <a:spcBef>
                          <a:spcPts val="0"/>
                        </a:spcBef>
                        <a:spcAft>
                          <a:spcPts val="0"/>
                        </a:spcAft>
                        <a:buNone/>
                      </a:pPr>
                      <a:r>
                        <a:rPr b="1" lang="en" sz="900">
                          <a:solidFill>
                            <a:srgbClr val="FF00FF"/>
                          </a:solidFill>
                        </a:rPr>
                        <a:t>Cluster 5</a:t>
                      </a:r>
                      <a:endParaRPr b="1" sz="900">
                        <a:solidFill>
                          <a:srgbClr val="FF00FF"/>
                        </a:solidFill>
                      </a:endParaRPr>
                    </a:p>
                  </a:txBody>
                  <a:tcPr marT="91425" marB="91425" marR="91425" marL="91425"/>
                </a:tc>
              </a:tr>
              <a:tr h="457175">
                <a:tc>
                  <a:txBody>
                    <a:bodyPr/>
                    <a:lstStyle/>
                    <a:p>
                      <a:pPr indent="0" lvl="0" marL="0" rtl="0" algn="l">
                        <a:spcBef>
                          <a:spcPts val="0"/>
                        </a:spcBef>
                        <a:spcAft>
                          <a:spcPts val="0"/>
                        </a:spcAft>
                        <a:buNone/>
                      </a:pPr>
                      <a:r>
                        <a:rPr b="1" lang="en" sz="700"/>
                        <a:t>Total n</a:t>
                      </a:r>
                      <a:r>
                        <a:rPr b="1" lang="en" sz="700"/>
                        <a:t>umber of Stations</a:t>
                      </a:r>
                      <a:endParaRPr b="1" sz="700"/>
                    </a:p>
                  </a:txBody>
                  <a:tcPr marT="91425" marB="91425" marR="91425" marL="91425"/>
                </a:tc>
                <a:tc>
                  <a:txBody>
                    <a:bodyPr/>
                    <a:lstStyle/>
                    <a:p>
                      <a:pPr indent="0" lvl="0" marL="0" rtl="0" algn="r">
                        <a:spcBef>
                          <a:spcPts val="0"/>
                        </a:spcBef>
                        <a:spcAft>
                          <a:spcPts val="0"/>
                        </a:spcAft>
                        <a:buNone/>
                      </a:pPr>
                      <a:r>
                        <a:rPr lang="en" sz="900"/>
                        <a:t>    </a:t>
                      </a:r>
                      <a:r>
                        <a:rPr lang="en" sz="900"/>
                        <a:t>329</a:t>
                      </a:r>
                      <a:endParaRPr sz="900"/>
                    </a:p>
                  </a:txBody>
                  <a:tcPr marT="91425" marB="91425" marR="91425" marL="91425"/>
                </a:tc>
                <a:tc>
                  <a:txBody>
                    <a:bodyPr/>
                    <a:lstStyle/>
                    <a:p>
                      <a:pPr indent="0" lvl="0" marL="0" rtl="0" algn="r">
                        <a:spcBef>
                          <a:spcPts val="0"/>
                        </a:spcBef>
                        <a:spcAft>
                          <a:spcPts val="0"/>
                        </a:spcAft>
                        <a:buNone/>
                      </a:pPr>
                      <a:r>
                        <a:rPr lang="en" sz="900"/>
                        <a:t>   </a:t>
                      </a:r>
                      <a:r>
                        <a:rPr lang="en" sz="900"/>
                        <a:t>177</a:t>
                      </a:r>
                      <a:endParaRPr sz="900"/>
                    </a:p>
                  </a:txBody>
                  <a:tcPr marT="91425" marB="91425" marR="91425" marL="91425"/>
                </a:tc>
                <a:tc>
                  <a:txBody>
                    <a:bodyPr/>
                    <a:lstStyle/>
                    <a:p>
                      <a:pPr indent="0" lvl="0" marL="0" rtl="0" algn="r">
                        <a:spcBef>
                          <a:spcPts val="0"/>
                        </a:spcBef>
                        <a:spcAft>
                          <a:spcPts val="0"/>
                        </a:spcAft>
                        <a:buNone/>
                      </a:pPr>
                      <a:r>
                        <a:rPr lang="en" sz="900"/>
                        <a:t>    </a:t>
                      </a:r>
                      <a:r>
                        <a:rPr lang="en" sz="900"/>
                        <a:t>68</a:t>
                      </a:r>
                      <a:endParaRPr sz="900"/>
                    </a:p>
                  </a:txBody>
                  <a:tcPr marT="91425" marB="91425" marR="91425" marL="91425"/>
                </a:tc>
                <a:tc>
                  <a:txBody>
                    <a:bodyPr/>
                    <a:lstStyle/>
                    <a:p>
                      <a:pPr indent="0" lvl="0" marL="0" rtl="0" algn="r">
                        <a:spcBef>
                          <a:spcPts val="0"/>
                        </a:spcBef>
                        <a:spcAft>
                          <a:spcPts val="0"/>
                        </a:spcAft>
                        <a:buNone/>
                      </a:pPr>
                      <a:r>
                        <a:rPr lang="en" sz="900"/>
                        <a:t>   </a:t>
                      </a:r>
                      <a:r>
                        <a:rPr lang="en" sz="900"/>
                        <a:t>16</a:t>
                      </a:r>
                      <a:endParaRPr sz="900"/>
                    </a:p>
                  </a:txBody>
                  <a:tcPr marT="91425" marB="91425" marR="91425" marL="91425"/>
                </a:tc>
                <a:tc>
                  <a:txBody>
                    <a:bodyPr/>
                    <a:lstStyle/>
                    <a:p>
                      <a:pPr indent="0" lvl="0" marL="0" rtl="0" algn="r">
                        <a:spcBef>
                          <a:spcPts val="0"/>
                        </a:spcBef>
                        <a:spcAft>
                          <a:spcPts val="0"/>
                        </a:spcAft>
                        <a:buNone/>
                      </a:pPr>
                      <a:r>
                        <a:rPr lang="en" sz="900"/>
                        <a:t>    </a:t>
                      </a:r>
                      <a:r>
                        <a:rPr lang="en" sz="900"/>
                        <a:t>67</a:t>
                      </a:r>
                      <a:endParaRPr sz="900"/>
                    </a:p>
                  </a:txBody>
                  <a:tcPr marT="91425" marB="91425" marR="91425" marL="91425"/>
                </a:tc>
              </a:tr>
              <a:tr h="505175">
                <a:tc>
                  <a:txBody>
                    <a:bodyPr/>
                    <a:lstStyle/>
                    <a:p>
                      <a:pPr indent="0" lvl="0" marL="0" rtl="0" algn="l">
                        <a:spcBef>
                          <a:spcPts val="0"/>
                        </a:spcBef>
                        <a:spcAft>
                          <a:spcPts val="0"/>
                        </a:spcAft>
                        <a:buNone/>
                      </a:pPr>
                      <a:r>
                        <a:rPr b="1" lang="en" sz="700"/>
                        <a:t>Average number of bike trips per station </a:t>
                      </a:r>
                      <a:endParaRPr sz="700"/>
                    </a:p>
                  </a:txBody>
                  <a:tcPr marT="91425" marB="91425" marR="91425" marL="91425"/>
                </a:tc>
                <a:tc>
                  <a:txBody>
                    <a:bodyPr/>
                    <a:lstStyle/>
                    <a:p>
                      <a:pPr indent="0" lvl="0" marL="0" rtl="0" algn="r">
                        <a:lnSpc>
                          <a:spcPct val="135000"/>
                        </a:lnSpc>
                        <a:spcBef>
                          <a:spcPts val="0"/>
                        </a:spcBef>
                        <a:spcAft>
                          <a:spcPts val="0"/>
                        </a:spcAft>
                        <a:buNone/>
                      </a:pPr>
                      <a:r>
                        <a:rPr lang="en" sz="900">
                          <a:highlight>
                            <a:srgbClr val="FFFFFF"/>
                          </a:highlight>
                        </a:rPr>
                        <a:t>16,703 </a:t>
                      </a:r>
                      <a:endParaRPr sz="900"/>
                    </a:p>
                  </a:txBody>
                  <a:tcPr marT="91425" marB="91425" marR="91425" marL="91425"/>
                </a:tc>
                <a:tc>
                  <a:txBody>
                    <a:bodyPr/>
                    <a:lstStyle/>
                    <a:p>
                      <a:pPr indent="0" lvl="0" marL="0" rtl="0" algn="r">
                        <a:lnSpc>
                          <a:spcPct val="135000"/>
                        </a:lnSpc>
                        <a:spcBef>
                          <a:spcPts val="0"/>
                        </a:spcBef>
                        <a:spcAft>
                          <a:spcPts val="0"/>
                        </a:spcAft>
                        <a:buNone/>
                      </a:pPr>
                      <a:r>
                        <a:rPr lang="en" sz="900"/>
                        <a:t>4,809</a:t>
                      </a:r>
                      <a:endParaRPr sz="900"/>
                    </a:p>
                  </a:txBody>
                  <a:tcPr marT="91425" marB="91425" marR="91425" marL="91425"/>
                </a:tc>
                <a:tc>
                  <a:txBody>
                    <a:bodyPr/>
                    <a:lstStyle/>
                    <a:p>
                      <a:pPr indent="0" lvl="0" marL="0" rtl="0" algn="r">
                        <a:lnSpc>
                          <a:spcPct val="135000"/>
                        </a:lnSpc>
                        <a:spcBef>
                          <a:spcPts val="0"/>
                        </a:spcBef>
                        <a:spcAft>
                          <a:spcPts val="0"/>
                        </a:spcAft>
                        <a:buNone/>
                      </a:pPr>
                      <a:r>
                        <a:rPr lang="en" sz="900">
                          <a:highlight>
                            <a:srgbClr val="FFFFFF"/>
                          </a:highlight>
                        </a:rPr>
                        <a:t>1,489</a:t>
                      </a:r>
                      <a:endParaRPr sz="900"/>
                    </a:p>
                    <a:p>
                      <a:pPr indent="0" lvl="0" marL="0" rtl="0" algn="r">
                        <a:spcBef>
                          <a:spcPts val="0"/>
                        </a:spcBef>
                        <a:spcAft>
                          <a:spcPts val="0"/>
                        </a:spcAft>
                        <a:buNone/>
                      </a:pPr>
                      <a:r>
                        <a:t/>
                      </a:r>
                      <a:endParaRPr sz="900"/>
                    </a:p>
                  </a:txBody>
                  <a:tcPr marT="91425" marB="91425" marR="91425" marL="91425"/>
                </a:tc>
                <a:tc>
                  <a:txBody>
                    <a:bodyPr/>
                    <a:lstStyle/>
                    <a:p>
                      <a:pPr indent="0" lvl="0" marL="0" rtl="0" algn="r">
                        <a:spcBef>
                          <a:spcPts val="0"/>
                        </a:spcBef>
                        <a:spcAft>
                          <a:spcPts val="0"/>
                        </a:spcAft>
                        <a:buNone/>
                      </a:pPr>
                      <a:r>
                        <a:rPr lang="en" sz="900"/>
                        <a:t>    </a:t>
                      </a:r>
                      <a:r>
                        <a:rPr lang="en" sz="900"/>
                        <a:t>56</a:t>
                      </a:r>
                      <a:endParaRPr sz="900"/>
                    </a:p>
                  </a:txBody>
                  <a:tcPr marT="91425" marB="91425" marR="91425" marL="91425"/>
                </a:tc>
                <a:tc>
                  <a:txBody>
                    <a:bodyPr/>
                    <a:lstStyle/>
                    <a:p>
                      <a:pPr indent="0" lvl="0" marL="0" rtl="0" algn="r">
                        <a:spcBef>
                          <a:spcPts val="0"/>
                        </a:spcBef>
                        <a:spcAft>
                          <a:spcPts val="0"/>
                        </a:spcAft>
                        <a:buNone/>
                      </a:pPr>
                      <a:r>
                        <a:rPr lang="en" sz="900"/>
                        <a:t>   </a:t>
                      </a:r>
                      <a:r>
                        <a:rPr lang="en" sz="900"/>
                        <a:t>676</a:t>
                      </a:r>
                      <a:endParaRPr sz="900"/>
                    </a:p>
                  </a:txBody>
                  <a:tcPr marT="91425" marB="91425" marR="91425" marL="91425"/>
                </a:tc>
              </a:tr>
            </a:tbl>
          </a:graphicData>
        </a:graphic>
      </p:graphicFrame>
      <p:cxnSp>
        <p:nvCxnSpPr>
          <p:cNvPr id="91" name="Google Shape;91;p16"/>
          <p:cNvCxnSpPr/>
          <p:nvPr/>
        </p:nvCxnSpPr>
        <p:spPr>
          <a:xfrm>
            <a:off x="4388850" y="2986225"/>
            <a:ext cx="995700" cy="64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204475"/>
            <a:ext cx="8520600" cy="87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rPr lang="en" sz="1777"/>
              <a:t>Frequency of bike rides throughout the day</a:t>
            </a:r>
            <a:endParaRPr/>
          </a:p>
        </p:txBody>
      </p:sp>
      <p:sp>
        <p:nvSpPr>
          <p:cNvPr id="97" name="Google Shape;97;p17"/>
          <p:cNvSpPr txBox="1"/>
          <p:nvPr/>
        </p:nvSpPr>
        <p:spPr>
          <a:xfrm>
            <a:off x="2532600" y="4748725"/>
            <a:ext cx="40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8" name="Google Shape;98;p17"/>
          <p:cNvSpPr txBox="1"/>
          <p:nvPr/>
        </p:nvSpPr>
        <p:spPr>
          <a:xfrm>
            <a:off x="5896800" y="1154577"/>
            <a:ext cx="2575800" cy="27243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Proxima Nova"/>
              <a:buChar char="●"/>
            </a:pPr>
            <a:r>
              <a:rPr lang="en" sz="1100">
                <a:latin typeface="Proxima Nova"/>
                <a:ea typeface="Proxima Nova"/>
                <a:cs typeface="Proxima Nova"/>
                <a:sym typeface="Proxima Nova"/>
              </a:rPr>
              <a:t>There are separate distinctive patterns for weekdays and weekends</a:t>
            </a:r>
            <a:endParaRPr sz="1100">
              <a:latin typeface="Proxima Nova"/>
              <a:ea typeface="Proxima Nova"/>
              <a:cs typeface="Proxima Nova"/>
              <a:sym typeface="Proxima Nova"/>
            </a:endParaRPr>
          </a:p>
          <a:p>
            <a:pPr indent="0" lvl="0" marL="457200" rtl="0" algn="l">
              <a:spcBef>
                <a:spcPts val="0"/>
              </a:spcBef>
              <a:spcAft>
                <a:spcPts val="0"/>
              </a:spcAft>
              <a:buNone/>
            </a:pPr>
            <a:r>
              <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n" sz="1100">
                <a:latin typeface="Proxima Nova"/>
                <a:ea typeface="Proxima Nova"/>
                <a:cs typeface="Proxima Nova"/>
                <a:sym typeface="Proxima Nova"/>
              </a:rPr>
              <a:t>During weekdays, the peak number of bike rides occurs during rush hours of </a:t>
            </a:r>
            <a:r>
              <a:rPr b="1" lang="en" sz="1100">
                <a:latin typeface="Proxima Nova"/>
                <a:ea typeface="Proxima Nova"/>
                <a:cs typeface="Proxima Nova"/>
                <a:sym typeface="Proxima Nova"/>
              </a:rPr>
              <a:t>7am to 8am</a:t>
            </a:r>
            <a:r>
              <a:rPr lang="en" sz="1100">
                <a:latin typeface="Proxima Nova"/>
                <a:ea typeface="Proxima Nova"/>
                <a:cs typeface="Proxima Nova"/>
                <a:sym typeface="Proxima Nova"/>
              </a:rPr>
              <a:t>, and </a:t>
            </a:r>
            <a:r>
              <a:rPr b="1" lang="en" sz="1100">
                <a:latin typeface="Proxima Nova"/>
                <a:ea typeface="Proxima Nova"/>
                <a:cs typeface="Proxima Nova"/>
                <a:sym typeface="Proxima Nova"/>
              </a:rPr>
              <a:t>5pm to 6pm</a:t>
            </a: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n" sz="1100">
                <a:latin typeface="Proxima Nova"/>
                <a:ea typeface="Proxima Nova"/>
                <a:cs typeface="Proxima Nova"/>
                <a:sym typeface="Proxima Nova"/>
              </a:rPr>
              <a:t>During weekends, the peak is not as distinctively defined as weekdays. It tends to </a:t>
            </a:r>
            <a:r>
              <a:rPr b="1" lang="en" sz="1100">
                <a:latin typeface="Proxima Nova"/>
                <a:ea typeface="Proxima Nova"/>
                <a:cs typeface="Proxima Nova"/>
                <a:sym typeface="Proxima Nova"/>
              </a:rPr>
              <a:t>gradually rise around noon</a:t>
            </a:r>
            <a:r>
              <a:rPr lang="en" sz="1100">
                <a:latin typeface="Proxima Nova"/>
                <a:ea typeface="Proxima Nova"/>
                <a:cs typeface="Proxima Nova"/>
                <a:sym typeface="Proxima Nova"/>
              </a:rPr>
              <a:t> and </a:t>
            </a:r>
            <a:r>
              <a:rPr b="1" lang="en" sz="1100">
                <a:latin typeface="Proxima Nova"/>
                <a:ea typeface="Proxima Nova"/>
                <a:cs typeface="Proxima Nova"/>
                <a:sym typeface="Proxima Nova"/>
              </a:rPr>
              <a:t>gradually fall towards evening time</a:t>
            </a:r>
            <a:endParaRPr sz="1100">
              <a:latin typeface="Proxima Nova"/>
              <a:ea typeface="Proxima Nova"/>
              <a:cs typeface="Proxima Nova"/>
              <a:sym typeface="Proxima Nova"/>
            </a:endParaRPr>
          </a:p>
        </p:txBody>
      </p:sp>
      <p:sp>
        <p:nvSpPr>
          <p:cNvPr id="99" name="Google Shape;9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17"/>
          <p:cNvPicPr preferRelativeResize="0"/>
          <p:nvPr/>
        </p:nvPicPr>
        <p:blipFill>
          <a:blip r:embed="rId3">
            <a:alphaModFix/>
          </a:blip>
          <a:stretch>
            <a:fillRect/>
          </a:stretch>
        </p:blipFill>
        <p:spPr>
          <a:xfrm>
            <a:off x="351625" y="1082575"/>
            <a:ext cx="5649089" cy="3513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204475"/>
            <a:ext cx="8520600" cy="87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rPr lang="en" sz="1777"/>
              <a:t>Frequency of bike reshuffles throughout the day</a:t>
            </a:r>
            <a:endParaRPr/>
          </a:p>
        </p:txBody>
      </p:sp>
      <p:sp>
        <p:nvSpPr>
          <p:cNvPr id="106" name="Google Shape;106;p18"/>
          <p:cNvSpPr txBox="1"/>
          <p:nvPr/>
        </p:nvSpPr>
        <p:spPr>
          <a:xfrm>
            <a:off x="5763375" y="1209600"/>
            <a:ext cx="2824800" cy="27243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Proxima Nova"/>
              <a:buChar char="●"/>
            </a:pPr>
            <a:r>
              <a:rPr lang="en" sz="1100">
                <a:latin typeface="Proxima Nova"/>
                <a:ea typeface="Proxima Nova"/>
                <a:cs typeface="Proxima Nova"/>
                <a:sym typeface="Proxima Nova"/>
              </a:rPr>
              <a:t>There are distinctive patterns for weekdays and weekends that oppose the pattern shown in the previous slide</a:t>
            </a:r>
            <a:endParaRPr sz="1100">
              <a:latin typeface="Proxima Nova"/>
              <a:ea typeface="Proxima Nova"/>
              <a:cs typeface="Proxima Nova"/>
              <a:sym typeface="Proxima Nova"/>
            </a:endParaRPr>
          </a:p>
          <a:p>
            <a:pPr indent="0" lvl="0" marL="457200" rtl="0" algn="l">
              <a:spcBef>
                <a:spcPts val="0"/>
              </a:spcBef>
              <a:spcAft>
                <a:spcPts val="0"/>
              </a:spcAft>
              <a:buNone/>
            </a:pPr>
            <a:r>
              <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n" sz="1100">
                <a:latin typeface="Proxima Nova"/>
                <a:ea typeface="Proxima Nova"/>
                <a:cs typeface="Proxima Nova"/>
                <a:sym typeface="Proxima Nova"/>
              </a:rPr>
              <a:t>During weekdays, a lot of the peaks occur before and in between rush hours (</a:t>
            </a:r>
            <a:r>
              <a:rPr b="1" lang="en" sz="1100">
                <a:latin typeface="Proxima Nova"/>
                <a:ea typeface="Proxima Nova"/>
                <a:cs typeface="Proxima Nova"/>
                <a:sym typeface="Proxima Nova"/>
              </a:rPr>
              <a:t>12am</a:t>
            </a:r>
            <a:r>
              <a:rPr lang="en" sz="1100">
                <a:latin typeface="Proxima Nova"/>
                <a:ea typeface="Proxima Nova"/>
                <a:cs typeface="Proxima Nova"/>
                <a:sym typeface="Proxima Nova"/>
              </a:rPr>
              <a:t>, </a:t>
            </a:r>
            <a:r>
              <a:rPr b="1" lang="en" sz="1100">
                <a:latin typeface="Proxima Nova"/>
                <a:ea typeface="Proxima Nova"/>
                <a:cs typeface="Proxima Nova"/>
                <a:sym typeface="Proxima Nova"/>
              </a:rPr>
              <a:t>10am</a:t>
            </a:r>
            <a:r>
              <a:rPr lang="en" sz="1100">
                <a:latin typeface="Proxima Nova"/>
                <a:ea typeface="Proxima Nova"/>
                <a:cs typeface="Proxima Nova"/>
                <a:sym typeface="Proxima Nova"/>
              </a:rPr>
              <a:t>, and </a:t>
            </a:r>
            <a:r>
              <a:rPr b="1" lang="en" sz="1100">
                <a:latin typeface="Proxima Nova"/>
                <a:ea typeface="Proxima Nova"/>
                <a:cs typeface="Proxima Nova"/>
                <a:sym typeface="Proxima Nova"/>
              </a:rPr>
              <a:t>4pm</a:t>
            </a:r>
            <a:r>
              <a:rPr lang="en" sz="1100">
                <a:latin typeface="Proxima Nova"/>
                <a:ea typeface="Proxima Nova"/>
                <a:cs typeface="Proxima Nova"/>
                <a:sym typeface="Proxima Nova"/>
              </a:rPr>
              <a:t>), and drops low during rush hours</a:t>
            </a:r>
            <a:endParaRPr sz="1100">
              <a:latin typeface="Proxima Nova"/>
              <a:ea typeface="Proxima Nova"/>
              <a:cs typeface="Proxima Nova"/>
              <a:sym typeface="Proxima Nova"/>
            </a:endParaRPr>
          </a:p>
          <a:p>
            <a:pPr indent="0" lvl="0" marL="457200" rtl="0" algn="l">
              <a:spcBef>
                <a:spcPts val="0"/>
              </a:spcBef>
              <a:spcAft>
                <a:spcPts val="0"/>
              </a:spcAft>
              <a:buNone/>
            </a:pPr>
            <a:r>
              <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n" sz="1100">
                <a:latin typeface="Proxima Nova"/>
                <a:ea typeface="Proxima Nova"/>
                <a:cs typeface="Proxima Nova"/>
                <a:sym typeface="Proxima Nova"/>
              </a:rPr>
              <a:t>During weekends, the peak is not as distinctively defined as weekdays and only show slight variations throughout the day</a:t>
            </a:r>
            <a:endParaRPr sz="1100">
              <a:latin typeface="Proxima Nova"/>
              <a:ea typeface="Proxima Nova"/>
              <a:cs typeface="Proxima Nova"/>
              <a:sym typeface="Proxima Nova"/>
            </a:endParaRPr>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8"/>
          <p:cNvPicPr preferRelativeResize="0"/>
          <p:nvPr/>
        </p:nvPicPr>
        <p:blipFill>
          <a:blip r:embed="rId3">
            <a:alphaModFix/>
          </a:blip>
          <a:stretch>
            <a:fillRect/>
          </a:stretch>
        </p:blipFill>
        <p:spPr>
          <a:xfrm>
            <a:off x="415600" y="1082575"/>
            <a:ext cx="5536699" cy="347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225700"/>
            <a:ext cx="8520600" cy="98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rPr lang="en" sz="1777"/>
              <a:t>Influence of weather on total number of bike rides</a:t>
            </a:r>
            <a:endParaRPr/>
          </a:p>
        </p:txBody>
      </p:sp>
      <p:sp>
        <p:nvSpPr>
          <p:cNvPr id="114" name="Google Shape;114;p19"/>
          <p:cNvSpPr txBox="1"/>
          <p:nvPr/>
        </p:nvSpPr>
        <p:spPr>
          <a:xfrm>
            <a:off x="1163825" y="3994875"/>
            <a:ext cx="23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5" name="Google Shape;115;p19"/>
          <p:cNvSpPr txBox="1"/>
          <p:nvPr/>
        </p:nvSpPr>
        <p:spPr>
          <a:xfrm>
            <a:off x="2863975" y="2383425"/>
            <a:ext cx="379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6" name="Google Shape;116;p19"/>
          <p:cNvSpPr txBox="1"/>
          <p:nvPr/>
        </p:nvSpPr>
        <p:spPr>
          <a:xfrm>
            <a:off x="609600" y="3758150"/>
            <a:ext cx="3793800" cy="11595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SzPts val="1100"/>
              <a:buFont typeface="Proxima Nova"/>
              <a:buChar char="●"/>
            </a:pPr>
            <a:r>
              <a:rPr lang="en" sz="1100">
                <a:latin typeface="Proxima Nova"/>
                <a:ea typeface="Proxima Nova"/>
                <a:cs typeface="Proxima Nova"/>
                <a:sym typeface="Proxima Nova"/>
              </a:rPr>
              <a:t>The general trend seems to be that as precipitation rate increases, the total number of bike rides decreases </a:t>
            </a:r>
            <a:endParaRPr sz="1100">
              <a:latin typeface="Proxima Nova"/>
              <a:ea typeface="Proxima Nova"/>
              <a:cs typeface="Proxima Nova"/>
              <a:sym typeface="Proxima Nova"/>
            </a:endParaRPr>
          </a:p>
          <a:p>
            <a:pPr indent="-298450" lvl="0" marL="457200" rtl="0" algn="l">
              <a:spcBef>
                <a:spcPts val="1000"/>
              </a:spcBef>
              <a:spcAft>
                <a:spcPts val="0"/>
              </a:spcAft>
              <a:buSzPts val="1100"/>
              <a:buFont typeface="Proxima Nova"/>
              <a:buChar char="●"/>
            </a:pPr>
            <a:r>
              <a:rPr lang="en" sz="1100">
                <a:latin typeface="Proxima Nova"/>
                <a:ea typeface="Proxima Nova"/>
                <a:cs typeface="Proxima Nova"/>
                <a:sym typeface="Proxima Nova"/>
              </a:rPr>
              <a:t>It is apparent that there is a data imbalance for precipitation rates</a:t>
            </a:r>
            <a:endParaRPr sz="1100">
              <a:latin typeface="Proxima Nova"/>
              <a:ea typeface="Proxima Nova"/>
              <a:cs typeface="Proxima Nova"/>
              <a:sym typeface="Proxima Nova"/>
            </a:endParaRPr>
          </a:p>
        </p:txBody>
      </p:sp>
      <p:sp>
        <p:nvSpPr>
          <p:cNvPr id="117" name="Google Shape;117;p19"/>
          <p:cNvSpPr txBox="1"/>
          <p:nvPr/>
        </p:nvSpPr>
        <p:spPr>
          <a:xfrm>
            <a:off x="5007700" y="3688850"/>
            <a:ext cx="3923100" cy="1298100"/>
          </a:xfrm>
          <a:prstGeom prst="rect">
            <a:avLst/>
          </a:prstGeom>
          <a:noFill/>
          <a:ln>
            <a:noFill/>
          </a:ln>
        </p:spPr>
        <p:txBody>
          <a:bodyPr anchorCtr="0" anchor="t" bIns="91425" lIns="91425" spcFirstLastPara="1" rIns="91425" wrap="square" tIns="91425">
            <a:spAutoFit/>
          </a:bodyPr>
          <a:lstStyle/>
          <a:p>
            <a:pPr indent="-298450" lvl="0" marL="457200" rtl="0" algn="l">
              <a:lnSpc>
                <a:spcPct val="100000"/>
              </a:lnSpc>
              <a:spcBef>
                <a:spcPts val="1000"/>
              </a:spcBef>
              <a:spcAft>
                <a:spcPts val="0"/>
              </a:spcAft>
              <a:buSzPts val="1100"/>
              <a:buFont typeface="Proxima Nova"/>
              <a:buChar char="●"/>
            </a:pPr>
            <a:r>
              <a:rPr lang="en" sz="1100">
                <a:latin typeface="Proxima Nova"/>
                <a:ea typeface="Proxima Nova"/>
                <a:cs typeface="Proxima Nova"/>
                <a:sym typeface="Proxima Nova"/>
              </a:rPr>
              <a:t>T</a:t>
            </a:r>
            <a:r>
              <a:rPr lang="en" sz="1100">
                <a:latin typeface="Proxima Nova"/>
                <a:ea typeface="Proxima Nova"/>
                <a:cs typeface="Proxima Nova"/>
                <a:sym typeface="Proxima Nova"/>
              </a:rPr>
              <a:t>here tends to be higher number of bike rides when the temperature reaches 75</a:t>
            </a:r>
            <a:r>
              <a:rPr lang="en" sz="1050">
                <a:solidFill>
                  <a:srgbClr val="202124"/>
                </a:solidFill>
              </a:rPr>
              <a:t>°F, while the curve decreases as the temperature reaches extreme values in both directions</a:t>
            </a:r>
            <a:endParaRPr sz="1050">
              <a:solidFill>
                <a:srgbClr val="202124"/>
              </a:solidFill>
            </a:endParaRPr>
          </a:p>
          <a:p>
            <a:pPr indent="-295275" lvl="0" marL="457200" rtl="0" algn="l">
              <a:spcBef>
                <a:spcPts val="1000"/>
              </a:spcBef>
              <a:spcAft>
                <a:spcPts val="0"/>
              </a:spcAft>
              <a:buClr>
                <a:srgbClr val="202124"/>
              </a:buClr>
              <a:buSzPts val="1050"/>
              <a:buChar char="●"/>
            </a:pPr>
            <a:r>
              <a:rPr lang="en" sz="1050">
                <a:solidFill>
                  <a:srgbClr val="202124"/>
                </a:solidFill>
              </a:rPr>
              <a:t>This is understandable, since people would avoid riding bikes during extremely hot and cold temperatures</a:t>
            </a:r>
            <a:endParaRPr sz="1050">
              <a:solidFill>
                <a:srgbClr val="202124"/>
              </a:solidFill>
            </a:endParaRPr>
          </a:p>
        </p:txBody>
      </p:sp>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19"/>
          <p:cNvPicPr preferRelativeResize="0"/>
          <p:nvPr/>
        </p:nvPicPr>
        <p:blipFill>
          <a:blip r:embed="rId3">
            <a:alphaModFix/>
          </a:blip>
          <a:stretch>
            <a:fillRect/>
          </a:stretch>
        </p:blipFill>
        <p:spPr>
          <a:xfrm>
            <a:off x="4857495" y="1040925"/>
            <a:ext cx="4028530" cy="2682574"/>
          </a:xfrm>
          <a:prstGeom prst="rect">
            <a:avLst/>
          </a:prstGeom>
          <a:noFill/>
          <a:ln>
            <a:noFill/>
          </a:ln>
        </p:spPr>
      </p:pic>
      <p:pic>
        <p:nvPicPr>
          <p:cNvPr id="120" name="Google Shape;120;p19"/>
          <p:cNvPicPr preferRelativeResize="0"/>
          <p:nvPr/>
        </p:nvPicPr>
        <p:blipFill>
          <a:blip r:embed="rId4">
            <a:alphaModFix/>
          </a:blip>
          <a:stretch>
            <a:fillRect/>
          </a:stretch>
        </p:blipFill>
        <p:spPr>
          <a:xfrm>
            <a:off x="523463" y="1075575"/>
            <a:ext cx="3966076" cy="26132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273325" y="207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(Ongoing)</a:t>
            </a:r>
            <a:endParaRPr/>
          </a:p>
        </p:txBody>
      </p:sp>
      <p:sp>
        <p:nvSpPr>
          <p:cNvPr id="126" name="Google Shape;126;p20"/>
          <p:cNvSpPr txBox="1"/>
          <p:nvPr>
            <p:ph idx="1" type="body"/>
          </p:nvPr>
        </p:nvSpPr>
        <p:spPr>
          <a:xfrm>
            <a:off x="273325" y="783600"/>
            <a:ext cx="8520600" cy="39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Using insights obtained from EDA, we are currently in progress of transforming the dataset in the format we need to measure availability of bikes in each station per each trip. The following format would be useful to generate our final dataset to feed to the model.</a:t>
            </a:r>
            <a:endParaRPr sz="1600">
              <a:solidFill>
                <a:srgbClr val="000000"/>
              </a:solidFill>
            </a:endParaRPr>
          </a:p>
          <a:p>
            <a:pPr indent="0" lvl="0" marL="0" rtl="0" algn="l">
              <a:spcBef>
                <a:spcPts val="1200"/>
              </a:spcBef>
              <a:spcAft>
                <a:spcPts val="0"/>
              </a:spcAft>
              <a:buNone/>
            </a:pPr>
            <a:r>
              <a:t/>
            </a:r>
            <a:endParaRPr b="1" sz="1250">
              <a:solidFill>
                <a:srgbClr val="000000"/>
              </a:solidFill>
              <a:latin typeface="Arial"/>
              <a:ea typeface="Arial"/>
              <a:cs typeface="Arial"/>
              <a:sym typeface="Arial"/>
            </a:endParaRPr>
          </a:p>
          <a:p>
            <a:pPr indent="0" lvl="0" marL="0" rtl="0" algn="l">
              <a:spcBef>
                <a:spcPts val="0"/>
              </a:spcBef>
              <a:spcAft>
                <a:spcPts val="0"/>
              </a:spcAft>
              <a:buNone/>
            </a:pPr>
            <a:r>
              <a:t/>
            </a:r>
            <a:endParaRPr b="1" sz="1250">
              <a:solidFill>
                <a:srgbClr val="000000"/>
              </a:solidFill>
              <a:latin typeface="Arial"/>
              <a:ea typeface="Arial"/>
              <a:cs typeface="Arial"/>
              <a:sym typeface="Arial"/>
            </a:endParaRPr>
          </a:p>
          <a:p>
            <a:pPr indent="0" lvl="0" marL="0" rtl="0" algn="l">
              <a:spcBef>
                <a:spcPts val="0"/>
              </a:spcBef>
              <a:spcAft>
                <a:spcPts val="0"/>
              </a:spcAft>
              <a:buNone/>
            </a:pPr>
            <a:r>
              <a:t/>
            </a:r>
            <a:endParaRPr b="1" sz="1250">
              <a:solidFill>
                <a:srgbClr val="000000"/>
              </a:solidFill>
              <a:latin typeface="Arial"/>
              <a:ea typeface="Arial"/>
              <a:cs typeface="Arial"/>
              <a:sym typeface="Arial"/>
            </a:endParaRPr>
          </a:p>
          <a:p>
            <a:pPr indent="0" lvl="0" marL="0" rtl="0" algn="l">
              <a:spcBef>
                <a:spcPts val="1200"/>
              </a:spcBef>
              <a:spcAft>
                <a:spcPts val="0"/>
              </a:spcAft>
              <a:buNone/>
            </a:pPr>
            <a:r>
              <a:t/>
            </a:r>
            <a:endParaRPr sz="1250">
              <a:solidFill>
                <a:srgbClr val="000000"/>
              </a:solidFill>
            </a:endParaRPr>
          </a:p>
        </p:txBody>
      </p:sp>
      <p:sp>
        <p:nvSpPr>
          <p:cNvPr id="127" name="Google Shape;127;p20"/>
          <p:cNvSpPr txBox="1"/>
          <p:nvPr/>
        </p:nvSpPr>
        <p:spPr>
          <a:xfrm>
            <a:off x="3022075" y="1794600"/>
            <a:ext cx="4882500" cy="2958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Char char="❏"/>
            </a:pPr>
            <a:r>
              <a:rPr b="1" lang="en" sz="1100"/>
              <a:t>act: 		    </a:t>
            </a:r>
            <a:r>
              <a:rPr lang="en" sz="1100"/>
              <a:t>“1” : bike dropped-off</a:t>
            </a:r>
            <a:endParaRPr sz="1100"/>
          </a:p>
          <a:p>
            <a:pPr indent="0" lvl="0" marL="457200" rtl="0" algn="l">
              <a:lnSpc>
                <a:spcPct val="115000"/>
              </a:lnSpc>
              <a:spcBef>
                <a:spcPts val="0"/>
              </a:spcBef>
              <a:spcAft>
                <a:spcPts val="0"/>
              </a:spcAft>
              <a:buNone/>
            </a:pPr>
            <a:r>
              <a:rPr lang="en" sz="1100"/>
              <a:t>       		    “-1”: bike picked-up</a:t>
            </a:r>
            <a:endParaRPr sz="1100"/>
          </a:p>
          <a:p>
            <a:pPr indent="-298450" lvl="0" marL="457200" rtl="0" algn="l">
              <a:lnSpc>
                <a:spcPct val="115000"/>
              </a:lnSpc>
              <a:spcBef>
                <a:spcPts val="0"/>
              </a:spcBef>
              <a:spcAft>
                <a:spcPts val="0"/>
              </a:spcAft>
              <a:buSzPts val="1100"/>
              <a:buChar char="❏"/>
            </a:pPr>
            <a:r>
              <a:rPr b="1" lang="en" sz="1100"/>
              <a:t>reshuffle:</a:t>
            </a:r>
            <a:r>
              <a:rPr lang="en" sz="1100"/>
              <a:t> 	    “1” : reshuffle trips </a:t>
            </a:r>
            <a:endParaRPr sz="1100"/>
          </a:p>
          <a:p>
            <a:pPr indent="457200" lvl="0" marL="457200" rtl="0" algn="l">
              <a:lnSpc>
                <a:spcPct val="115000"/>
              </a:lnSpc>
              <a:spcBef>
                <a:spcPts val="0"/>
              </a:spcBef>
              <a:spcAft>
                <a:spcPts val="0"/>
              </a:spcAft>
              <a:buNone/>
            </a:pPr>
            <a:r>
              <a:rPr lang="en" sz="1100"/>
              <a:t>       	    “0” : normal trips </a:t>
            </a:r>
            <a:endParaRPr sz="1100"/>
          </a:p>
          <a:p>
            <a:pPr indent="-298450" lvl="0" marL="457200" rtl="0" algn="l">
              <a:lnSpc>
                <a:spcPct val="115000"/>
              </a:lnSpc>
              <a:spcBef>
                <a:spcPts val="0"/>
              </a:spcBef>
              <a:spcAft>
                <a:spcPts val="0"/>
              </a:spcAft>
              <a:buSzPts val="1100"/>
              <a:buChar char="❏"/>
            </a:pPr>
            <a:r>
              <a:rPr b="1" lang="en" sz="1100"/>
              <a:t>tot_capacity:</a:t>
            </a:r>
            <a:r>
              <a:rPr lang="en" sz="1100"/>
              <a:t>     total bike capacity in a station</a:t>
            </a:r>
            <a:endParaRPr b="1" sz="1100"/>
          </a:p>
          <a:p>
            <a:pPr indent="-298450" lvl="0" marL="457200" rtl="0" algn="l">
              <a:lnSpc>
                <a:spcPct val="115000"/>
              </a:lnSpc>
              <a:spcBef>
                <a:spcPts val="0"/>
              </a:spcBef>
              <a:spcAft>
                <a:spcPts val="0"/>
              </a:spcAft>
              <a:buSzPts val="1100"/>
              <a:buChar char="❏"/>
            </a:pPr>
            <a:r>
              <a:rPr b="1" lang="en" sz="1100"/>
              <a:t>weekend:</a:t>
            </a:r>
            <a:r>
              <a:rPr lang="en" sz="1100"/>
              <a:t> 	    “1” :</a:t>
            </a:r>
            <a:r>
              <a:rPr b="1" lang="en" sz="1100"/>
              <a:t> </a:t>
            </a:r>
            <a:r>
              <a:rPr lang="en" sz="1100"/>
              <a:t>trip occurred in the weekend </a:t>
            </a:r>
            <a:endParaRPr sz="1100"/>
          </a:p>
          <a:p>
            <a:pPr indent="0" lvl="0" marL="0" rtl="0" algn="l">
              <a:lnSpc>
                <a:spcPct val="115000"/>
              </a:lnSpc>
              <a:spcBef>
                <a:spcPts val="0"/>
              </a:spcBef>
              <a:spcAft>
                <a:spcPts val="0"/>
              </a:spcAft>
              <a:buNone/>
            </a:pPr>
            <a:r>
              <a:rPr b="1" lang="en" sz="1100"/>
              <a:t> 	   	       	    </a:t>
            </a:r>
            <a:r>
              <a:rPr lang="en" sz="1100"/>
              <a:t>“0” : trip occurred in the weekday</a:t>
            </a:r>
            <a:endParaRPr sz="1100">
              <a:solidFill>
                <a:srgbClr val="FF0000"/>
              </a:solidFill>
            </a:endParaRPr>
          </a:p>
          <a:p>
            <a:pPr indent="-298450" lvl="0" marL="457200" rtl="0" algn="l">
              <a:lnSpc>
                <a:spcPct val="115000"/>
              </a:lnSpc>
              <a:spcBef>
                <a:spcPts val="0"/>
              </a:spcBef>
              <a:spcAft>
                <a:spcPts val="0"/>
              </a:spcAft>
              <a:buSzPts val="1100"/>
              <a:buChar char="❏"/>
            </a:pPr>
            <a:r>
              <a:rPr b="1" lang="en" sz="1100"/>
              <a:t>hour :</a:t>
            </a:r>
            <a:r>
              <a:rPr lang="en" sz="1100"/>
              <a:t> 	    	    the hour of the day when the trip occurred</a:t>
            </a:r>
            <a:endParaRPr sz="1100"/>
          </a:p>
          <a:p>
            <a:pPr indent="-298450" lvl="0" marL="457200" rtl="0" algn="l">
              <a:lnSpc>
                <a:spcPct val="115000"/>
              </a:lnSpc>
              <a:spcBef>
                <a:spcPts val="0"/>
              </a:spcBef>
              <a:spcAft>
                <a:spcPts val="0"/>
              </a:spcAft>
              <a:buSzPts val="1100"/>
              <a:buChar char="❏"/>
            </a:pPr>
            <a:r>
              <a:rPr b="1" lang="en" sz="1100"/>
              <a:t>rush_hour</a:t>
            </a:r>
            <a:r>
              <a:rPr lang="en" sz="1100"/>
              <a:t>:	    “1” :</a:t>
            </a:r>
            <a:r>
              <a:rPr b="1" lang="en" sz="1100"/>
              <a:t> </a:t>
            </a:r>
            <a:r>
              <a:rPr lang="en" sz="1100"/>
              <a:t>trip occurred during rush hours </a:t>
            </a:r>
            <a:endParaRPr sz="1100"/>
          </a:p>
          <a:p>
            <a:pPr indent="0" lvl="0" marL="0" rtl="0" algn="l">
              <a:lnSpc>
                <a:spcPct val="115000"/>
              </a:lnSpc>
              <a:spcBef>
                <a:spcPts val="0"/>
              </a:spcBef>
              <a:spcAft>
                <a:spcPts val="0"/>
              </a:spcAft>
              <a:buNone/>
            </a:pPr>
            <a:r>
              <a:rPr b="1" lang="en" sz="1100"/>
              <a:t> 	   	       	    </a:t>
            </a:r>
            <a:r>
              <a:rPr lang="en" sz="1100"/>
              <a:t>“0” : trip occurred during non-rush hours</a:t>
            </a:r>
            <a:endParaRPr sz="1100"/>
          </a:p>
          <a:p>
            <a:pPr indent="-298450" lvl="0" marL="457200" rtl="0" algn="l">
              <a:lnSpc>
                <a:spcPct val="115000"/>
              </a:lnSpc>
              <a:spcBef>
                <a:spcPts val="0"/>
              </a:spcBef>
              <a:spcAft>
                <a:spcPts val="0"/>
              </a:spcAft>
              <a:buSzPts val="1100"/>
              <a:buChar char="❏"/>
            </a:pPr>
            <a:r>
              <a:rPr b="1" lang="en" sz="1100"/>
              <a:t>prcp:</a:t>
            </a:r>
            <a:r>
              <a:rPr lang="en" sz="1100"/>
              <a:t> 	 	    </a:t>
            </a:r>
            <a:r>
              <a:rPr lang="en" sz="1100">
                <a:highlight>
                  <a:srgbClr val="FFFFFF"/>
                </a:highlight>
              </a:rPr>
              <a:t>precipitation rate at the day of the trip</a:t>
            </a:r>
            <a:endParaRPr sz="1100"/>
          </a:p>
          <a:p>
            <a:pPr indent="-298450" lvl="0" marL="457200" rtl="0" algn="l">
              <a:lnSpc>
                <a:spcPct val="115000"/>
              </a:lnSpc>
              <a:spcBef>
                <a:spcPts val="0"/>
              </a:spcBef>
              <a:spcAft>
                <a:spcPts val="0"/>
              </a:spcAft>
              <a:buSzPts val="1100"/>
              <a:buChar char="❏"/>
            </a:pPr>
            <a:r>
              <a:rPr b="1" lang="en" sz="1100"/>
              <a:t>avgt:</a:t>
            </a:r>
            <a:r>
              <a:rPr lang="en" sz="1100"/>
              <a:t> 	    	    average temperature at the day of the trip</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250"/>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8" name="Google Shape;128;p20"/>
          <p:cNvSpPr txBox="1"/>
          <p:nvPr/>
        </p:nvSpPr>
        <p:spPr>
          <a:xfrm>
            <a:off x="3041925" y="4337400"/>
            <a:ext cx="5550300" cy="361800"/>
          </a:xfrm>
          <a:prstGeom prst="rect">
            <a:avLst/>
          </a:prstGeom>
          <a:noFill/>
          <a:ln>
            <a:noFill/>
          </a:ln>
        </p:spPr>
        <p:txBody>
          <a:bodyPr anchorCtr="0" anchor="t" bIns="91425" lIns="91425" spcFirstLastPara="1" rIns="91425" wrap="square" tIns="91425">
            <a:spAutoFit/>
          </a:bodyPr>
          <a:lstStyle/>
          <a:p>
            <a:pPr indent="-301625" lvl="0" marL="457200" rtl="0" algn="l">
              <a:lnSpc>
                <a:spcPct val="115000"/>
              </a:lnSpc>
              <a:spcBef>
                <a:spcPts val="0"/>
              </a:spcBef>
              <a:spcAft>
                <a:spcPts val="0"/>
              </a:spcAft>
              <a:buSzPts val="1150"/>
              <a:buChar char="❏"/>
            </a:pPr>
            <a:r>
              <a:rPr b="1" lang="en" sz="1150"/>
              <a:t>availability:</a:t>
            </a:r>
            <a:r>
              <a:rPr lang="en" sz="1150"/>
              <a:t>       the cumulative sum of </a:t>
            </a:r>
            <a:r>
              <a:rPr b="1" lang="en" sz="1150"/>
              <a:t>"act"</a:t>
            </a:r>
            <a:r>
              <a:rPr lang="en" sz="1150"/>
              <a:t> in ascending time</a:t>
            </a:r>
            <a:endParaRPr sz="1150"/>
          </a:p>
        </p:txBody>
      </p:sp>
      <p:sp>
        <p:nvSpPr>
          <p:cNvPr id="129" name="Google Shape;129;p20"/>
          <p:cNvSpPr txBox="1"/>
          <p:nvPr/>
        </p:nvSpPr>
        <p:spPr>
          <a:xfrm>
            <a:off x="1245425" y="4337400"/>
            <a:ext cx="17808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50"/>
              <a:t>Response variable: </a:t>
            </a:r>
            <a:endParaRPr sz="1250"/>
          </a:p>
        </p:txBody>
      </p:sp>
      <p:sp>
        <p:nvSpPr>
          <p:cNvPr id="130" name="Google Shape;130;p20"/>
          <p:cNvSpPr txBox="1"/>
          <p:nvPr/>
        </p:nvSpPr>
        <p:spPr>
          <a:xfrm>
            <a:off x="496475" y="1833850"/>
            <a:ext cx="24696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50"/>
              <a:t>Potential predictor variables:</a:t>
            </a:r>
            <a:endParaRPr sz="1250"/>
          </a:p>
        </p:txBody>
      </p:sp>
      <p:cxnSp>
        <p:nvCxnSpPr>
          <p:cNvPr id="131" name="Google Shape;131;p20"/>
          <p:cNvCxnSpPr/>
          <p:nvPr/>
        </p:nvCxnSpPr>
        <p:spPr>
          <a:xfrm>
            <a:off x="2989425" y="1830675"/>
            <a:ext cx="9300" cy="2988000"/>
          </a:xfrm>
          <a:prstGeom prst="straightConnector1">
            <a:avLst/>
          </a:prstGeom>
          <a:noFill/>
          <a:ln cap="flat" cmpd="sng" w="19050">
            <a:solidFill>
              <a:srgbClr val="000000"/>
            </a:solidFill>
            <a:prstDash val="solid"/>
            <a:round/>
            <a:headEnd len="med" w="med" type="none"/>
            <a:tailEnd len="med" w="med" type="none"/>
          </a:ln>
        </p:spPr>
      </p:cxnSp>
      <p:sp>
        <p:nvSpPr>
          <p:cNvPr id="132" name="Google Shape;13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2097350"/>
            <a:ext cx="8520600" cy="13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000"/>
              <a:t>Thank you!</a:t>
            </a:r>
            <a:endParaRPr sz="5000"/>
          </a:p>
        </p:txBody>
      </p:sp>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