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8" roundtripDataSignature="AMtx7mjaenB1Mxb/NlWFW6K2rD0v2iph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2FA660-97EB-4945-8031-C3E8BF497658}">
  <a:tblStyle styleId="{3F2FA660-97EB-4945-8031-C3E8BF49765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99199" y="189072"/>
            <a:ext cx="8136000" cy="648072"/>
          </a:xfrm>
          <a:prstGeom prst="rect">
            <a:avLst/>
          </a:prstGeom>
          <a:noFill/>
          <a:ln>
            <a:noFill/>
          </a:ln>
        </p:spPr>
        <p:txBody>
          <a:bodyPr anchorCtr="0" anchor="b" bIns="45700" lIns="91425" spcFirstLastPara="1" rIns="91425" wrap="square" tIns="45700">
            <a:normAutofit fontScale="40000"/>
          </a:bodyPr>
          <a:lstStyle/>
          <a:p>
            <a:pPr indent="0" lvl="0" marL="0" marR="0" rtl="0" algn="l">
              <a:lnSpc>
                <a:spcPct val="90000"/>
              </a:lnSpc>
              <a:spcBef>
                <a:spcPts val="0"/>
              </a:spcBef>
              <a:spcAft>
                <a:spcPts val="0"/>
              </a:spcAft>
              <a:buClr>
                <a:schemeClr val="dk1"/>
              </a:buClr>
              <a:buSzPct val="100000"/>
              <a:buFont typeface="Calibri"/>
              <a:buNone/>
            </a:pPr>
            <a:r>
              <a:rPr b="0" i="0" lang="en-US" sz="6000" u="none" cap="none" strike="noStrike">
                <a:solidFill>
                  <a:schemeClr val="dk1"/>
                </a:solidFill>
                <a:latin typeface="Calibri"/>
                <a:ea typeface="Calibri"/>
                <a:cs typeface="Calibri"/>
                <a:sym typeface="Calibri"/>
              </a:rPr>
              <a:t>Bike Share Project– Team 7 (KaZAM) Status Report		</a:t>
            </a:r>
            <a:endParaRPr b="0" i="0" sz="1400" u="none" cap="none" strike="noStrike">
              <a:solidFill>
                <a:srgbClr val="000000"/>
              </a:solidFill>
              <a:latin typeface="Arial"/>
              <a:ea typeface="Arial"/>
              <a:cs typeface="Arial"/>
              <a:sym typeface="Arial"/>
            </a:endParaRPr>
          </a:p>
        </p:txBody>
      </p:sp>
      <p:sp>
        <p:nvSpPr>
          <p:cNvPr id="85" name="Google Shape;85;p1"/>
          <p:cNvSpPr txBox="1"/>
          <p:nvPr>
            <p:ph idx="12" type="sldNum"/>
          </p:nvPr>
        </p:nvSpPr>
        <p:spPr>
          <a:xfrm>
            <a:off x="10840199" y="6588000"/>
            <a:ext cx="900000" cy="270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86" name="Google Shape;86;p1"/>
          <p:cNvPicPr preferRelativeResize="0"/>
          <p:nvPr/>
        </p:nvPicPr>
        <p:blipFill rotWithShape="1">
          <a:blip r:embed="rId3">
            <a:alphaModFix/>
          </a:blip>
          <a:srcRect b="0" l="0" r="0" t="0"/>
          <a:stretch/>
        </p:blipFill>
        <p:spPr>
          <a:xfrm>
            <a:off x="10387108" y="339502"/>
            <a:ext cx="298730" cy="268247"/>
          </a:xfrm>
          <a:prstGeom prst="rect">
            <a:avLst/>
          </a:prstGeom>
          <a:noFill/>
          <a:ln>
            <a:noFill/>
          </a:ln>
        </p:spPr>
      </p:pic>
      <p:graphicFrame>
        <p:nvGraphicFramePr>
          <p:cNvPr id="87" name="Google Shape;87;p1"/>
          <p:cNvGraphicFramePr/>
          <p:nvPr/>
        </p:nvGraphicFramePr>
        <p:xfrm>
          <a:off x="350291" y="940739"/>
          <a:ext cx="3000000" cy="3000000"/>
        </p:xfrm>
        <a:graphic>
          <a:graphicData uri="http://schemas.openxmlformats.org/drawingml/2006/table">
            <a:tbl>
              <a:tblPr>
                <a:noFill/>
                <a:tableStyleId>{3F2FA660-97EB-4945-8031-C3E8BF497658}</a:tableStyleId>
              </a:tblPr>
              <a:tblGrid>
                <a:gridCol w="1311100"/>
                <a:gridCol w="4204450"/>
                <a:gridCol w="1434850"/>
              </a:tblGrid>
              <a:tr h="307775">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Nov </a:t>
                      </a:r>
                      <a:r>
                        <a:rPr lang="en-US" sz="1000"/>
                        <a:t>11</a:t>
                      </a:r>
                      <a:r>
                        <a:rPr lang="en-US" sz="1000" u="none" cap="none" strike="noStrike"/>
                        <a:t>, 2021</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Overall Status: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292975">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Team:</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Ziyan Xia, Woochan Lee, Yueni Wang</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AA84F"/>
                    </a:solidFill>
                  </a:tcPr>
                </a:tc>
              </a:tr>
              <a:tr h="307775">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Project Description: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gridSpan="2">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chemeClr val="dk1"/>
                          </a:solidFill>
                          <a:highlight>
                            <a:srgbClr val="FFFFFF"/>
                          </a:highlight>
                        </a:rPr>
                        <a:t>Ensure bike availability across Washington, DC locations by utilizing</a:t>
                      </a:r>
                      <a:endParaRPr sz="1150" u="none" cap="none" strike="noStrike">
                        <a:solidFill>
                          <a:schemeClr val="dk1"/>
                        </a:solidFill>
                        <a:highlight>
                          <a:srgbClr val="FFFFFF"/>
                        </a:highlight>
                      </a:endParaRPr>
                    </a:p>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chemeClr val="dk1"/>
                          </a:solidFill>
                          <a:highlight>
                            <a:srgbClr val="FFFFFF"/>
                          </a:highlight>
                        </a:rPr>
                        <a:t>existing usage data through the years and leverage that data to lower operational costs</a:t>
                      </a:r>
                      <a:endParaRPr sz="1150" u="none" cap="none" strike="noStrike">
                        <a:solidFill>
                          <a:schemeClr val="dk1"/>
                        </a:solidFill>
                        <a:highlight>
                          <a:srgbClr val="FFFFFF"/>
                        </a:highlight>
                      </a:endParaRPr>
                    </a:p>
                    <a:p>
                      <a:pPr indent="0" lvl="0" marL="0" marR="0" rtl="0" algn="l">
                        <a:lnSpc>
                          <a:spcPct val="100000"/>
                        </a:lnSpc>
                        <a:spcBef>
                          <a:spcPts val="0"/>
                        </a:spcBef>
                        <a:spcAft>
                          <a:spcPts val="0"/>
                        </a:spcAft>
                        <a:buClr>
                          <a:srgbClr val="000000"/>
                        </a:buClr>
                        <a:buSzPts val="1150"/>
                        <a:buFont typeface="Arial"/>
                        <a:buNone/>
                      </a:pPr>
                      <a:r>
                        <a:rPr lang="en-US" sz="1150" u="none" cap="none" strike="noStrike">
                          <a:solidFill>
                            <a:schemeClr val="dk1"/>
                          </a:solidFill>
                          <a:highlight>
                            <a:srgbClr val="FFFFFF"/>
                          </a:highlight>
                        </a:rPr>
                        <a:t>associated with the unpredictable nature of bike availability.</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graphicFrame>
        <p:nvGraphicFramePr>
          <p:cNvPr id="88" name="Google Shape;88;p1"/>
          <p:cNvGraphicFramePr/>
          <p:nvPr/>
        </p:nvGraphicFramePr>
        <p:xfrm>
          <a:off x="350303" y="2384313"/>
          <a:ext cx="3000000" cy="3000000"/>
        </p:xfrm>
        <a:graphic>
          <a:graphicData uri="http://schemas.openxmlformats.org/drawingml/2006/table">
            <a:tbl>
              <a:tblPr>
                <a:noFill/>
                <a:tableStyleId>{3F2FA660-97EB-4945-8031-C3E8BF497658}</a:tableStyleId>
              </a:tblPr>
              <a:tblGrid>
                <a:gridCol w="6950375"/>
              </a:tblGrid>
              <a:tr h="203075">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Status Summary</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734350">
                <a:tc>
                  <a:txBody>
                    <a:bodyPr/>
                    <a:lstStyle/>
                    <a:p>
                      <a:pPr indent="-63500" lvl="0" marL="0" marR="0" rtl="0" algn="l">
                        <a:lnSpc>
                          <a:spcPct val="100000"/>
                        </a:lnSpc>
                        <a:spcBef>
                          <a:spcPts val="0"/>
                        </a:spcBef>
                        <a:spcAft>
                          <a:spcPts val="0"/>
                        </a:spcAft>
                        <a:buClr>
                          <a:srgbClr val="000000"/>
                        </a:buClr>
                        <a:buSzPts val="1000"/>
                        <a:buFont typeface="Arial"/>
                        <a:buChar char="•"/>
                      </a:pPr>
                      <a:r>
                        <a:rPr lang="en-US" sz="1000"/>
                        <a:t>The data has been correctly preprocessed and transformed that </a:t>
                      </a:r>
                      <a:r>
                        <a:rPr lang="en-US" sz="1000"/>
                        <a:t>aligns</a:t>
                      </a:r>
                      <a:r>
                        <a:rPr lang="en-US" sz="1000"/>
                        <a:t> with our planned structure to feed into a model to predict bike availability. </a:t>
                      </a:r>
                      <a:r>
                        <a:rPr lang="en-US" sz="1000" u="none" cap="none" strike="noStrike">
                          <a:solidFill>
                            <a:schemeClr val="dk1"/>
                          </a:solidFill>
                        </a:rPr>
                        <a:t>We </a:t>
                      </a:r>
                      <a:r>
                        <a:rPr lang="en-US" sz="1000">
                          <a:solidFill>
                            <a:schemeClr val="dk1"/>
                          </a:solidFill>
                        </a:rPr>
                        <a:t>have also produced several EDA related to bike availability and patterns of relevant features that are consistent to the overall purpose of the project. These will later be factors to consider when building our models to predict availability.</a:t>
                      </a:r>
                      <a:endParaRPr sz="1000" u="none" cap="none" strike="noStrike">
                        <a:solidFill>
                          <a:schemeClr val="dk1"/>
                        </a:solidFill>
                      </a:endParaRPr>
                    </a:p>
                    <a:p>
                      <a:pPr indent="-69850" lvl="0" marL="0" marR="0" rtl="0" algn="l">
                        <a:lnSpc>
                          <a:spcPct val="100000"/>
                        </a:lnSpc>
                        <a:spcBef>
                          <a:spcPts val="0"/>
                        </a:spcBef>
                        <a:spcAft>
                          <a:spcPts val="0"/>
                        </a:spcAft>
                        <a:buClr>
                          <a:srgbClr val="000000"/>
                        </a:buClr>
                        <a:buSzPts val="1100"/>
                        <a:buFont typeface="Arial"/>
                        <a:buChar char="•"/>
                      </a:pPr>
                      <a:r>
                        <a:t/>
                      </a:r>
                      <a:endParaRPr sz="1100" u="none" cap="none" strike="noStrike"/>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89" name="Google Shape;89;p1"/>
          <p:cNvGraphicFramePr/>
          <p:nvPr/>
        </p:nvGraphicFramePr>
        <p:xfrm>
          <a:off x="350302" y="3390357"/>
          <a:ext cx="3000000" cy="3000000"/>
        </p:xfrm>
        <a:graphic>
          <a:graphicData uri="http://schemas.openxmlformats.org/drawingml/2006/table">
            <a:tbl>
              <a:tblPr>
                <a:noFill/>
                <a:tableStyleId>{3F2FA660-97EB-4945-8031-C3E8BF497658}</a:tableStyleId>
              </a:tblPr>
              <a:tblGrid>
                <a:gridCol w="1378625"/>
                <a:gridCol w="993875"/>
                <a:gridCol w="4577900"/>
              </a:tblGrid>
              <a:tr h="139700">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Workstream:</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Trend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Comments: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473275">
                <a:tc>
                  <a:txBody>
                    <a:bodyPr/>
                    <a:lstStyle/>
                    <a:p>
                      <a:pPr indent="0" lvl="0" marL="0" marR="0" rtl="0" algn="l">
                        <a:lnSpc>
                          <a:spcPct val="100000"/>
                        </a:lnSpc>
                        <a:spcBef>
                          <a:spcPts val="0"/>
                        </a:spcBef>
                        <a:spcAft>
                          <a:spcPts val="0"/>
                        </a:spcAft>
                        <a:buClr>
                          <a:srgbClr val="000000"/>
                        </a:buClr>
                        <a:buSzPts val="1100"/>
                        <a:buFont typeface="Arial"/>
                        <a:buNone/>
                      </a:pPr>
                      <a:r>
                        <a:rPr lang="en-US" sz="1100">
                          <a:latin typeface="Calibri"/>
                          <a:ea typeface="Calibri"/>
                          <a:cs typeface="Calibri"/>
                          <a:sym typeface="Calibri"/>
                        </a:rPr>
                        <a:t>Data preprocessing</a:t>
                      </a:r>
                      <a:endParaRPr sz="11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The raw dataset was structured  into the correct form to feed into our model. Through this process, we have been able to think about and narrow down our purpose and the directions we should be taking to address the business problem.</a:t>
                      </a:r>
                      <a:r>
                        <a:rPr lang="en-US" sz="1000" u="none" cap="none" strike="noStrike"/>
                        <a:t>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3275">
                <a:tc>
                  <a:txBody>
                    <a:bodyPr/>
                    <a:lstStyle/>
                    <a:p>
                      <a:pPr indent="0" lvl="0" marL="0" marR="0" rtl="0" algn="l">
                        <a:lnSpc>
                          <a:spcPct val="100000"/>
                        </a:lnSpc>
                        <a:spcBef>
                          <a:spcPts val="0"/>
                        </a:spcBef>
                        <a:spcAft>
                          <a:spcPts val="0"/>
                        </a:spcAft>
                        <a:buClr>
                          <a:srgbClr val="000000"/>
                        </a:buClr>
                        <a:buSzPts val="1100"/>
                        <a:buFont typeface="Arial"/>
                        <a:buNone/>
                      </a:pPr>
                      <a:r>
                        <a:rPr lang="en-US" sz="1100">
                          <a:latin typeface="Calibri"/>
                          <a:ea typeface="Calibri"/>
                          <a:cs typeface="Calibri"/>
                          <a:sym typeface="Calibri"/>
                        </a:rPr>
                        <a:t>V</a:t>
                      </a:r>
                      <a:r>
                        <a:rPr lang="en-US" sz="1100" u="none" cap="none" strike="noStrike">
                          <a:latin typeface="Calibri"/>
                          <a:ea typeface="Calibri"/>
                          <a:cs typeface="Calibri"/>
                          <a:sym typeface="Calibri"/>
                        </a:rPr>
                        <a:t>isualization</a:t>
                      </a:r>
                      <a:endParaRPr sz="11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93C47D"/>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93C47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We</a:t>
                      </a:r>
                      <a:r>
                        <a:rPr lang="en-US" sz="1000"/>
                        <a:t> have produced several </a:t>
                      </a:r>
                      <a:r>
                        <a:rPr lang="en-US" sz="1000" u="none" cap="none" strike="noStrike"/>
                        <a:t>data visualizations of station clusters and bike ride patterns that will be relevant to our modeling workstream and overall narrative.</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32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Deliverables (PPT)</a:t>
                      </a:r>
                      <a:endParaRPr sz="11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0" name="Google Shape;90;p1"/>
          <p:cNvGraphicFramePr/>
          <p:nvPr/>
        </p:nvGraphicFramePr>
        <p:xfrm>
          <a:off x="7583171" y="926225"/>
          <a:ext cx="3000000" cy="3000000"/>
        </p:xfrm>
        <a:graphic>
          <a:graphicData uri="http://schemas.openxmlformats.org/drawingml/2006/table">
            <a:tbl>
              <a:tblPr>
                <a:noFill/>
                <a:tableStyleId>{3F2FA660-97EB-4945-8031-C3E8BF497658}</a:tableStyleId>
              </a:tblPr>
              <a:tblGrid>
                <a:gridCol w="881750"/>
                <a:gridCol w="3366725"/>
              </a:tblGrid>
              <a:tr h="206350">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Recent Accomplishments &amp; Updates: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320600">
                <a:tc>
                  <a:txBody>
                    <a:bodyPr/>
                    <a:lstStyle/>
                    <a:p>
                      <a:pPr indent="0" lvl="0" marL="0" marR="0" rtl="0" algn="l">
                        <a:lnSpc>
                          <a:spcPct val="100000"/>
                        </a:lnSpc>
                        <a:spcBef>
                          <a:spcPts val="0"/>
                        </a:spcBef>
                        <a:spcAft>
                          <a:spcPts val="0"/>
                        </a:spcAft>
                        <a:buClr>
                          <a:srgbClr val="000000"/>
                        </a:buClr>
                        <a:buSzPts val="1000"/>
                        <a:buFont typeface="Arial"/>
                        <a:buNone/>
                      </a:pPr>
                      <a:r>
                        <a:rPr lang="en-US" sz="1000"/>
                        <a:t>9-Nov-2021</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Completed preprocessing and restructuring of raw dataset</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0600">
                <a:tc>
                  <a:txBody>
                    <a:bodyPr/>
                    <a:lstStyle/>
                    <a:p>
                      <a:pPr indent="0" lvl="0" marL="0" marR="0" rtl="0" algn="l">
                        <a:lnSpc>
                          <a:spcPct val="100000"/>
                        </a:lnSpc>
                        <a:spcBef>
                          <a:spcPts val="0"/>
                        </a:spcBef>
                        <a:spcAft>
                          <a:spcPts val="0"/>
                        </a:spcAft>
                        <a:buClr>
                          <a:srgbClr val="000000"/>
                        </a:buClr>
                        <a:buSzPts val="1000"/>
                        <a:buFont typeface="Arial"/>
                        <a:buNone/>
                      </a:pPr>
                      <a:r>
                        <a:rPr lang="en-US" sz="1000"/>
                        <a:t>10-Nov-2021</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Created clusters of stations in map plot</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06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1" name="Google Shape;91;p1"/>
          <p:cNvGraphicFramePr/>
          <p:nvPr/>
        </p:nvGraphicFramePr>
        <p:xfrm>
          <a:off x="7583171" y="3638348"/>
          <a:ext cx="3000000" cy="3000000"/>
        </p:xfrm>
        <a:graphic>
          <a:graphicData uri="http://schemas.openxmlformats.org/drawingml/2006/table">
            <a:tbl>
              <a:tblPr>
                <a:noFill/>
                <a:tableStyleId>{3F2FA660-97EB-4945-8031-C3E8BF497658}</a:tableStyleId>
              </a:tblPr>
              <a:tblGrid>
                <a:gridCol w="792100"/>
                <a:gridCol w="1728200"/>
                <a:gridCol w="1008100"/>
                <a:gridCol w="720075"/>
              </a:tblGrid>
              <a:tr h="326625">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Issue: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Assigned To:</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Due: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lang="en-US" sz="1000"/>
                        <a:t>3-Nov</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000"/>
                        <a:t>Data processing</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000"/>
                        <a:t>Woochan</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9-Nov</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lang="en-US" sz="1000"/>
                        <a:t>3-Nov</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400"/>
                        <a:buFont typeface="Arial"/>
                        <a:buNone/>
                      </a:pPr>
                      <a:r>
                        <a:rPr lang="en-US" sz="1000">
                          <a:solidFill>
                            <a:schemeClr val="dk1"/>
                          </a:solidFill>
                        </a:rPr>
                        <a:t>Station clusterin</a:t>
                      </a:r>
                      <a:r>
                        <a:rPr lang="en-US" sz="1000">
                          <a:solidFill>
                            <a:schemeClr val="dk1"/>
                          </a:solidFill>
                        </a:rPr>
                        <a:t>g</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000"/>
                        <a:t>Yueni</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11-Nov</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lang="en-US" sz="1000"/>
                        <a:t>3-Nov</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400"/>
                        <a:buFont typeface="Arial"/>
                        <a:buNone/>
                      </a:pPr>
                      <a:r>
                        <a:rPr lang="en-US" sz="1000">
                          <a:solidFill>
                            <a:schemeClr val="dk1"/>
                          </a:solidFill>
                        </a:rPr>
                        <a:t>Weather dataset research</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400"/>
                        <a:buFont typeface="Arial"/>
                        <a:buNone/>
                      </a:pPr>
                      <a:r>
                        <a:rPr lang="en-US" sz="1000">
                          <a:solidFill>
                            <a:schemeClr val="dk1"/>
                          </a:solidFill>
                        </a:rPr>
                        <a:t>Ziyan</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10-Nov</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lang="en-US" sz="1000"/>
                        <a:t>5-Nov</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EDA and visualizations</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All members</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11-Nov</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2" name="Google Shape;92;p1"/>
          <p:cNvGraphicFramePr/>
          <p:nvPr/>
        </p:nvGraphicFramePr>
        <p:xfrm>
          <a:off x="360015" y="5185746"/>
          <a:ext cx="3000000" cy="3000000"/>
        </p:xfrm>
        <a:graphic>
          <a:graphicData uri="http://schemas.openxmlformats.org/drawingml/2006/table">
            <a:tbl>
              <a:tblPr>
                <a:noFill/>
                <a:tableStyleId>{3F2FA660-97EB-4945-8031-C3E8BF497658}</a:tableStyleId>
              </a:tblPr>
              <a:tblGrid>
                <a:gridCol w="1363550"/>
                <a:gridCol w="5577125"/>
              </a:tblGrid>
              <a:tr h="326625">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Upcoming High-Level Activities: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lang="en-US" sz="1000"/>
                        <a:t>12-Nov-2021</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Deadline to submit EDA presentation and visualizations</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lang="en-US" sz="1000"/>
                        <a:t>15-Nov-2021</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Arial"/>
                        <a:buNone/>
                      </a:pPr>
                      <a:r>
                        <a:rPr lang="en-US" sz="1000"/>
                        <a:t>EDA presentation</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Arial"/>
                        <a:buNone/>
                      </a:pPr>
                      <a:r>
                        <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2018-04-26T18:50:57Z</dcterms:created>
</cp:coreProperties>
</file>