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8" roundtripDataSignature="AMtx7mh4wLLqpvK8EY6+2p6KuiIoKvrH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852363-F77B-408A-A241-8BB710E7E7A3}">
  <a:tblStyle styleId="{47852363-F77B-408A-A241-8BB710E7E7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99199" y="189072"/>
            <a:ext cx="8136000" cy="648000"/>
          </a:xfrm>
          <a:prstGeom prst="rect">
            <a:avLst/>
          </a:prstGeom>
          <a:noFill/>
          <a:ln>
            <a:noFill/>
          </a:ln>
        </p:spPr>
        <p:txBody>
          <a:bodyPr anchorCtr="0" anchor="b" bIns="45700" lIns="91425" spcFirstLastPara="1" rIns="91425" wrap="square" tIns="45700">
            <a:normAutofit fontScale="55000"/>
          </a:bodyPr>
          <a:lstStyle/>
          <a:p>
            <a:pPr indent="0" lvl="0" marL="0" marR="0" rtl="0" algn="l">
              <a:lnSpc>
                <a:spcPct val="90000"/>
              </a:lnSpc>
              <a:spcBef>
                <a:spcPts val="0"/>
              </a:spcBef>
              <a:spcAft>
                <a:spcPts val="0"/>
              </a:spcAft>
              <a:buClr>
                <a:schemeClr val="dk1"/>
              </a:buClr>
              <a:buSzPct val="100000"/>
              <a:buFont typeface="Calibri"/>
              <a:buNone/>
            </a:pPr>
            <a:r>
              <a:rPr b="0" i="0" lang="en-US" sz="6000" u="none" cap="none" strike="noStrike">
                <a:solidFill>
                  <a:schemeClr val="dk1"/>
                </a:solidFill>
                <a:latin typeface="Calibri"/>
                <a:ea typeface="Calibri"/>
                <a:cs typeface="Calibri"/>
                <a:sym typeface="Calibri"/>
              </a:rPr>
              <a:t>Project </a:t>
            </a:r>
            <a:r>
              <a:rPr lang="en-US" sz="6000">
                <a:solidFill>
                  <a:schemeClr val="dk1"/>
                </a:solidFill>
                <a:latin typeface="Calibri"/>
                <a:ea typeface="Calibri"/>
                <a:cs typeface="Calibri"/>
                <a:sym typeface="Calibri"/>
              </a:rPr>
              <a:t>Delphi Capstone</a:t>
            </a:r>
            <a:r>
              <a:rPr b="0" i="0" lang="en-US" sz="6000" u="none" cap="none" strike="noStrike">
                <a:solidFill>
                  <a:schemeClr val="dk1"/>
                </a:solidFill>
                <a:latin typeface="Calibri"/>
                <a:ea typeface="Calibri"/>
                <a:cs typeface="Calibri"/>
                <a:sym typeface="Calibri"/>
              </a:rPr>
              <a:t> – Status Report		</a:t>
            </a:r>
            <a:endParaRPr/>
          </a:p>
        </p:txBody>
      </p:sp>
      <p:sp>
        <p:nvSpPr>
          <p:cNvPr id="85" name="Google Shape;85;p1"/>
          <p:cNvSpPr txBox="1"/>
          <p:nvPr>
            <p:ph idx="12" type="sldNum"/>
          </p:nvPr>
        </p:nvSpPr>
        <p:spPr>
          <a:xfrm>
            <a:off x="10840199" y="6588000"/>
            <a:ext cx="900000" cy="270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6" name="Google Shape;86;p1"/>
          <p:cNvPicPr preferRelativeResize="0"/>
          <p:nvPr/>
        </p:nvPicPr>
        <p:blipFill rotWithShape="1">
          <a:blip r:embed="rId3">
            <a:alphaModFix/>
          </a:blip>
          <a:srcRect b="0" l="0" r="0" t="0"/>
          <a:stretch/>
        </p:blipFill>
        <p:spPr>
          <a:xfrm>
            <a:off x="10375233" y="226527"/>
            <a:ext cx="298730" cy="268247"/>
          </a:xfrm>
          <a:prstGeom prst="rect">
            <a:avLst/>
          </a:prstGeom>
          <a:noFill/>
          <a:ln>
            <a:noFill/>
          </a:ln>
        </p:spPr>
      </p:pic>
      <p:graphicFrame>
        <p:nvGraphicFramePr>
          <p:cNvPr id="87" name="Google Shape;87;p1"/>
          <p:cNvGraphicFramePr/>
          <p:nvPr/>
        </p:nvGraphicFramePr>
        <p:xfrm>
          <a:off x="360016" y="940739"/>
          <a:ext cx="3000000" cy="3000000"/>
        </p:xfrm>
        <a:graphic>
          <a:graphicData uri="http://schemas.openxmlformats.org/drawingml/2006/table">
            <a:tbl>
              <a:tblPr>
                <a:noFill/>
                <a:tableStyleId>{47852363-F77B-408A-A241-8BB710E7E7A3}</a:tableStyleId>
              </a:tblPr>
              <a:tblGrid>
                <a:gridCol w="1301375"/>
                <a:gridCol w="4204450"/>
                <a:gridCol w="1434850"/>
              </a:tblGrid>
              <a:tr h="30777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000">
                          <a:solidFill>
                            <a:srgbClr val="980000"/>
                          </a:solidFill>
                        </a:rPr>
                        <a:t>4/15</a:t>
                      </a:r>
                      <a:r>
                        <a:rPr lang="en-US" sz="1000"/>
                        <a:t>/2022</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Overall Status: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0777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Team:</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lang="en-US" sz="1000">
                          <a:solidFill>
                            <a:schemeClr val="dk1"/>
                          </a:solidFill>
                          <a:highlight>
                            <a:srgbClr val="FFFFFF"/>
                          </a:highlight>
                        </a:rPr>
                        <a:t>Anirban Chowdhury, April (Yueni) Wang, Bhoomika Moorjani, Manna (Xiangman) Zhao, Rosa (Zixuan) Jin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30777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Project Description: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gridSpan="2">
                  <a:txBody>
                    <a:bodyPr/>
                    <a:lstStyle/>
                    <a:p>
                      <a:pPr indent="0" lvl="0" marL="0" marR="0" rtl="0" algn="l">
                        <a:spcBef>
                          <a:spcPts val="0"/>
                        </a:spcBef>
                        <a:spcAft>
                          <a:spcPts val="0"/>
                        </a:spcAft>
                        <a:buNone/>
                      </a:pPr>
                      <a:r>
                        <a:rPr lang="en-US" sz="1000">
                          <a:solidFill>
                            <a:schemeClr val="dk1"/>
                          </a:solidFill>
                          <a:highlight>
                            <a:srgbClr val="FFFFFF"/>
                          </a:highlight>
                        </a:rPr>
                        <a:t>Our aim is to investigate if two different data signals from Delphi group getting at the same concept agree and provide insights into reasons for detected disagreement.</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graphicFrame>
        <p:nvGraphicFramePr>
          <p:cNvPr id="88" name="Google Shape;88;p1"/>
          <p:cNvGraphicFramePr/>
          <p:nvPr/>
        </p:nvGraphicFramePr>
        <p:xfrm>
          <a:off x="355178" y="2330451"/>
          <a:ext cx="3000000" cy="3000000"/>
        </p:xfrm>
        <a:graphic>
          <a:graphicData uri="http://schemas.openxmlformats.org/drawingml/2006/table">
            <a:tbl>
              <a:tblPr>
                <a:noFill/>
                <a:tableStyleId>{47852363-F77B-408A-A241-8BB710E7E7A3}</a:tableStyleId>
              </a:tblPr>
              <a:tblGrid>
                <a:gridCol w="6950375"/>
              </a:tblGrid>
              <a:tr h="2375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Status Summary</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510700">
                <a:tc>
                  <a:txBody>
                    <a:bodyPr/>
                    <a:lstStyle/>
                    <a:p>
                      <a:pPr indent="0" lvl="0" marL="0" marR="0" rtl="0" algn="l">
                        <a:spcBef>
                          <a:spcPts val="0"/>
                        </a:spcBef>
                        <a:spcAft>
                          <a:spcPts val="0"/>
                        </a:spcAft>
                        <a:buNone/>
                      </a:pPr>
                      <a:r>
                        <a:rPr lang="en-US" sz="900">
                          <a:solidFill>
                            <a:srgbClr val="980000"/>
                          </a:solidFill>
                        </a:rPr>
                        <a:t>Given our last meeting with our faculty advisor and client, we fixed what we have done based on their suggestions (moving average rank correlation) and used new methods to approach our project (clustering analysis, rank correlation over time, etc.).</a:t>
                      </a:r>
                      <a:r>
                        <a:rPr lang="en-US" sz="900">
                          <a:solidFill>
                            <a:schemeClr val="accent6"/>
                          </a:solidFill>
                        </a:rPr>
                        <a:t> Calculated the mean test positivity rate for each state using the weighted average based on each county’s population and test positivity rate.</a:t>
                      </a:r>
                      <a:endParaRPr sz="900">
                        <a:solidFill>
                          <a:schemeClr val="accent6"/>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89" name="Google Shape;89;p1"/>
          <p:cNvGraphicFramePr/>
          <p:nvPr/>
        </p:nvGraphicFramePr>
        <p:xfrm>
          <a:off x="355152" y="3351432"/>
          <a:ext cx="3000000" cy="3000000"/>
        </p:xfrm>
        <a:graphic>
          <a:graphicData uri="http://schemas.openxmlformats.org/drawingml/2006/table">
            <a:tbl>
              <a:tblPr>
                <a:noFill/>
                <a:tableStyleId>{47852363-F77B-408A-A241-8BB710E7E7A3}</a:tableStyleId>
              </a:tblPr>
              <a:tblGrid>
                <a:gridCol w="1378625"/>
                <a:gridCol w="993875"/>
                <a:gridCol w="4577900"/>
              </a:tblGrid>
              <a:tr h="198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Workstream:</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Trend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Comments: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589700">
                <a:tc>
                  <a:txBody>
                    <a:bodyPr/>
                    <a:lstStyle/>
                    <a:p>
                      <a:pPr indent="0" lvl="0" marL="0" marR="0" rtl="0" algn="l">
                        <a:spcBef>
                          <a:spcPts val="0"/>
                        </a:spcBef>
                        <a:spcAft>
                          <a:spcPts val="0"/>
                        </a:spcAft>
                        <a:buNone/>
                      </a:pPr>
                      <a:r>
                        <a:rPr lang="en-US" sz="900">
                          <a:solidFill>
                            <a:srgbClr val="980000"/>
                          </a:solidFill>
                        </a:rPr>
                        <a:t>Fixing what we did given the feedback from our client and faculty advisor</a:t>
                      </a:r>
                      <a:endParaRPr sz="9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marR="0" rtl="0" algn="l">
                        <a:spcBef>
                          <a:spcPts val="0"/>
                        </a:spcBef>
                        <a:spcAft>
                          <a:spcPts val="0"/>
                        </a:spcAft>
                        <a:buNone/>
                      </a:pPr>
                      <a:r>
                        <a:rPr lang="en-US" sz="900">
                          <a:solidFill>
                            <a:srgbClr val="980000"/>
                          </a:solidFill>
                        </a:rPr>
                        <a:t>We fixed what we have done over the past weeks. For example, we plotted a moving average rank correlation for 5 states instead of plotting a monthly rank correlation.</a:t>
                      </a:r>
                      <a:endParaRPr sz="900">
                        <a:solidFill>
                          <a:schemeClr val="accent6"/>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3275">
                <a:tc>
                  <a:txBody>
                    <a:bodyPr/>
                    <a:lstStyle/>
                    <a:p>
                      <a:pPr indent="0" lvl="0" marL="0" marR="0" rtl="0" algn="l">
                        <a:spcBef>
                          <a:spcPts val="0"/>
                        </a:spcBef>
                        <a:spcAft>
                          <a:spcPts val="0"/>
                        </a:spcAft>
                        <a:buNone/>
                      </a:pPr>
                      <a:r>
                        <a:rPr lang="en-US" sz="900">
                          <a:solidFill>
                            <a:srgbClr val="980000"/>
                          </a:solidFill>
                        </a:rPr>
                        <a:t>New perspectives / </a:t>
                      </a:r>
                      <a:r>
                        <a:rPr lang="en-US" sz="900">
                          <a:solidFill>
                            <a:srgbClr val="980000"/>
                          </a:solidFill>
                        </a:rPr>
                        <a:t>method</a:t>
                      </a:r>
                      <a:r>
                        <a:rPr lang="en-US" sz="900">
                          <a:solidFill>
                            <a:srgbClr val="980000"/>
                          </a:solidFill>
                        </a:rPr>
                        <a:t> to approach our project</a:t>
                      </a:r>
                      <a:endParaRPr sz="9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marR="0" rtl="0" algn="l">
                        <a:spcBef>
                          <a:spcPts val="0"/>
                        </a:spcBef>
                        <a:spcAft>
                          <a:spcPts val="0"/>
                        </a:spcAft>
                        <a:buNone/>
                      </a:pPr>
                      <a:r>
                        <a:rPr lang="en-US" sz="900">
                          <a:solidFill>
                            <a:srgbClr val="980000"/>
                          </a:solidFill>
                        </a:rPr>
                        <a:t>We used new methods to look at the rank correlations between two data signals: calculated rank correlation for each single day over time; did </a:t>
                      </a:r>
                      <a:r>
                        <a:rPr lang="en-US" sz="900">
                          <a:solidFill>
                            <a:srgbClr val="980000"/>
                          </a:solidFill>
                        </a:rPr>
                        <a:t>clustering</a:t>
                      </a:r>
                      <a:r>
                        <a:rPr lang="en-US" sz="900">
                          <a:solidFill>
                            <a:srgbClr val="980000"/>
                          </a:solidFill>
                        </a:rPr>
                        <a:t> analysis among the states using rank correlation, number of observations, and etc.</a:t>
                      </a:r>
                      <a:endParaRPr sz="900" u="none" cap="none" strike="noStrike">
                        <a:solidFill>
                          <a:schemeClr val="accent6"/>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0" name="Google Shape;90;p1"/>
          <p:cNvGraphicFramePr/>
          <p:nvPr/>
        </p:nvGraphicFramePr>
        <p:xfrm>
          <a:off x="7444246" y="940750"/>
          <a:ext cx="3000000" cy="3000000"/>
        </p:xfrm>
        <a:graphic>
          <a:graphicData uri="http://schemas.openxmlformats.org/drawingml/2006/table">
            <a:tbl>
              <a:tblPr>
                <a:noFill/>
                <a:tableStyleId>{47852363-F77B-408A-A241-8BB710E7E7A3}</a:tableStyleId>
              </a:tblPr>
              <a:tblGrid>
                <a:gridCol w="881750"/>
                <a:gridCol w="3366725"/>
              </a:tblGrid>
              <a:tr h="23047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Recent Accomplishments &amp; Updates: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37750">
                <a:tc>
                  <a:txBody>
                    <a:bodyPr/>
                    <a:lstStyle/>
                    <a:p>
                      <a:pPr indent="0" lvl="0" marL="0" rtl="0" algn="l">
                        <a:spcBef>
                          <a:spcPts val="0"/>
                        </a:spcBef>
                        <a:spcAft>
                          <a:spcPts val="0"/>
                        </a:spcAft>
                        <a:buNone/>
                      </a:pPr>
                      <a:r>
                        <a:rPr lang="en-US" sz="1000">
                          <a:solidFill>
                            <a:srgbClr val="980000"/>
                          </a:solidFill>
                        </a:rPr>
                        <a:t>4/15/2022</a:t>
                      </a:r>
                      <a:endParaRPr sz="1000">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980000"/>
                          </a:solidFill>
                        </a:rPr>
                        <a:t>Group meeting - progress update, discussions about future directions &amp; final presentation</a:t>
                      </a:r>
                      <a:endParaRPr sz="1000">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7750">
                <a:tc>
                  <a:txBody>
                    <a:bodyPr/>
                    <a:lstStyle/>
                    <a:p>
                      <a:pPr indent="0" lvl="0" marL="0" rtl="0" algn="l">
                        <a:spcBef>
                          <a:spcPts val="0"/>
                        </a:spcBef>
                        <a:spcAft>
                          <a:spcPts val="0"/>
                        </a:spcAft>
                        <a:buClr>
                          <a:schemeClr val="dk1"/>
                        </a:buClr>
                        <a:buFont typeface="Arial"/>
                        <a:buNone/>
                      </a:pPr>
                      <a:r>
                        <a:rPr lang="en-US" sz="1000">
                          <a:solidFill>
                            <a:srgbClr val="980000"/>
                          </a:solidFill>
                        </a:rPr>
                        <a:t>4</a:t>
                      </a:r>
                      <a:r>
                        <a:rPr lang="en-US" sz="1000">
                          <a:solidFill>
                            <a:srgbClr val="980000"/>
                          </a:solidFill>
                        </a:rPr>
                        <a:t>/15/2022</a:t>
                      </a:r>
                      <a:endParaRPr sz="10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1000">
                          <a:solidFill>
                            <a:srgbClr val="980000"/>
                          </a:solidFill>
                        </a:rPr>
                        <a:t>Meeting with faculty advisor - progress updated, discussions about next steps </a:t>
                      </a:r>
                      <a:endParaRPr sz="1000">
                        <a:solidFill>
                          <a:srgbClr val="980000"/>
                        </a:solidFill>
                      </a:endParaRPr>
                    </a:p>
                    <a:p>
                      <a:pPr indent="0" lvl="0" marL="0" rtl="0" algn="l">
                        <a:spcBef>
                          <a:spcPts val="0"/>
                        </a:spcBef>
                        <a:spcAft>
                          <a:spcPts val="0"/>
                        </a:spcAft>
                        <a:buClr>
                          <a:schemeClr val="dk1"/>
                        </a:buClr>
                        <a:buFont typeface="Arial"/>
                        <a:buNone/>
                      </a:pPr>
                      <a:r>
                        <a:rPr lang="en-US" sz="1000">
                          <a:solidFill>
                            <a:schemeClr val="accent2"/>
                          </a:solidFill>
                        </a:rPr>
                        <a:t>Scheduling final presentation </a:t>
                      </a:r>
                      <a:endParaRPr sz="1000">
                        <a:solidFill>
                          <a:schemeClr val="accen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1" name="Google Shape;91;p1"/>
          <p:cNvGraphicFramePr/>
          <p:nvPr/>
        </p:nvGraphicFramePr>
        <p:xfrm>
          <a:off x="7444246" y="2454968"/>
          <a:ext cx="3000000" cy="3000000"/>
        </p:xfrm>
        <a:graphic>
          <a:graphicData uri="http://schemas.openxmlformats.org/drawingml/2006/table">
            <a:tbl>
              <a:tblPr>
                <a:noFill/>
                <a:tableStyleId>{47852363-F77B-408A-A241-8BB710E7E7A3}</a:tableStyleId>
              </a:tblPr>
              <a:tblGrid>
                <a:gridCol w="792100"/>
                <a:gridCol w="1728175"/>
                <a:gridCol w="1008125"/>
                <a:gridCol w="720075"/>
              </a:tblGrid>
              <a:tr h="27197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Issue: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Assigned To:</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Due: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705225">
                <a:tc>
                  <a:txBody>
                    <a:bodyPr/>
                    <a:lstStyle/>
                    <a:p>
                      <a:pPr indent="0" lvl="0" marL="0" marR="0" rtl="0" algn="l">
                        <a:spcBef>
                          <a:spcPts val="0"/>
                        </a:spcBef>
                        <a:spcAft>
                          <a:spcPts val="0"/>
                        </a:spcAft>
                        <a:buNone/>
                      </a:pPr>
                      <a:r>
                        <a:rPr lang="en-US" sz="1000">
                          <a:solidFill>
                            <a:srgbClr val="980000"/>
                          </a:solidFill>
                        </a:rPr>
                        <a:t>3/25/2022</a:t>
                      </a:r>
                      <a:endParaRPr sz="10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800">
                          <a:solidFill>
                            <a:schemeClr val="accent1"/>
                          </a:solidFill>
                        </a:rPr>
                        <a:t>We plan to analyze these signals by county and explore possible demographic reasons for the disagreement.</a:t>
                      </a:r>
                      <a:endParaRPr sz="800">
                        <a:solidFill>
                          <a:schemeClr val="accen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Ani, April</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rgbClr val="980000"/>
                          </a:solidFill>
                        </a:rPr>
                        <a:t>3/30/2022</a:t>
                      </a:r>
                      <a:endParaRPr sz="10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95125">
                <a:tc>
                  <a:txBody>
                    <a:bodyPr/>
                    <a:lstStyle/>
                    <a:p>
                      <a:pPr indent="0" lvl="0" marL="0" marR="0" rtl="0" algn="l">
                        <a:spcBef>
                          <a:spcPts val="0"/>
                        </a:spcBef>
                        <a:spcAft>
                          <a:spcPts val="0"/>
                        </a:spcAft>
                        <a:buNone/>
                      </a:pPr>
                      <a:r>
                        <a:rPr lang="en-US" sz="1000">
                          <a:solidFill>
                            <a:srgbClr val="980000"/>
                          </a:solidFill>
                        </a:rPr>
                        <a:t>4/05/2022</a:t>
                      </a:r>
                      <a:endParaRPr sz="10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800">
                          <a:solidFill>
                            <a:srgbClr val="980000"/>
                          </a:solidFill>
                        </a:rPr>
                        <a:t>Created moving average window and plotted moving average rank correlation for 5 states; calculated and plotted rank correlation across 50 states for each single day</a:t>
                      </a:r>
                      <a:br>
                        <a:rPr lang="en-US" sz="800">
                          <a:solidFill>
                            <a:srgbClr val="980000"/>
                          </a:solidFill>
                        </a:rPr>
                      </a:br>
                      <a:r>
                        <a:rPr lang="en-US" sz="800">
                          <a:solidFill>
                            <a:schemeClr val="accent2"/>
                          </a:solidFill>
                        </a:rPr>
                        <a:t>We plan on doing cluster analysis to </a:t>
                      </a:r>
                      <a:r>
                        <a:rPr lang="en-US" sz="800">
                          <a:solidFill>
                            <a:schemeClr val="accent2"/>
                          </a:solidFill>
                        </a:rPr>
                        <a:t>identify states with similar trend in test positivity rate</a:t>
                      </a:r>
                      <a:endParaRPr sz="800">
                        <a:solidFill>
                          <a:schemeClr val="accen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674EA7"/>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Bhoomika, Rosa</a:t>
                      </a:r>
                      <a:endParaRPr sz="10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rgbClr val="980000"/>
                          </a:solidFill>
                        </a:rPr>
                        <a:t>4/15/2022</a:t>
                      </a:r>
                      <a:br>
                        <a:rPr lang="en-US" sz="1000">
                          <a:solidFill>
                            <a:srgbClr val="980000"/>
                          </a:solidFill>
                        </a:rPr>
                      </a:br>
                      <a:br>
                        <a:rPr lang="en-US" sz="1000">
                          <a:solidFill>
                            <a:srgbClr val="980000"/>
                          </a:solidFill>
                        </a:rPr>
                      </a:br>
                      <a:br>
                        <a:rPr lang="en-US" sz="1000">
                          <a:solidFill>
                            <a:srgbClr val="980000"/>
                          </a:solidFill>
                        </a:rPr>
                      </a:br>
                      <a:br>
                        <a:rPr lang="en-US" sz="1000">
                          <a:solidFill>
                            <a:srgbClr val="980000"/>
                          </a:solidFill>
                        </a:rPr>
                      </a:br>
                      <a:br>
                        <a:rPr lang="en-US" sz="1000">
                          <a:solidFill>
                            <a:srgbClr val="980000"/>
                          </a:solidFill>
                        </a:rPr>
                      </a:br>
                      <a:r>
                        <a:rPr lang="en-US" sz="1000">
                          <a:solidFill>
                            <a:schemeClr val="accent2"/>
                          </a:solidFill>
                        </a:rPr>
                        <a:t>4/22/2022</a:t>
                      </a:r>
                      <a:endParaRPr sz="1000" u="none" cap="none" strike="noStrike">
                        <a:solidFill>
                          <a:schemeClr val="accen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2500">
                <a:tc>
                  <a:txBody>
                    <a:bodyPr/>
                    <a:lstStyle/>
                    <a:p>
                      <a:pPr indent="0" lvl="0" marL="0" marR="0" rtl="0" algn="l">
                        <a:spcBef>
                          <a:spcPts val="0"/>
                        </a:spcBef>
                        <a:spcAft>
                          <a:spcPts val="0"/>
                        </a:spcAft>
                        <a:buNone/>
                      </a:pPr>
                      <a:r>
                        <a:rPr lang="en-US" sz="1000">
                          <a:solidFill>
                            <a:schemeClr val="accent6"/>
                          </a:solidFill>
                        </a:rPr>
                        <a:t>4/05/2022</a:t>
                      </a:r>
                      <a:endParaRPr sz="1000" u="none" cap="none" strike="noStrike">
                        <a:solidFill>
                          <a:schemeClr val="accent6"/>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674EA7"/>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800">
                          <a:solidFill>
                            <a:srgbClr val="6AA84F"/>
                          </a:solidFill>
                        </a:rPr>
                        <a:t>Calculated the rank correlation between two signals for six populous states based on 30-day moving window. Plot the rank correlation between two signals on 50 states on each </a:t>
                      </a:r>
                      <a:r>
                        <a:rPr lang="en-US" sz="800">
                          <a:solidFill>
                            <a:srgbClr val="6AA84F"/>
                          </a:solidFill>
                        </a:rPr>
                        <a:t>fixed</a:t>
                      </a:r>
                      <a:r>
                        <a:rPr lang="en-US" sz="800">
                          <a:solidFill>
                            <a:srgbClr val="6AA84F"/>
                          </a:solidFill>
                        </a:rPr>
                        <a:t> date to investigate the agreement rate from a new perspective. </a:t>
                      </a:r>
                      <a:endParaRPr sz="1000">
                        <a:solidFill>
                          <a:srgbClr val="6AA84F"/>
                        </a:solidFill>
                      </a:endParaRPr>
                    </a:p>
                  </a:txBody>
                  <a:tcPr marT="63500" marB="63500" marR="63500" marL="63500">
                    <a:lnL cap="flat" cmpd="sng" w="12700">
                      <a:solidFill>
                        <a:srgbClr val="674EA7"/>
                      </a:solidFill>
                      <a:prstDash val="solid"/>
                      <a:round/>
                      <a:headEnd len="sm" w="sm" type="none"/>
                      <a:tailEnd len="sm" w="sm" type="none"/>
                    </a:lnL>
                    <a:lnR cap="flat" cmpd="sng" w="12700">
                      <a:solidFill>
                        <a:srgbClr val="674EA7"/>
                      </a:solidFill>
                      <a:prstDash val="solid"/>
                      <a:round/>
                      <a:headEnd len="sm" w="sm" type="none"/>
                      <a:tailEnd len="sm" w="sm" type="none"/>
                    </a:lnR>
                    <a:lnT cap="flat" cmpd="sng" w="12700">
                      <a:solidFill>
                        <a:srgbClr val="674EA7"/>
                      </a:solidFill>
                      <a:prstDash val="solid"/>
                      <a:round/>
                      <a:headEnd len="sm" w="sm" type="none"/>
                      <a:tailEnd len="sm" w="sm" type="none"/>
                    </a:lnT>
                    <a:lnB cap="flat" cmpd="sng" w="12700">
                      <a:solidFill>
                        <a:srgbClr val="674EA7"/>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Manna</a:t>
                      </a:r>
                      <a:endParaRPr sz="1000" u="none" cap="none" strike="noStrike"/>
                    </a:p>
                  </a:txBody>
                  <a:tcPr marT="63500" marB="63500" marR="63500" marL="63500">
                    <a:lnL cap="flat" cmpd="sng" w="12700">
                      <a:solidFill>
                        <a:srgbClr val="674EA7"/>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chemeClr val="accent6"/>
                          </a:solidFill>
                        </a:rPr>
                        <a:t>4/15/2022</a:t>
                      </a:r>
                      <a:endParaRPr sz="1000" u="none" cap="none" strike="noStrike">
                        <a:solidFill>
                          <a:schemeClr val="accent6"/>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4975">
                <a:tc>
                  <a:txBody>
                    <a:bodyPr/>
                    <a:lstStyle/>
                    <a:p>
                      <a:pPr indent="0" lvl="0" marL="0" marR="0" rtl="0" algn="l">
                        <a:spcBef>
                          <a:spcPts val="0"/>
                        </a:spcBef>
                        <a:spcAft>
                          <a:spcPts val="0"/>
                        </a:spcAft>
                        <a:buNone/>
                      </a:pPr>
                      <a:r>
                        <a:rPr lang="en-US" sz="1000">
                          <a:solidFill>
                            <a:srgbClr val="4A86E8"/>
                          </a:solidFill>
                        </a:rPr>
                        <a:t>4/1/22</a:t>
                      </a:r>
                      <a:endParaRPr sz="1000">
                        <a:solidFill>
                          <a:srgbClr val="4A86E8"/>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674EA7"/>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800">
                          <a:solidFill>
                            <a:srgbClr val="4A86E8"/>
                          </a:solidFill>
                        </a:rPr>
                        <a:t>Experiment with Cluster analysis as raised by Jacob Bien in 4/1 Meeting in order to discern a different aspect of the correlation over space.</a:t>
                      </a:r>
                      <a:endParaRPr sz="800">
                        <a:solidFill>
                          <a:srgbClr val="4A86E8"/>
                        </a:solidFill>
                      </a:endParaRPr>
                    </a:p>
                  </a:txBody>
                  <a:tcPr marT="63500" marB="63500" marR="63500" marL="63500">
                    <a:lnL cap="flat" cmpd="sng" w="12700">
                      <a:solidFill>
                        <a:srgbClr val="674EA7"/>
                      </a:solidFill>
                      <a:prstDash val="solid"/>
                      <a:round/>
                      <a:headEnd len="sm" w="sm" type="none"/>
                      <a:tailEnd len="sm" w="sm" type="none"/>
                    </a:lnL>
                    <a:lnR cap="flat" cmpd="sng" w="12700">
                      <a:solidFill>
                        <a:srgbClr val="674EA7"/>
                      </a:solidFill>
                      <a:prstDash val="solid"/>
                      <a:round/>
                      <a:headEnd len="sm" w="sm" type="none"/>
                      <a:tailEnd len="sm" w="sm" type="none"/>
                    </a:lnR>
                    <a:lnT cap="flat" cmpd="sng" w="12700">
                      <a:solidFill>
                        <a:srgbClr val="674EA7"/>
                      </a:solidFill>
                      <a:prstDash val="solid"/>
                      <a:round/>
                      <a:headEnd len="sm" w="sm" type="none"/>
                      <a:tailEnd len="sm" w="sm" type="none"/>
                    </a:lnT>
                    <a:lnB cap="flat" cmpd="sng" w="12700">
                      <a:solidFill>
                        <a:srgbClr val="674EA7"/>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rgbClr val="4A86E8"/>
                          </a:solidFill>
                        </a:rPr>
                        <a:t>Ani</a:t>
                      </a:r>
                      <a:endParaRPr sz="1000">
                        <a:solidFill>
                          <a:srgbClr val="4A86E8"/>
                        </a:solidFill>
                      </a:endParaRPr>
                    </a:p>
                  </a:txBody>
                  <a:tcPr marT="63500" marB="63500" marR="63500" marL="63500">
                    <a:lnL cap="flat" cmpd="sng" w="12700">
                      <a:solidFill>
                        <a:srgbClr val="674EA7"/>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rgbClr val="4A86E8"/>
                          </a:solidFill>
                        </a:rPr>
                        <a:t>4/12/22</a:t>
                      </a:r>
                      <a:endParaRPr sz="1000">
                        <a:solidFill>
                          <a:srgbClr val="4A86E8"/>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2" name="Google Shape;92;p1"/>
          <p:cNvGraphicFramePr/>
          <p:nvPr/>
        </p:nvGraphicFramePr>
        <p:xfrm>
          <a:off x="360015" y="4984546"/>
          <a:ext cx="3000000" cy="3000000"/>
        </p:xfrm>
        <a:graphic>
          <a:graphicData uri="http://schemas.openxmlformats.org/drawingml/2006/table">
            <a:tbl>
              <a:tblPr>
                <a:noFill/>
                <a:tableStyleId>{47852363-F77B-408A-A241-8BB710E7E7A3}</a:tableStyleId>
              </a:tblPr>
              <a:tblGrid>
                <a:gridCol w="1363550"/>
                <a:gridCol w="5577125"/>
              </a:tblGrid>
              <a:tr h="2910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Date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Upcoming High-Level Activities: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09725">
                <a:tc>
                  <a:txBody>
                    <a:bodyPr/>
                    <a:lstStyle/>
                    <a:p>
                      <a:pPr indent="0" lvl="0" marL="0" marR="0" rtl="0" algn="l">
                        <a:spcBef>
                          <a:spcPts val="0"/>
                        </a:spcBef>
                        <a:spcAft>
                          <a:spcPts val="0"/>
                        </a:spcAft>
                        <a:buNone/>
                      </a:pPr>
                      <a:r>
                        <a:rPr lang="en-US" sz="1000">
                          <a:solidFill>
                            <a:srgbClr val="980000"/>
                          </a:solidFill>
                        </a:rPr>
                        <a:t>4/15/2022</a:t>
                      </a:r>
                      <a:endParaRPr sz="10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rgbClr val="980000"/>
                          </a:solidFill>
                        </a:rPr>
                        <a:t>Group Meeting</a:t>
                      </a:r>
                      <a:endParaRPr sz="1000" u="none" cap="none" strike="noStrike">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spcBef>
                          <a:spcPts val="0"/>
                        </a:spcBef>
                        <a:spcAft>
                          <a:spcPts val="0"/>
                        </a:spcAft>
                        <a:buNone/>
                      </a:pPr>
                      <a:r>
                        <a:rPr lang="en-US" sz="1000">
                          <a:solidFill>
                            <a:srgbClr val="980000"/>
                          </a:solidFill>
                        </a:rPr>
                        <a:t>4/15/2022</a:t>
                      </a:r>
                      <a:endParaRPr sz="1000">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rgbClr val="980000"/>
                          </a:solidFill>
                        </a:rPr>
                        <a:t>Meeting with our faculty advisor</a:t>
                      </a:r>
                      <a:endParaRPr sz="1000">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spcBef>
                          <a:spcPts val="0"/>
                        </a:spcBef>
                        <a:spcAft>
                          <a:spcPts val="0"/>
                        </a:spcAft>
                        <a:buNone/>
                      </a:pPr>
                      <a:r>
                        <a:rPr lang="en-US" sz="1000">
                          <a:solidFill>
                            <a:srgbClr val="980000"/>
                          </a:solidFill>
                        </a:rPr>
                        <a:t>4/15/2022</a:t>
                      </a:r>
                      <a:endParaRPr sz="1000">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rgbClr val="980000"/>
                          </a:solidFill>
                        </a:rPr>
                        <a:t>Submit revised 36726 assertion evidence slides </a:t>
                      </a:r>
                      <a:endParaRPr sz="1000">
                        <a:solidFill>
                          <a:srgbClr val="98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9725">
                <a:tc>
                  <a:txBody>
                    <a:bodyPr/>
                    <a:lstStyle/>
                    <a:p>
                      <a:pPr indent="0" lvl="0" marL="0" marR="0" rtl="0" algn="l">
                        <a:spcBef>
                          <a:spcPts val="0"/>
                        </a:spcBef>
                        <a:spcAft>
                          <a:spcPts val="0"/>
                        </a:spcAft>
                        <a:buNone/>
                      </a:pPr>
                      <a:r>
                        <a:rPr lang="en-US" sz="1000">
                          <a:solidFill>
                            <a:schemeClr val="accent2"/>
                          </a:solidFill>
                        </a:rPr>
                        <a:t>2/2/2022 - 6/2/2022</a:t>
                      </a:r>
                      <a:endParaRPr sz="1000">
                        <a:solidFill>
                          <a:schemeClr val="accen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a:solidFill>
                            <a:schemeClr val="accent2"/>
                          </a:solidFill>
                        </a:rPr>
                        <a:t>Final Presentation</a:t>
                      </a:r>
                      <a:endParaRPr sz="1000">
                        <a:solidFill>
                          <a:schemeClr val="accent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3" name="Google Shape;93;p1"/>
          <p:cNvSpPr txBox="1"/>
          <p:nvPr/>
        </p:nvSpPr>
        <p:spPr>
          <a:xfrm>
            <a:off x="4371225" y="-59325"/>
            <a:ext cx="356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Updated by: Rosa (in red), Ani (in blue), Manna (in green), April (in pink), Bhoomika (in orange)</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2018-04-26T18:50:57Z</dcterms:created>
</cp:coreProperties>
</file>