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5f79b58f2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5f79b58f2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f79b58f2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f79b58f2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5f79b58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5f79b58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mu-delphi.github.io/delphi-epidata/api/covidcast_signals.html" TargetMode="External"/><Relationship Id="rId4" Type="http://schemas.openxmlformats.org/officeDocument/2006/relationships/hyperlink" Target="https://cmu-delphi.github.io/delphi-epidata/api/covidcast_signals.html" TargetMode="External"/><Relationship Id="rId5" Type="http://schemas.openxmlformats.org/officeDocument/2006/relationships/hyperlink" Target="https://cmu-delphi.github.io/delphi-epidata/api/covidcast_signal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Understanding of the Project</a:t>
            </a:r>
            <a:endParaRPr/>
          </a:p>
        </p:txBody>
      </p:sp>
      <p:sp>
        <p:nvSpPr>
          <p:cNvPr id="55" name="Google Shape;55;p13"/>
          <p:cNvSpPr txBox="1"/>
          <p:nvPr>
            <p:ph idx="1" type="body"/>
          </p:nvPr>
        </p:nvSpPr>
        <p:spPr>
          <a:xfrm>
            <a:off x="311700" y="1160325"/>
            <a:ext cx="7827900" cy="3289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sz="1360"/>
              <a:t>CMU Delphi group supports and advises the U.S. CDC’s community-driven COVID-19 forecasting effort by collecting Covid data across states. DELPHI is working to create alternative data sources for information related to the pandemic which can be leveraged by policy makers and researchers. (Report)</a:t>
            </a:r>
            <a:endParaRPr sz="1360"/>
          </a:p>
          <a:p>
            <a:pPr indent="-311150" lvl="0" marL="457200" rtl="0" algn="l">
              <a:lnSpc>
                <a:spcPct val="100000"/>
              </a:lnSpc>
              <a:spcBef>
                <a:spcPts val="0"/>
              </a:spcBef>
              <a:spcAft>
                <a:spcPts val="0"/>
              </a:spcAft>
              <a:buClr>
                <a:schemeClr val="dk1"/>
              </a:buClr>
              <a:buSzPts val="1300"/>
              <a:buChar char="●"/>
            </a:pPr>
            <a:r>
              <a:rPr lang="en" sz="1360"/>
              <a:t>Research </a:t>
            </a:r>
            <a:r>
              <a:rPr lang="en" sz="1360"/>
              <a:t>question</a:t>
            </a:r>
            <a:r>
              <a:rPr lang="en" sz="1360"/>
              <a:t>: “When two different data signals are getting at the same concept, do they agree?”</a:t>
            </a:r>
            <a:endParaRPr sz="1360"/>
          </a:p>
          <a:p>
            <a:pPr indent="-314960" lvl="0" marL="457200" rtl="0" algn="l">
              <a:lnSpc>
                <a:spcPct val="100000"/>
              </a:lnSpc>
              <a:spcBef>
                <a:spcPts val="0"/>
              </a:spcBef>
              <a:spcAft>
                <a:spcPts val="0"/>
              </a:spcAft>
              <a:buSzPts val="1360"/>
              <a:buChar char="●"/>
            </a:pPr>
            <a:r>
              <a:rPr lang="en" sz="1360"/>
              <a:t>Our aim is to </a:t>
            </a:r>
            <a:endParaRPr sz="1360"/>
          </a:p>
          <a:p>
            <a:pPr indent="-314960" lvl="1" marL="914400" rtl="0" algn="l">
              <a:lnSpc>
                <a:spcPct val="100000"/>
              </a:lnSpc>
              <a:spcBef>
                <a:spcPts val="0"/>
              </a:spcBef>
              <a:spcAft>
                <a:spcPts val="0"/>
              </a:spcAft>
              <a:buSzPts val="1360"/>
              <a:buChar char="○"/>
            </a:pPr>
            <a:r>
              <a:rPr lang="en" sz="1360"/>
              <a:t>Identify and implement effective ways to </a:t>
            </a:r>
            <a:r>
              <a:rPr lang="en" sz="1360"/>
              <a:t>determine if two signals are in agreement </a:t>
            </a:r>
            <a:endParaRPr sz="1360"/>
          </a:p>
          <a:p>
            <a:pPr indent="-314960" lvl="1" marL="914400" rtl="0" algn="l">
              <a:lnSpc>
                <a:spcPct val="100000"/>
              </a:lnSpc>
              <a:spcBef>
                <a:spcPts val="0"/>
              </a:spcBef>
              <a:spcAft>
                <a:spcPts val="0"/>
              </a:spcAft>
              <a:buSzPts val="1360"/>
              <a:buChar char="○"/>
            </a:pPr>
            <a:r>
              <a:rPr lang="en" sz="1360"/>
              <a:t>If two signals disagree, investigate and provide insights into reasons for the disagreement</a:t>
            </a:r>
            <a:endParaRPr sz="1360"/>
          </a:p>
          <a:p>
            <a:pPr indent="0" lvl="0" marL="914400" rtl="0" algn="l">
              <a:lnSpc>
                <a:spcPct val="100000"/>
              </a:lnSpc>
              <a:spcBef>
                <a:spcPts val="0"/>
              </a:spcBef>
              <a:spcAft>
                <a:spcPts val="0"/>
              </a:spcAft>
              <a:buNone/>
            </a:pPr>
            <a:r>
              <a:t/>
            </a:r>
            <a:endParaRPr sz="13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COVIDcast Epidata API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960" lvl="0" marL="457200" rtl="0" algn="l">
              <a:lnSpc>
                <a:spcPct val="95000"/>
              </a:lnSpc>
              <a:spcBef>
                <a:spcPts val="0"/>
              </a:spcBef>
              <a:spcAft>
                <a:spcPts val="0"/>
              </a:spcAft>
              <a:buSzPts val="1360"/>
              <a:buChar char="●"/>
            </a:pPr>
            <a:r>
              <a:rPr lang="en" sz="1360"/>
              <a:t>One of the endpoints of </a:t>
            </a:r>
            <a:r>
              <a:rPr lang="en" sz="1360" u="sng">
                <a:solidFill>
                  <a:schemeClr val="hlink"/>
                </a:solidFill>
                <a:hlinkClick r:id="rId3"/>
              </a:rPr>
              <a:t>Delphi’s </a:t>
            </a:r>
            <a:r>
              <a:rPr lang="en" sz="1360" u="sng">
                <a:solidFill>
                  <a:schemeClr val="hlink"/>
                </a:solidFill>
                <a:hlinkClick r:id="rId4"/>
              </a:rPr>
              <a:t>epidemiological</a:t>
            </a:r>
            <a:r>
              <a:rPr lang="en" sz="1360" u="sng">
                <a:solidFill>
                  <a:schemeClr val="hlink"/>
                </a:solidFill>
                <a:hlinkClick r:id="rId5"/>
              </a:rPr>
              <a:t> data API </a:t>
            </a:r>
            <a:endParaRPr sz="1360"/>
          </a:p>
          <a:p>
            <a:pPr indent="-314960" lvl="0" marL="457200" rtl="0" algn="l">
              <a:lnSpc>
                <a:spcPct val="95000"/>
              </a:lnSpc>
              <a:spcBef>
                <a:spcPts val="0"/>
              </a:spcBef>
              <a:spcAft>
                <a:spcPts val="0"/>
              </a:spcAft>
              <a:buSzPts val="1360"/>
              <a:buChar char="●"/>
            </a:pPr>
            <a:r>
              <a:rPr lang="en" sz="1360"/>
              <a:t>Can be accessed through dedicated covidcast library in R and Python</a:t>
            </a:r>
            <a:endParaRPr sz="1360"/>
          </a:p>
          <a:p>
            <a:pPr indent="0" lvl="0" marL="0" rtl="0" algn="l">
              <a:lnSpc>
                <a:spcPct val="95000"/>
              </a:lnSpc>
              <a:spcBef>
                <a:spcPts val="1200"/>
              </a:spcBef>
              <a:spcAft>
                <a:spcPts val="0"/>
              </a:spcAft>
              <a:buSzPts val="770"/>
              <a:buNone/>
            </a:pPr>
            <a:r>
              <a:t/>
            </a:r>
            <a:endParaRPr sz="1360"/>
          </a:p>
          <a:p>
            <a:pPr indent="-314960" lvl="0" marL="457200" rtl="0" algn="l">
              <a:lnSpc>
                <a:spcPct val="95000"/>
              </a:lnSpc>
              <a:spcBef>
                <a:spcPts val="1200"/>
              </a:spcBef>
              <a:spcAft>
                <a:spcPts val="0"/>
              </a:spcAft>
              <a:buSzPts val="1360"/>
              <a:buChar char="●"/>
            </a:pPr>
            <a:r>
              <a:rPr lang="en" sz="1360"/>
              <a:t>13 data sources with about 100 signals in total</a:t>
            </a:r>
            <a:endParaRPr sz="1360"/>
          </a:p>
          <a:p>
            <a:pPr indent="-303530" lvl="1" marL="914400" rtl="0" algn="l">
              <a:lnSpc>
                <a:spcPct val="95000"/>
              </a:lnSpc>
              <a:spcBef>
                <a:spcPts val="0"/>
              </a:spcBef>
              <a:spcAft>
                <a:spcPts val="0"/>
              </a:spcAft>
              <a:buSzPts val="1180"/>
              <a:buChar char="○"/>
            </a:pPr>
            <a:r>
              <a:rPr lang="en" sz="1180"/>
              <a:t>At the outset, we’d like to understand all the data sources and signals to identify the ones which can be compared. </a:t>
            </a:r>
            <a:r>
              <a:rPr lang="en" sz="1180">
                <a:solidFill>
                  <a:srgbClr val="FF0000"/>
                </a:solidFill>
              </a:rPr>
              <a:t>Are there signals we should focus on? How exhaustive should our search be?</a:t>
            </a:r>
            <a:endParaRPr sz="1180"/>
          </a:p>
          <a:p>
            <a:pPr indent="0" lvl="0" marL="1371600" rtl="0" algn="l">
              <a:lnSpc>
                <a:spcPct val="95000"/>
              </a:lnSpc>
              <a:spcBef>
                <a:spcPts val="1200"/>
              </a:spcBef>
              <a:spcAft>
                <a:spcPts val="0"/>
              </a:spcAft>
              <a:buSzPts val="770"/>
              <a:buNone/>
            </a:pPr>
            <a:r>
              <a:t/>
            </a:r>
            <a:endParaRPr sz="1360"/>
          </a:p>
          <a:p>
            <a:pPr indent="0" lvl="0" marL="914400" rtl="0" algn="l">
              <a:lnSpc>
                <a:spcPct val="95000"/>
              </a:lnSpc>
              <a:spcBef>
                <a:spcPts val="1200"/>
              </a:spcBef>
              <a:spcAft>
                <a:spcPts val="1200"/>
              </a:spcAft>
              <a:buSzPts val="770"/>
              <a:buNone/>
            </a:pPr>
            <a:r>
              <a:t/>
            </a:r>
            <a:endParaRPr sz="13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Reproducing Graphs</a:t>
            </a:r>
            <a:endParaRPr/>
          </a:p>
        </p:txBody>
      </p:sp>
      <p:pic>
        <p:nvPicPr>
          <p:cNvPr id="67" name="Google Shape;67;p15"/>
          <p:cNvPicPr preferRelativeResize="0"/>
          <p:nvPr/>
        </p:nvPicPr>
        <p:blipFill>
          <a:blip r:embed="rId3">
            <a:alphaModFix/>
          </a:blip>
          <a:stretch>
            <a:fillRect/>
          </a:stretch>
        </p:blipFill>
        <p:spPr>
          <a:xfrm>
            <a:off x="311700" y="1017725"/>
            <a:ext cx="6961924" cy="3820975"/>
          </a:xfrm>
          <a:prstGeom prst="rect">
            <a:avLst/>
          </a:prstGeom>
          <a:noFill/>
          <a:ln>
            <a:noFill/>
          </a:ln>
        </p:spPr>
      </p:pic>
      <p:sp>
        <p:nvSpPr>
          <p:cNvPr id="68" name="Google Shape;68;p15"/>
          <p:cNvSpPr/>
          <p:nvPr/>
        </p:nvSpPr>
        <p:spPr>
          <a:xfrm>
            <a:off x="4867500" y="2960675"/>
            <a:ext cx="853200" cy="903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6486150" y="1131175"/>
            <a:ext cx="2466000" cy="120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Possible reason for disagreement in signals could be due to spike in flu cases</a:t>
            </a:r>
            <a:endParaRPr sz="1100"/>
          </a:p>
          <a:p>
            <a:pPr indent="-298450" lvl="0" marL="457200" rtl="0" algn="l">
              <a:spcBef>
                <a:spcPts val="0"/>
              </a:spcBef>
              <a:spcAft>
                <a:spcPts val="0"/>
              </a:spcAft>
              <a:buSzPts val="1100"/>
              <a:buChar char="●"/>
            </a:pPr>
            <a:r>
              <a:rPr lang="en" sz="1100"/>
              <a:t>Can be validated</a:t>
            </a:r>
            <a:r>
              <a:rPr lang="en" sz="1100"/>
              <a:t> using flu data available on the API </a:t>
            </a:r>
            <a:endParaRPr sz="1100"/>
          </a:p>
        </p:txBody>
      </p:sp>
      <p:cxnSp>
        <p:nvCxnSpPr>
          <p:cNvPr id="70" name="Google Shape;70;p15"/>
          <p:cNvCxnSpPr>
            <a:stCxn id="68" idx="7"/>
            <a:endCxn id="69" idx="1"/>
          </p:cNvCxnSpPr>
          <p:nvPr/>
        </p:nvCxnSpPr>
        <p:spPr>
          <a:xfrm flipH="1" rot="10800000">
            <a:off x="5595752" y="1731560"/>
            <a:ext cx="890400" cy="1361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Weekly meeting times with Prof Ventura and Prof Bien?</a:t>
            </a:r>
            <a:endParaRPr/>
          </a:p>
          <a:p>
            <a:pPr indent="-342900" lvl="0" marL="457200" rtl="0" algn="l">
              <a:spcBef>
                <a:spcPts val="0"/>
              </a:spcBef>
              <a:spcAft>
                <a:spcPts val="0"/>
              </a:spcAft>
              <a:buSzPts val="1800"/>
              <a:buChar char="●"/>
            </a:pPr>
            <a:r>
              <a:rPr lang="en"/>
              <a:t>How is the communication between the group, Prof Ventura and Prof Bien going to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