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Light-italic.fntdata"/><Relationship Id="rId12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OpenSans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df1a5d7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df1a5d7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df1a5d7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df1a5d7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df1a5d72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2df1a5d72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df1a5d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df1a5d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df1a5d72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df1a5d72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3729625" y="0"/>
            <a:ext cx="54144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4332173" y="2808962"/>
            <a:ext cx="4265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299347" y="1713310"/>
            <a:ext cx="4298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●"/>
              <a:defRPr/>
            </a:lvl4pPr>
            <a:lvl5pPr indent="-3238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341019" y="3020102"/>
            <a:ext cx="2452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b="1" sz="12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407" y="1917166"/>
            <a:ext cx="1558578" cy="9897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4336418" y="3336808"/>
            <a:ext cx="444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84" y="4749851"/>
            <a:ext cx="5487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>
            <a:lvl1pPr lvl="0" rtl="0">
              <a:buNone/>
              <a:defRPr sz="1000">
                <a:solidFill>
                  <a:srgbClr val="5D5D5D"/>
                </a:solidFill>
              </a:defRPr>
            </a:lvl1pPr>
            <a:lvl2pPr lvl="1" rtl="0">
              <a:buNone/>
              <a:defRPr sz="1000">
                <a:solidFill>
                  <a:srgbClr val="5D5D5D"/>
                </a:solidFill>
              </a:defRPr>
            </a:lvl2pPr>
            <a:lvl3pPr lvl="2" rtl="0">
              <a:buNone/>
              <a:defRPr sz="1000">
                <a:solidFill>
                  <a:srgbClr val="5D5D5D"/>
                </a:solidFill>
              </a:defRPr>
            </a:lvl3pPr>
            <a:lvl4pPr lvl="3" rtl="0">
              <a:buNone/>
              <a:defRPr sz="1000">
                <a:solidFill>
                  <a:srgbClr val="5D5D5D"/>
                </a:solidFill>
              </a:defRPr>
            </a:lvl4pPr>
            <a:lvl5pPr lvl="4" rtl="0">
              <a:buNone/>
              <a:defRPr sz="1000">
                <a:solidFill>
                  <a:srgbClr val="5D5D5D"/>
                </a:solidFill>
              </a:defRPr>
            </a:lvl5pPr>
            <a:lvl6pPr lvl="5" rtl="0">
              <a:buNone/>
              <a:defRPr sz="1000">
                <a:solidFill>
                  <a:srgbClr val="5D5D5D"/>
                </a:solidFill>
              </a:defRPr>
            </a:lvl6pPr>
            <a:lvl7pPr lvl="6" rtl="0">
              <a:buNone/>
              <a:defRPr sz="1000">
                <a:solidFill>
                  <a:srgbClr val="5D5D5D"/>
                </a:solidFill>
              </a:defRPr>
            </a:lvl7pPr>
            <a:lvl8pPr lvl="7" rtl="0">
              <a:buNone/>
              <a:defRPr sz="1000">
                <a:solidFill>
                  <a:srgbClr val="5D5D5D"/>
                </a:solidFill>
              </a:defRPr>
            </a:lvl8pPr>
            <a:lvl9pPr lvl="8" rtl="0">
              <a:buNone/>
              <a:defRPr sz="1000">
                <a:solidFill>
                  <a:srgbClr val="5D5D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41542" y="441543"/>
            <a:ext cx="8260800" cy="42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318364" y="1526845"/>
            <a:ext cx="64041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290638" y="1828800"/>
            <a:ext cx="64317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Open Sans ExtraBold"/>
              <a:buAutoNum type="arabicPeriod"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/>
        </p:nvSpPr>
        <p:spPr>
          <a:xfrm>
            <a:off x="1365338" y="915710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Open Sans Light"/>
              <a:buNone/>
            </a:pPr>
            <a:r>
              <a:rPr b="0" i="0" lang="en" sz="27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27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784" y="4749851"/>
            <a:ext cx="5487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>
            <a:lvl1pPr lvl="0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788091" y="1501329"/>
            <a:ext cx="68829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1795463" y="1901428"/>
            <a:ext cx="51126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●"/>
              <a:defRPr>
                <a:solidFill>
                  <a:srgbClr val="5D5D5D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2031206" y="4756547"/>
            <a:ext cx="4326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i="1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65772" y="2283619"/>
            <a:ext cx="441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indent="-4381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○"/>
              <a:defRPr sz="3300"/>
            </a:lvl2pPr>
            <a:lvl3pPr indent="-4381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■"/>
              <a:defRPr sz="3300"/>
            </a:lvl3pPr>
            <a:lvl4pPr indent="-4381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●"/>
              <a:defRPr sz="3300"/>
            </a:lvl4pPr>
            <a:lvl5pPr indent="-4381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○"/>
              <a:defRPr sz="33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56784" y="4749851"/>
            <a:ext cx="5487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299347" y="1713310"/>
            <a:ext cx="4298100" cy="900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MSP x Delphi Capstone Presentation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341019" y="3020102"/>
            <a:ext cx="2452800" cy="25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April 2022</a:t>
            </a:r>
            <a:endParaRPr/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4336418" y="3336808"/>
            <a:ext cx="4444800" cy="484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</a:pPr>
            <a:r>
              <a:rPr lang="en"/>
              <a:t>Anirban Chowdhury, April Wang, Bhoomika Moorjani, Manna Zhao, Rosa Jin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84" y="4749851"/>
            <a:ext cx="5487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365772" y="2283619"/>
            <a:ext cx="4412400" cy="576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788319" y="867975"/>
            <a:ext cx="6259500" cy="484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degree of agreement between data sources depends on location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07" y="1884200"/>
            <a:ext cx="4096293" cy="232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475" y="1885450"/>
            <a:ext cx="4039845" cy="23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795475" y="844675"/>
            <a:ext cx="6866700" cy="50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fontScale="7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correlation between data sources changes with time 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898" y="1567600"/>
            <a:ext cx="4812602" cy="28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414550" y="3675300"/>
            <a:ext cx="18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Start Date: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2021-01-01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7135825" y="3675300"/>
            <a:ext cx="18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End Date: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2022-03-10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6784" y="4749851"/>
            <a:ext cx="5487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0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365772" y="2283619"/>
            <a:ext cx="4412400" cy="576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