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Open Sans ExtraBold"/>
      <p:bold r:id="rId12"/>
      <p:boldItalic r:id="rId13"/>
    </p:embeddedFont>
    <p:embeddedFont>
      <p:font typeface="Open Sans Light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8F8409-9655-4395-8B42-01FE968B23A5}">
  <a:tblStyle styleId="{EB8F8409-9655-4395-8B42-01FE968B2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font" Target="fonts/OpenSansExtraBold-boldItalic.fntdata"/><Relationship Id="rId12" Type="http://schemas.openxmlformats.org/officeDocument/2006/relationships/font" Target="fonts/OpenSansExtra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Light-bold.fntdata"/><Relationship Id="rId14" Type="http://schemas.openxmlformats.org/officeDocument/2006/relationships/font" Target="fonts/OpenSansLight-regular.fntdata"/><Relationship Id="rId17" Type="http://schemas.openxmlformats.org/officeDocument/2006/relationships/font" Target="fonts/OpenSansLight-boldItalic.fntdata"/><Relationship Id="rId16" Type="http://schemas.openxmlformats.org/officeDocument/2006/relationships/font" Target="fonts/OpenSansLigh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lphi.cmu.edu/covidcast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3efb2290b_2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3efb2290b_2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project and its context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current methods - current state of affairs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 overall issues and objectives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will your team contribute to the project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technical knowledge of the client/collaborator</a:t>
            </a:r>
            <a:b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[either in stat/data science or in a related specialty]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3efb2290b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3efb2290b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a3bf9c10_5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6a3bf9c10_5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highlight>
                  <a:srgbClr val="FFFFFF"/>
                </a:highlight>
              </a:rPr>
              <a:t>Delphi is a research group based out of Carnegie Mellon University dedicated to developing the theory and practice of covid-19 tracking and forecasting. In March 2020, delphi launched </a:t>
            </a:r>
            <a:r>
              <a:rPr lang="en-US">
                <a:solidFill>
                  <a:srgbClr val="1E87F0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COVIDcast</a:t>
            </a:r>
            <a:r>
              <a:rPr lang="en-US">
                <a:solidFill>
                  <a:srgbClr val="666666"/>
                </a:solidFill>
                <a:highlight>
                  <a:srgbClr val="FFFFFF"/>
                </a:highlight>
              </a:rPr>
              <a:t>, the nation’s largest public repository of diverse, real-time indicators of COVID-19 activity. Delphi also supports and advises the U.S. CDC’s community-driven COVID-19 forecasting effort. </a:t>
            </a:r>
            <a:r>
              <a:rPr lang="en-US">
                <a:solidFill>
                  <a:srgbClr val="666666"/>
                </a:solidFill>
                <a:highlight>
                  <a:srgbClr val="FFFFFF"/>
                </a:highlight>
              </a:rPr>
              <a:t>The COVIDcast is also the main data source we are using for our project. We will pick different pairs of signals of COVID-19 with similar concepts, and we will use statistical methods to calculate the spatial and temporal agreement to investigate whether they are in agreement.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926b6094a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926b6094a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6a3bf9c10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6a3bf9c10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AutoNum type="arabicPeriod"/>
            </a:pPr>
            <a:r>
              <a:rPr lang="en-US" sz="1000"/>
              <a:t>date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AutoNum type="arabicPeriod"/>
            </a:pPr>
            <a:r>
              <a:rPr lang="en-US" sz="1000"/>
              <a:t>range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AutoNum type="arabicPeriod"/>
            </a:pPr>
            <a:r>
              <a:rPr lang="en-US" sz="1000"/>
              <a:t>counties: missing data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AutoNum type="arabicPeriod"/>
            </a:pPr>
            <a:r>
              <a:rPr lang="en-US" sz="2000">
                <a:solidFill>
                  <a:srgbClr val="40404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Identify and implement effective statistical methods to determine if two signals are in agreement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Char char="○"/>
            </a:pPr>
            <a:r>
              <a:rPr lang="en-US" sz="2000">
                <a:solidFill>
                  <a:srgbClr val="40404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Investigate and provide insights into</a:t>
            </a:r>
            <a:endParaRPr sz="2000">
              <a:solidFill>
                <a:srgbClr val="40404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Open Sans Light"/>
              <a:buChar char="○"/>
            </a:pPr>
            <a:r>
              <a:rPr lang="en-US" sz="2000">
                <a:solidFill>
                  <a:srgbClr val="40404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from different signals are inconsistent over time / space</a:t>
            </a:r>
            <a:endParaRPr sz="2000">
              <a:solidFill>
                <a:srgbClr val="40404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3efb2290b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3efb2290b_1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explain possible reasons for correlation differences between states, our guesses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Population size: small population - less cases - less care about symptoms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media: different habits in using Google, any other digital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County-level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4972833" y="0"/>
            <a:ext cx="721916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2"/>
          <p:cNvCxnSpPr/>
          <p:nvPr/>
        </p:nvCxnSpPr>
        <p:spPr>
          <a:xfrm>
            <a:off x="5776231" y="3745282"/>
            <a:ext cx="5687223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5732463" y="2284413"/>
            <a:ext cx="57308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5788025" y="4026802"/>
            <a:ext cx="32702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b="1" sz="1600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543" y="2556221"/>
            <a:ext cx="2078103" cy="131967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3" type="body"/>
          </p:nvPr>
        </p:nvSpPr>
        <p:spPr>
          <a:xfrm>
            <a:off x="5781891" y="4449077"/>
            <a:ext cx="59261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409045" y="6333134"/>
            <a:ext cx="731700" cy="29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>
              <a:buNone/>
              <a:defRPr sz="1300">
                <a:solidFill>
                  <a:srgbClr val="5D5D5D"/>
                </a:solidFill>
              </a:defRPr>
            </a:lvl1pPr>
            <a:lvl2pPr lvl="1">
              <a:buNone/>
              <a:defRPr sz="1300">
                <a:solidFill>
                  <a:srgbClr val="5D5D5D"/>
                </a:solidFill>
              </a:defRPr>
            </a:lvl2pPr>
            <a:lvl3pPr lvl="2">
              <a:buNone/>
              <a:defRPr sz="1300">
                <a:solidFill>
                  <a:srgbClr val="5D5D5D"/>
                </a:solidFill>
              </a:defRPr>
            </a:lvl3pPr>
            <a:lvl4pPr lvl="3">
              <a:buNone/>
              <a:defRPr sz="1300">
                <a:solidFill>
                  <a:srgbClr val="5D5D5D"/>
                </a:solidFill>
              </a:defRPr>
            </a:lvl4pPr>
            <a:lvl5pPr lvl="4">
              <a:buNone/>
              <a:defRPr sz="1300">
                <a:solidFill>
                  <a:srgbClr val="5D5D5D"/>
                </a:solidFill>
              </a:defRPr>
            </a:lvl5pPr>
            <a:lvl6pPr lvl="5">
              <a:buNone/>
              <a:defRPr sz="1300">
                <a:solidFill>
                  <a:srgbClr val="5D5D5D"/>
                </a:solidFill>
              </a:defRPr>
            </a:lvl6pPr>
            <a:lvl7pPr lvl="6">
              <a:buNone/>
              <a:defRPr sz="1300">
                <a:solidFill>
                  <a:srgbClr val="5D5D5D"/>
                </a:solidFill>
              </a:defRPr>
            </a:lvl7pPr>
            <a:lvl8pPr lvl="7">
              <a:buNone/>
              <a:defRPr sz="1300">
                <a:solidFill>
                  <a:srgbClr val="5D5D5D"/>
                </a:solidFill>
              </a:defRPr>
            </a:lvl8pPr>
            <a:lvl9pPr lvl="8">
              <a:buNone/>
              <a:defRPr sz="1300">
                <a:solidFill>
                  <a:srgbClr val="5D5D5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 and Photo">
  <p:cSld name="Column and Photo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98" name="Google Shape;9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1"/>
          <p:cNvCxnSpPr/>
          <p:nvPr/>
        </p:nvCxnSpPr>
        <p:spPr>
          <a:xfrm>
            <a:off x="813071" y="2001772"/>
            <a:ext cx="3295669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1" name="Google Shape;1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1"/>
          <p:cNvSpPr/>
          <p:nvPr/>
        </p:nvSpPr>
        <p:spPr>
          <a:xfrm>
            <a:off x="4884234" y="0"/>
            <a:ext cx="7307766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1"/>
          <p:cNvSpPr/>
          <p:nvPr>
            <p:ph idx="2" type="pic"/>
          </p:nvPr>
        </p:nvSpPr>
        <p:spPr>
          <a:xfrm>
            <a:off x="4884738" y="0"/>
            <a:ext cx="7307262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812800" y="600075"/>
            <a:ext cx="329594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3" type="body"/>
          </p:nvPr>
        </p:nvSpPr>
        <p:spPr>
          <a:xfrm>
            <a:off x="776288" y="2535238"/>
            <a:ext cx="3332452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812800" y="6332948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 and Image">
  <p:cSld name="Column and Imag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2"/>
          <p:cNvCxnSpPr/>
          <p:nvPr/>
        </p:nvCxnSpPr>
        <p:spPr>
          <a:xfrm>
            <a:off x="813071" y="2001772"/>
            <a:ext cx="3295669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9" name="Google Shape;10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/>
          <p:nvPr>
            <p:ph idx="1" type="body"/>
          </p:nvPr>
        </p:nvSpPr>
        <p:spPr>
          <a:xfrm>
            <a:off x="812800" y="600075"/>
            <a:ext cx="329594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2" type="body"/>
          </p:nvPr>
        </p:nvSpPr>
        <p:spPr>
          <a:xfrm>
            <a:off x="776288" y="2535238"/>
            <a:ext cx="3332452" cy="303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2"/>
          <p:cNvSpPr/>
          <p:nvPr>
            <p:ph idx="3" type="pic"/>
          </p:nvPr>
        </p:nvSpPr>
        <p:spPr>
          <a:xfrm>
            <a:off x="4884738" y="1190625"/>
            <a:ext cx="6977409" cy="5127626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810122" y="6332948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Slide Photo">
  <p:cSld name="Full-Slide Phot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3"/>
          <p:cNvSpPr txBox="1"/>
          <p:nvPr>
            <p:ph idx="12" type="sldNum"/>
          </p:nvPr>
        </p:nvSpPr>
        <p:spPr>
          <a:xfrm>
            <a:off x="11409045" y="6333134"/>
            <a:ext cx="731700" cy="29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>
              <a:buNone/>
              <a:defRPr sz="1300">
                <a:solidFill>
                  <a:srgbClr val="5D5D5D"/>
                </a:solidFill>
              </a:defRPr>
            </a:lvl1pPr>
            <a:lvl2pPr lvl="1">
              <a:buNone/>
              <a:defRPr sz="1300">
                <a:solidFill>
                  <a:srgbClr val="5D5D5D"/>
                </a:solidFill>
              </a:defRPr>
            </a:lvl2pPr>
            <a:lvl3pPr lvl="2">
              <a:buNone/>
              <a:defRPr sz="1300">
                <a:solidFill>
                  <a:srgbClr val="5D5D5D"/>
                </a:solidFill>
              </a:defRPr>
            </a:lvl3pPr>
            <a:lvl4pPr lvl="3">
              <a:buNone/>
              <a:defRPr sz="1300">
                <a:solidFill>
                  <a:srgbClr val="5D5D5D"/>
                </a:solidFill>
              </a:defRPr>
            </a:lvl4pPr>
            <a:lvl5pPr lvl="4">
              <a:buNone/>
              <a:defRPr sz="1300">
                <a:solidFill>
                  <a:srgbClr val="5D5D5D"/>
                </a:solidFill>
              </a:defRPr>
            </a:lvl5pPr>
            <a:lvl6pPr lvl="5">
              <a:buNone/>
              <a:defRPr sz="1300">
                <a:solidFill>
                  <a:srgbClr val="5D5D5D"/>
                </a:solidFill>
              </a:defRPr>
            </a:lvl6pPr>
            <a:lvl7pPr lvl="6">
              <a:buNone/>
              <a:defRPr sz="1300">
                <a:solidFill>
                  <a:srgbClr val="5D5D5D"/>
                </a:solidFill>
              </a:defRPr>
            </a:lvl7pPr>
            <a:lvl8pPr lvl="7">
              <a:buNone/>
              <a:defRPr sz="1300">
                <a:solidFill>
                  <a:srgbClr val="5D5D5D"/>
                </a:solidFill>
              </a:defRPr>
            </a:lvl8pPr>
            <a:lvl9pPr lvl="8">
              <a:buNone/>
              <a:defRPr sz="1300">
                <a:solidFill>
                  <a:srgbClr val="5D5D5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Column Photo &amp; Text">
  <p:cSld name="3-Column Photo &amp; 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/>
          <p:nvPr/>
        </p:nvSpPr>
        <p:spPr>
          <a:xfrm>
            <a:off x="4186479" y="134938"/>
            <a:ext cx="3862775" cy="65952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8184191" y="134938"/>
            <a:ext cx="3862775" cy="65952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166464" y="134938"/>
            <a:ext cx="3885077" cy="659523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166688" y="134938"/>
            <a:ext cx="3884612" cy="659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000"/>
              <a:buNone/>
              <a:defRPr>
                <a:solidFill>
                  <a:srgbClr val="82828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2" type="body"/>
          </p:nvPr>
        </p:nvSpPr>
        <p:spPr>
          <a:xfrm>
            <a:off x="4186478" y="134938"/>
            <a:ext cx="3862776" cy="659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000"/>
              <a:buNone/>
              <a:defRPr>
                <a:solidFill>
                  <a:srgbClr val="82828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3" type="body"/>
          </p:nvPr>
        </p:nvSpPr>
        <p:spPr>
          <a:xfrm>
            <a:off x="8184191" y="134938"/>
            <a:ext cx="3862775" cy="659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000"/>
              <a:buNone/>
              <a:defRPr>
                <a:solidFill>
                  <a:srgbClr val="82828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2" type="sldNum"/>
          </p:nvPr>
        </p:nvSpPr>
        <p:spPr>
          <a:xfrm>
            <a:off x="11409045" y="6333134"/>
            <a:ext cx="731700" cy="29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>
              <a:buNone/>
              <a:defRPr sz="1300">
                <a:solidFill>
                  <a:srgbClr val="828282"/>
                </a:solidFill>
              </a:defRPr>
            </a:lvl1pPr>
            <a:lvl2pPr lvl="1">
              <a:buNone/>
              <a:defRPr sz="1300">
                <a:solidFill>
                  <a:srgbClr val="828282"/>
                </a:solidFill>
              </a:defRPr>
            </a:lvl2pPr>
            <a:lvl3pPr lvl="2">
              <a:buNone/>
              <a:defRPr sz="1300">
                <a:solidFill>
                  <a:srgbClr val="828282"/>
                </a:solidFill>
              </a:defRPr>
            </a:lvl3pPr>
            <a:lvl4pPr lvl="3">
              <a:buNone/>
              <a:defRPr sz="1300">
                <a:solidFill>
                  <a:srgbClr val="828282"/>
                </a:solidFill>
              </a:defRPr>
            </a:lvl4pPr>
            <a:lvl5pPr lvl="4">
              <a:buNone/>
              <a:defRPr sz="1300">
                <a:solidFill>
                  <a:srgbClr val="828282"/>
                </a:solidFill>
              </a:defRPr>
            </a:lvl5pPr>
            <a:lvl6pPr lvl="5">
              <a:buNone/>
              <a:defRPr sz="1300">
                <a:solidFill>
                  <a:srgbClr val="828282"/>
                </a:solidFill>
              </a:defRPr>
            </a:lvl6pPr>
            <a:lvl7pPr lvl="6">
              <a:buNone/>
              <a:defRPr sz="1300">
                <a:solidFill>
                  <a:srgbClr val="828282"/>
                </a:solidFill>
              </a:defRPr>
            </a:lvl7pPr>
            <a:lvl8pPr lvl="7">
              <a:buNone/>
              <a:defRPr sz="1300">
                <a:solidFill>
                  <a:srgbClr val="828282"/>
                </a:solidFill>
              </a:defRPr>
            </a:lvl8pPr>
            <a:lvl9pPr lvl="8">
              <a:buNone/>
              <a:defRPr sz="1300">
                <a:solidFill>
                  <a:srgbClr val="82828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88723" y="588724"/>
            <a:ext cx="11014553" cy="56805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1;p3"/>
          <p:cNvCxnSpPr/>
          <p:nvPr/>
        </p:nvCxnSpPr>
        <p:spPr>
          <a:xfrm>
            <a:off x="1757819" y="2035793"/>
            <a:ext cx="8538576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720850" y="2438400"/>
            <a:ext cx="8575545" cy="280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Open Sans ExtraBold"/>
              <a:buAutoNum type="arabicPeriod"/>
              <a:defRPr sz="24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Font typeface="Open Sans ExtraBold"/>
              <a:buAutoNum type="arabicPeriod"/>
              <a:defRPr sz="24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/>
        </p:nvSpPr>
        <p:spPr>
          <a:xfrm>
            <a:off x="1820450" y="1220947"/>
            <a:ext cx="58830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</a:pPr>
            <a:r>
              <a:rPr b="0" i="0" lang="en-US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Agenda</a:t>
            </a:r>
            <a:endParaRPr b="0" i="0" sz="3600" u="none" cap="none" strike="noStrike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1409045" y="6333134"/>
            <a:ext cx="731700" cy="29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>
              <a:buNone/>
              <a:defRPr sz="13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54363" y="3044825"/>
            <a:ext cx="58832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indent="-508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2pPr>
            <a:lvl3pPr indent="-508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3pPr>
            <a:lvl4pPr indent="-508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4pPr>
            <a:lvl5pPr indent="-508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409045" y="6333134"/>
            <a:ext cx="731700" cy="29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with Headline">
  <p:cSld name="Text with Headlin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31" name="Google Shape;3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33;p5"/>
          <p:cNvCxnSpPr/>
          <p:nvPr/>
        </p:nvCxnSpPr>
        <p:spPr>
          <a:xfrm>
            <a:off x="2384121" y="2001772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384425" y="1157288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2346325" y="3081338"/>
            <a:ext cx="6746875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2346325" y="2535238"/>
            <a:ext cx="66389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2346325" y="631804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">
  <p:cSld name="Two-Colum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2346325" y="2978150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3" name="Google Shape;43;p6"/>
          <p:cNvCxnSpPr/>
          <p:nvPr/>
        </p:nvCxnSpPr>
        <p:spPr>
          <a:xfrm>
            <a:off x="2384121" y="2001772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6"/>
          <p:cNvCxnSpPr/>
          <p:nvPr/>
        </p:nvCxnSpPr>
        <p:spPr>
          <a:xfrm flipH="1">
            <a:off x="6861569" y="2624443"/>
            <a:ext cx="36096" cy="260002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2384425" y="1157288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2346324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7269053" y="2535238"/>
            <a:ext cx="4288651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5" type="body"/>
          </p:nvPr>
        </p:nvSpPr>
        <p:spPr>
          <a:xfrm>
            <a:off x="7272098" y="2974975"/>
            <a:ext cx="4289425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2347165" y="6318250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52" name="Google Shape;5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" name="Google Shape;54;p7"/>
          <p:cNvCxnSpPr/>
          <p:nvPr/>
        </p:nvCxnSpPr>
        <p:spPr>
          <a:xfrm>
            <a:off x="2384121" y="2001772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2346544" y="2596953"/>
            <a:ext cx="3930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/>
          <p:nvPr>
            <p:ph idx="2" type="pic"/>
          </p:nvPr>
        </p:nvSpPr>
        <p:spPr>
          <a:xfrm rot="429021">
            <a:off x="8715166" y="1582670"/>
            <a:ext cx="2665962" cy="41751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2676100" y="5367415"/>
            <a:ext cx="44132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cap="none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2676525" y="2779713"/>
            <a:ext cx="5286375" cy="22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None/>
              <a:defRPr sz="2400">
                <a:solidFill>
                  <a:srgbClr val="5D5D5D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28282"/>
              </a:buClr>
              <a:buSzPts val="2400"/>
              <a:buChar char="•"/>
              <a:defRPr sz="2400">
                <a:solidFill>
                  <a:srgbClr val="82828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2384425" y="1157288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2325685" y="6332948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2335568" y="6328495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6" name="Google Shape;66;p8"/>
          <p:cNvCxnSpPr/>
          <p:nvPr/>
        </p:nvCxnSpPr>
        <p:spPr>
          <a:xfrm>
            <a:off x="2384121" y="2001772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>
            <p:ph idx="1" type="body"/>
          </p:nvPr>
        </p:nvSpPr>
        <p:spPr>
          <a:xfrm>
            <a:off x="2384425" y="1157288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2393950" y="2535238"/>
            <a:ext cx="6816725" cy="306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3" type="body"/>
          </p:nvPr>
        </p:nvSpPr>
        <p:spPr>
          <a:xfrm>
            <a:off x="2708275" y="6342063"/>
            <a:ext cx="5768163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i="1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-Out">
  <p:cSld name="Call-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72" name="Google Shape;7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9"/>
          <p:cNvCxnSpPr/>
          <p:nvPr/>
        </p:nvCxnSpPr>
        <p:spPr>
          <a:xfrm>
            <a:off x="2384121" y="2001772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9"/>
          <p:cNvCxnSpPr/>
          <p:nvPr/>
        </p:nvCxnSpPr>
        <p:spPr>
          <a:xfrm>
            <a:off x="2382685" y="3389704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" name="Google Shape;77;p9"/>
          <p:cNvCxnSpPr/>
          <p:nvPr/>
        </p:nvCxnSpPr>
        <p:spPr>
          <a:xfrm>
            <a:off x="2382685" y="4675735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" name="Google Shape;78;p9"/>
          <p:cNvCxnSpPr/>
          <p:nvPr/>
        </p:nvCxnSpPr>
        <p:spPr>
          <a:xfrm>
            <a:off x="2382685" y="6017521"/>
            <a:ext cx="9202993" cy="0"/>
          </a:xfrm>
          <a:prstGeom prst="straightConnector1">
            <a:avLst/>
          </a:prstGeom>
          <a:noFill/>
          <a:ln cap="flat" cmpd="sng" w="19050">
            <a:solidFill>
              <a:srgbClr val="7F7F7F">
                <a:alpha val="2000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2384425" y="1157288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2457450" y="23786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3" type="body"/>
          </p:nvPr>
        </p:nvSpPr>
        <p:spPr>
          <a:xfrm>
            <a:off x="4302125" y="24480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4" type="body"/>
          </p:nvPr>
        </p:nvSpPr>
        <p:spPr>
          <a:xfrm>
            <a:off x="2457450" y="3601170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5" type="body"/>
          </p:nvPr>
        </p:nvSpPr>
        <p:spPr>
          <a:xfrm>
            <a:off x="4302125" y="3670525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6" type="body"/>
          </p:nvPr>
        </p:nvSpPr>
        <p:spPr>
          <a:xfrm>
            <a:off x="2457450" y="4884025"/>
            <a:ext cx="15033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7" type="body"/>
          </p:nvPr>
        </p:nvSpPr>
        <p:spPr>
          <a:xfrm>
            <a:off x="4302125" y="4953380"/>
            <a:ext cx="6832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2341697" y="6316472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88" name="Google Shape;8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0"/>
          <p:cNvSpPr/>
          <p:nvPr/>
        </p:nvSpPr>
        <p:spPr>
          <a:xfrm>
            <a:off x="1152395" y="0"/>
            <a:ext cx="1103960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2308225" y="6320927"/>
            <a:ext cx="350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0"/>
          <p:cNvSpPr/>
          <p:nvPr>
            <p:ph idx="2" type="chart"/>
          </p:nvPr>
        </p:nvSpPr>
        <p:spPr>
          <a:xfrm>
            <a:off x="2308225" y="2682875"/>
            <a:ext cx="7102475" cy="318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cxnSp>
        <p:nvCxnSpPr>
          <p:cNvPr id="93" name="Google Shape;93;p10"/>
          <p:cNvCxnSpPr/>
          <p:nvPr/>
        </p:nvCxnSpPr>
        <p:spPr>
          <a:xfrm>
            <a:off x="2384121" y="1615723"/>
            <a:ext cx="917740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4" name="Google Shape;9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4639" y="2683253"/>
            <a:ext cx="4782721" cy="318848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2384425" y="823913"/>
            <a:ext cx="58832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3" type="body"/>
          </p:nvPr>
        </p:nvSpPr>
        <p:spPr>
          <a:xfrm>
            <a:off x="2308225" y="2179638"/>
            <a:ext cx="667655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b="1"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3600"/>
              <a:buFont typeface="Open Sans Light"/>
              <a:buNone/>
              <a:defRPr b="0" i="0" sz="36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5732463" y="2284413"/>
            <a:ext cx="5730900" cy="1200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MSP x Delphi Capstone </a:t>
            </a:r>
            <a:endParaRPr/>
          </a:p>
        </p:txBody>
      </p:sp>
      <p:sp>
        <p:nvSpPr>
          <p:cNvPr id="130" name="Google Shape;130;p15"/>
          <p:cNvSpPr txBox="1"/>
          <p:nvPr>
            <p:ph idx="2" type="body"/>
          </p:nvPr>
        </p:nvSpPr>
        <p:spPr>
          <a:xfrm>
            <a:off x="5788025" y="4026802"/>
            <a:ext cx="3270300" cy="3381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23 March 2022</a:t>
            </a:r>
            <a:endParaRPr/>
          </a:p>
        </p:txBody>
      </p:sp>
      <p:sp>
        <p:nvSpPr>
          <p:cNvPr id="131" name="Google Shape;131;p15"/>
          <p:cNvSpPr txBox="1"/>
          <p:nvPr>
            <p:ph idx="3" type="body"/>
          </p:nvPr>
        </p:nvSpPr>
        <p:spPr>
          <a:xfrm>
            <a:off x="5781891" y="4449077"/>
            <a:ext cx="5926200" cy="646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None/>
            </a:pPr>
            <a:r>
              <a:rPr lang="en-US"/>
              <a:t>Anirban Chowdhury, Bhoomika Moorjani, Manna Zhao, Rosa Jin, April Wang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11409045" y="6333134"/>
            <a:ext cx="731700" cy="29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11409045" y="6333134"/>
            <a:ext cx="731700" cy="29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8" name="Google Shape;138;p16"/>
          <p:cNvGraphicFramePr/>
          <p:nvPr/>
        </p:nvGraphicFramePr>
        <p:xfrm>
          <a:off x="1771175" y="249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{EB8F8409-9655-4395-8B42-01FE968B23A5}</a:tableStyleId>
              </a:tblPr>
              <a:tblGrid>
                <a:gridCol w="4324825"/>
                <a:gridCol w="4324825"/>
              </a:tblGrid>
              <a:tr h="4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5D5D5D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5D5D5D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Page </a:t>
                      </a:r>
                      <a:endParaRPr sz="2000">
                        <a:solidFill>
                          <a:srgbClr val="5D5D5D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5D5D5D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About the project </a:t>
                      </a:r>
                      <a:endParaRPr sz="2000">
                        <a:solidFill>
                          <a:srgbClr val="5D5D5D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5D5D5D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3</a:t>
                      </a:r>
                      <a:endParaRPr sz="2000">
                        <a:solidFill>
                          <a:srgbClr val="5D5D5D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5D5D5D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About the </a:t>
                      </a:r>
                      <a:r>
                        <a:rPr lang="en-US" sz="2000">
                          <a:solidFill>
                            <a:srgbClr val="5D5D5D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client</a:t>
                      </a:r>
                      <a:r>
                        <a:rPr lang="en-US" sz="2000">
                          <a:solidFill>
                            <a:srgbClr val="5D5D5D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endParaRPr sz="2000">
                        <a:solidFill>
                          <a:srgbClr val="5D5D5D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5D5D5D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4</a:t>
                      </a:r>
                      <a:endParaRPr sz="2000">
                        <a:solidFill>
                          <a:srgbClr val="5D5D5D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5D5D5D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Issues and objectives </a:t>
                      </a:r>
                      <a:endParaRPr sz="2000">
                        <a:solidFill>
                          <a:srgbClr val="5D5D5D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5D5D5D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5</a:t>
                      </a:r>
                      <a:endParaRPr sz="2000">
                        <a:solidFill>
                          <a:srgbClr val="5D5D5D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5D5D5D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Our contribution</a:t>
                      </a:r>
                      <a:endParaRPr sz="2000">
                        <a:solidFill>
                          <a:srgbClr val="5D5D5D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5D5D5D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6</a:t>
                      </a:r>
                      <a:endParaRPr sz="2000">
                        <a:solidFill>
                          <a:srgbClr val="5D5D5D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5D5D5D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Status of the project</a:t>
                      </a:r>
                      <a:endParaRPr sz="2000">
                        <a:solidFill>
                          <a:srgbClr val="5D5D5D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5D5D5D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7</a:t>
                      </a:r>
                      <a:endParaRPr sz="2000">
                        <a:solidFill>
                          <a:srgbClr val="5D5D5D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2384425" y="1157300"/>
            <a:ext cx="77721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US" sz="3620"/>
              <a:t>About the project </a:t>
            </a:r>
            <a:endParaRPr sz="3620"/>
          </a:p>
        </p:txBody>
      </p:sp>
      <p:sp>
        <p:nvSpPr>
          <p:cNvPr id="145" name="Google Shape;145;p17"/>
          <p:cNvSpPr txBox="1"/>
          <p:nvPr>
            <p:ph idx="2" type="body"/>
          </p:nvPr>
        </p:nvSpPr>
        <p:spPr>
          <a:xfrm>
            <a:off x="2393950" y="2535250"/>
            <a:ext cx="7222200" cy="3067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-US">
                <a:solidFill>
                  <a:schemeClr val="dk1"/>
                </a:solidFill>
              </a:rPr>
              <a:t>Delphi Research Group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-US">
                <a:solidFill>
                  <a:schemeClr val="dk1"/>
                </a:solidFill>
              </a:rPr>
              <a:t>COVIDcast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Research question: “When two different data signals are supposedly getting at the same concept, do they agree?”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2384425" y="1157300"/>
            <a:ext cx="77721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US" sz="3620"/>
              <a:t>About the </a:t>
            </a:r>
            <a:r>
              <a:rPr lang="en-US" sz="3620"/>
              <a:t>client</a:t>
            </a:r>
            <a:r>
              <a:rPr lang="en-US" sz="3620"/>
              <a:t> </a:t>
            </a:r>
            <a:endParaRPr sz="3620"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2079" y="2167200"/>
            <a:ext cx="2747503" cy="34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>
            <p:ph idx="2" type="body"/>
          </p:nvPr>
        </p:nvSpPr>
        <p:spPr>
          <a:xfrm>
            <a:off x="2393950" y="2535250"/>
            <a:ext cx="6182400" cy="3067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77500" lnSpcReduction="20000"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-US">
                <a:solidFill>
                  <a:schemeClr val="dk1"/>
                </a:solidFill>
              </a:rPr>
              <a:t>Prof. Jacob Bien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MS, PhD in Statistics, BS in Physics and Math</a:t>
            </a:r>
            <a:endParaRPr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>
                <a:solidFill>
                  <a:schemeClr val="dk1"/>
                </a:solidFill>
              </a:rPr>
              <a:t>Core member of Delphi Group</a:t>
            </a:r>
            <a:endParaRPr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>
                <a:solidFill>
                  <a:schemeClr val="dk1"/>
                </a:solidFill>
              </a:rPr>
              <a:t>Associate Professor of Data Sciences and Operations at the University of Southern California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>
                <a:solidFill>
                  <a:schemeClr val="dk1"/>
                </a:solidFill>
              </a:rPr>
              <a:t>Research focused on statistical machine learning, high-dimensional convex optimization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2384425" y="115728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Objectives and issues   </a:t>
            </a:r>
            <a:endParaRPr/>
          </a:p>
        </p:txBody>
      </p:sp>
      <p:sp>
        <p:nvSpPr>
          <p:cNvPr id="160" name="Google Shape;160;p19"/>
          <p:cNvSpPr txBox="1"/>
          <p:nvPr>
            <p:ph idx="2" type="body"/>
          </p:nvPr>
        </p:nvSpPr>
        <p:spPr>
          <a:xfrm>
            <a:off x="2384425" y="2257550"/>
            <a:ext cx="9255300" cy="1395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Objectives: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400">
                <a:solidFill>
                  <a:schemeClr val="dk1"/>
                </a:solidFill>
              </a:rPr>
              <a:t>Measure agreement between two pairs of  signals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400">
                <a:solidFill>
                  <a:schemeClr val="dk1"/>
                </a:solidFill>
              </a:rPr>
              <a:t>Exploring possible reasons of disagreement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Issues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1400">
                <a:solidFill>
                  <a:schemeClr val="dk1"/>
                </a:solidFill>
              </a:rPr>
              <a:t>Data inconsistency over time / space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387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387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00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SzPts val="523"/>
              <a:buNone/>
            </a:pPr>
            <a:r>
              <a:t/>
            </a:r>
            <a:endParaRPr sz="1002">
              <a:solidFill>
                <a:schemeClr val="dk1"/>
              </a:solidFill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 b="2940" l="1894" r="1923" t="0"/>
          <a:stretch/>
        </p:blipFill>
        <p:spPr>
          <a:xfrm>
            <a:off x="7191300" y="3652838"/>
            <a:ext cx="4448424" cy="26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4425" y="3716462"/>
            <a:ext cx="4105751" cy="254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2335568" y="6328495"/>
            <a:ext cx="350400" cy="338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2384425" y="1157288"/>
            <a:ext cx="5883300" cy="6462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775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Contribution / Status of the project </a:t>
            </a:r>
            <a:endParaRPr/>
          </a:p>
        </p:txBody>
      </p:sp>
      <p:sp>
        <p:nvSpPr>
          <p:cNvPr id="169" name="Google Shape;169;p20"/>
          <p:cNvSpPr txBox="1"/>
          <p:nvPr>
            <p:ph idx="2" type="body"/>
          </p:nvPr>
        </p:nvSpPr>
        <p:spPr>
          <a:xfrm>
            <a:off x="2335575" y="2532400"/>
            <a:ext cx="3674400" cy="3067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-US" sz="1900">
                <a:solidFill>
                  <a:schemeClr val="dk1"/>
                </a:solidFill>
              </a:rPr>
              <a:t>Rank correlations across states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Explore reasons for pattern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1900">
                <a:solidFill>
                  <a:schemeClr val="dk1"/>
                </a:solidFill>
              </a:rPr>
              <a:t>Population size 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1900">
                <a:solidFill>
                  <a:schemeClr val="dk1"/>
                </a:solidFill>
              </a:rPr>
              <a:t>Digital media habits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Next Steps: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1900">
                <a:solidFill>
                  <a:schemeClr val="dk1"/>
                </a:solidFill>
              </a:rPr>
              <a:t>County-level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1900">
                <a:solidFill>
                  <a:schemeClr val="dk1"/>
                </a:solidFill>
              </a:rPr>
              <a:t>Correlation over time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0" r="0" t="8223"/>
          <a:stretch/>
        </p:blipFill>
        <p:spPr>
          <a:xfrm>
            <a:off x="6135400" y="2719300"/>
            <a:ext cx="5883300" cy="33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6190275" y="2319100"/>
            <a:ext cx="61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Sore throat cases from CTIS vs. search volume on Google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