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pen Sans ExtraBold"/>
      <p:bold r:id="rId13"/>
      <p:boldItalic r:id="rId14"/>
    </p:embeddedFont>
    <p:embeddedFont>
      <p:font typeface="Open Sans Light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efb2290b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3efb2290b_2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efb2290b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efb2290b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•Our Methodology/Approach – What we’re planning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•Next Steps – What we know we need to ask, what we need to do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•Contacts – Who’s doing what?</a:t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3efb2290b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3efb2290b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efb2290b_5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efb2290b_5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efb2290b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3efb2290b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efb2290b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efb2290b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3efb2290b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3efb2290b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b293b93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4b293b93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5D5D5D"/>
                </a:solidFill>
              </a:defRPr>
            </a:lvl1pPr>
            <a:lvl2pPr lvl="1">
              <a:buNone/>
              <a:defRPr sz="1300">
                <a:solidFill>
                  <a:srgbClr val="5D5D5D"/>
                </a:solidFill>
              </a:defRPr>
            </a:lvl2pPr>
            <a:lvl3pPr lvl="2">
              <a:buNone/>
              <a:defRPr sz="1300">
                <a:solidFill>
                  <a:srgbClr val="5D5D5D"/>
                </a:solidFill>
              </a:defRPr>
            </a:lvl3pPr>
            <a:lvl4pPr lvl="3">
              <a:buNone/>
              <a:defRPr sz="1300">
                <a:solidFill>
                  <a:srgbClr val="5D5D5D"/>
                </a:solidFill>
              </a:defRPr>
            </a:lvl4pPr>
            <a:lvl5pPr lvl="4">
              <a:buNone/>
              <a:defRPr sz="1300">
                <a:solidFill>
                  <a:srgbClr val="5D5D5D"/>
                </a:solidFill>
              </a:defRPr>
            </a:lvl5pPr>
            <a:lvl6pPr lvl="5">
              <a:buNone/>
              <a:defRPr sz="1300">
                <a:solidFill>
                  <a:srgbClr val="5D5D5D"/>
                </a:solidFill>
              </a:defRPr>
            </a:lvl6pPr>
            <a:lvl7pPr lvl="6">
              <a:buNone/>
              <a:defRPr sz="1300">
                <a:solidFill>
                  <a:srgbClr val="5D5D5D"/>
                </a:solidFill>
              </a:defRPr>
            </a:lvl7pPr>
            <a:lvl8pPr lvl="7">
              <a:buNone/>
              <a:defRPr sz="1300">
                <a:solidFill>
                  <a:srgbClr val="5D5D5D"/>
                </a:solidFill>
              </a:defRPr>
            </a:lvl8pPr>
            <a:lvl9pPr lvl="8">
              <a:buNone/>
              <a:defRPr sz="1300">
                <a:solidFill>
                  <a:srgbClr val="5D5D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Photo">
  <p:cSld name="Column and Ph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98" name="Google Shape;9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1"/>
          <p:cNvCxnSpPr/>
          <p:nvPr/>
        </p:nvCxnSpPr>
        <p:spPr>
          <a:xfrm>
            <a:off x="813071" y="2001772"/>
            <a:ext cx="329566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/>
          <p:nvPr/>
        </p:nvSpPr>
        <p:spPr>
          <a:xfrm>
            <a:off x="4884234" y="0"/>
            <a:ext cx="7307766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>
            <a:off x="4884738" y="0"/>
            <a:ext cx="730726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812800" y="600075"/>
            <a:ext cx="3295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3" type="body"/>
          </p:nvPr>
        </p:nvSpPr>
        <p:spPr>
          <a:xfrm>
            <a:off x="776288" y="2535238"/>
            <a:ext cx="3332452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12800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Image">
  <p:cSld name="Column and Imag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2"/>
          <p:cNvCxnSpPr/>
          <p:nvPr/>
        </p:nvCxnSpPr>
        <p:spPr>
          <a:xfrm>
            <a:off x="813071" y="2001772"/>
            <a:ext cx="329566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812800" y="600075"/>
            <a:ext cx="3295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776288" y="2535238"/>
            <a:ext cx="3332452" cy="303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2"/>
          <p:cNvSpPr/>
          <p:nvPr>
            <p:ph idx="3" type="pic"/>
          </p:nvPr>
        </p:nvSpPr>
        <p:spPr>
          <a:xfrm>
            <a:off x="4884738" y="1190625"/>
            <a:ext cx="6977409" cy="5127626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10122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5D5D5D"/>
                </a:solidFill>
              </a:defRPr>
            </a:lvl1pPr>
            <a:lvl2pPr lvl="1">
              <a:buNone/>
              <a:defRPr sz="1300">
                <a:solidFill>
                  <a:srgbClr val="5D5D5D"/>
                </a:solidFill>
              </a:defRPr>
            </a:lvl2pPr>
            <a:lvl3pPr lvl="2">
              <a:buNone/>
              <a:defRPr sz="1300">
                <a:solidFill>
                  <a:srgbClr val="5D5D5D"/>
                </a:solidFill>
              </a:defRPr>
            </a:lvl3pPr>
            <a:lvl4pPr lvl="3">
              <a:buNone/>
              <a:defRPr sz="1300">
                <a:solidFill>
                  <a:srgbClr val="5D5D5D"/>
                </a:solidFill>
              </a:defRPr>
            </a:lvl4pPr>
            <a:lvl5pPr lvl="4">
              <a:buNone/>
              <a:defRPr sz="1300">
                <a:solidFill>
                  <a:srgbClr val="5D5D5D"/>
                </a:solidFill>
              </a:defRPr>
            </a:lvl5pPr>
            <a:lvl6pPr lvl="5">
              <a:buNone/>
              <a:defRPr sz="1300">
                <a:solidFill>
                  <a:srgbClr val="5D5D5D"/>
                </a:solidFill>
              </a:defRPr>
            </a:lvl6pPr>
            <a:lvl7pPr lvl="6">
              <a:buNone/>
              <a:defRPr sz="1300">
                <a:solidFill>
                  <a:srgbClr val="5D5D5D"/>
                </a:solidFill>
              </a:defRPr>
            </a:lvl7pPr>
            <a:lvl8pPr lvl="7">
              <a:buNone/>
              <a:defRPr sz="1300">
                <a:solidFill>
                  <a:srgbClr val="5D5D5D"/>
                </a:solidFill>
              </a:defRPr>
            </a:lvl8pPr>
            <a:lvl9pPr lvl="8">
              <a:buNone/>
              <a:defRPr sz="1300">
                <a:solidFill>
                  <a:srgbClr val="5D5D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Photo &amp; Text">
  <p:cSld name="3-Column Photo &amp;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4186479" y="134938"/>
            <a:ext cx="3862775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184191" y="134938"/>
            <a:ext cx="3862775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66464" y="134938"/>
            <a:ext cx="3885077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66688" y="134938"/>
            <a:ext cx="3884612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4186478" y="134938"/>
            <a:ext cx="3862776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3" type="body"/>
          </p:nvPr>
        </p:nvSpPr>
        <p:spPr>
          <a:xfrm>
            <a:off x="8184191" y="134938"/>
            <a:ext cx="3862775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828282"/>
                </a:solidFill>
              </a:defRPr>
            </a:lvl1pPr>
            <a:lvl2pPr lvl="1">
              <a:buNone/>
              <a:defRPr sz="1300">
                <a:solidFill>
                  <a:srgbClr val="828282"/>
                </a:solidFill>
              </a:defRPr>
            </a:lvl2pPr>
            <a:lvl3pPr lvl="2">
              <a:buNone/>
              <a:defRPr sz="1300">
                <a:solidFill>
                  <a:srgbClr val="828282"/>
                </a:solidFill>
              </a:defRPr>
            </a:lvl3pPr>
            <a:lvl4pPr lvl="3">
              <a:buNone/>
              <a:defRPr sz="1300">
                <a:solidFill>
                  <a:srgbClr val="828282"/>
                </a:solidFill>
              </a:defRPr>
            </a:lvl4pPr>
            <a:lvl5pPr lvl="4">
              <a:buNone/>
              <a:defRPr sz="1300">
                <a:solidFill>
                  <a:srgbClr val="828282"/>
                </a:solidFill>
              </a:defRPr>
            </a:lvl5pPr>
            <a:lvl6pPr lvl="5">
              <a:buNone/>
              <a:defRPr sz="1300">
                <a:solidFill>
                  <a:srgbClr val="828282"/>
                </a:solidFill>
              </a:defRPr>
            </a:lvl6pPr>
            <a:lvl7pPr lvl="6">
              <a:buNone/>
              <a:defRPr sz="1300">
                <a:solidFill>
                  <a:srgbClr val="828282"/>
                </a:solidFill>
              </a:defRPr>
            </a:lvl7pPr>
            <a:lvl8pPr lvl="7">
              <a:buNone/>
              <a:defRPr sz="1300">
                <a:solidFill>
                  <a:srgbClr val="828282"/>
                </a:solidFill>
              </a:defRPr>
            </a:lvl8pPr>
            <a:lvl9pPr lvl="8">
              <a:buNone/>
              <a:defRPr sz="1300">
                <a:solidFill>
                  <a:srgbClr val="82828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3;p5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7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93950" y="2535238"/>
            <a:ext cx="6816725" cy="306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9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8" name="Google Shape;8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3" name="Google Shape;93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2384425" y="823913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lphi.cmu.edu/forecast-eva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MSP x Delphi Capstone Kick-off</a:t>
            </a:r>
            <a:endParaRPr/>
          </a:p>
        </p:txBody>
      </p:sp>
      <p:sp>
        <p:nvSpPr>
          <p:cNvPr id="130" name="Google Shape;130;p15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24 February 2022</a:t>
            </a:r>
            <a:endParaRPr/>
          </a:p>
        </p:txBody>
      </p:sp>
      <p:sp>
        <p:nvSpPr>
          <p:cNvPr id="131" name="Google Shape;131;p15"/>
          <p:cNvSpPr txBox="1"/>
          <p:nvPr>
            <p:ph idx="3" type="body"/>
          </p:nvPr>
        </p:nvSpPr>
        <p:spPr>
          <a:xfrm>
            <a:off x="5781891" y="4449077"/>
            <a:ext cx="5926200" cy="646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None/>
            </a:pPr>
            <a:r>
              <a:rPr lang="en-US"/>
              <a:t>Anirban Chowdhury, April Wang, Bhoomika Moorjani, Manna Zhao, Rosa Jin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1720850" y="2438400"/>
            <a:ext cx="8575500" cy="280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Team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Our Understanding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Our Approach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Next steps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Contacts</a:t>
            </a:r>
            <a:endParaRPr/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26175" y="1034213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Team</a:t>
            </a:r>
            <a:endParaRPr/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9675" y="2369308"/>
            <a:ext cx="1585501" cy="199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463" y="3989241"/>
            <a:ext cx="1581912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2613075" y="4336038"/>
            <a:ext cx="15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Manna (Xiangman) Zhao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271563" y="5908050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April (Yueni) Wang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9901225" y="4338325"/>
            <a:ext cx="16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Rosa (Zixuan) Jin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5">
            <a:alphaModFix/>
          </a:blip>
          <a:srcRect b="2188" l="0" r="0" t="14290"/>
          <a:stretch/>
        </p:blipFill>
        <p:spPr>
          <a:xfrm>
            <a:off x="6258238" y="2432312"/>
            <a:ext cx="1585499" cy="199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6">
            <a:alphaModFix/>
          </a:blip>
          <a:srcRect b="8925" l="9138" r="10976" t="0"/>
          <a:stretch/>
        </p:blipFill>
        <p:spPr>
          <a:xfrm>
            <a:off x="2557350" y="2367129"/>
            <a:ext cx="1585500" cy="199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6162000" y="43383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Bhoomika Moorjani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001138" y="5908050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Anirban Chowdhury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7">
            <a:alphaModFix/>
          </a:blip>
          <a:srcRect b="0" l="0" r="0" t="14244"/>
          <a:stretch/>
        </p:blipFill>
        <p:spPr>
          <a:xfrm>
            <a:off x="8115738" y="3989238"/>
            <a:ext cx="1581912" cy="199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2384425" y="115728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Understanding</a:t>
            </a:r>
            <a:endParaRPr/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2393950" y="2535250"/>
            <a:ext cx="85200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Research question: “When two different data signals are supposedly getting at the same concept, do they agree?”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Our aim is to: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Identify and implement effective ways to determine if two signals are in agreement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If two signals disagree, investigate and provide insights into reasons for the disagreement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2384425" y="115728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Approach </a:t>
            </a:r>
            <a:endParaRPr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2393950" y="2535250"/>
            <a:ext cx="83202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Exact numeric agreement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Spatial / temporal correlations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Rank correlation / P</a:t>
            </a:r>
            <a:r>
              <a:rPr lang="en-US">
                <a:solidFill>
                  <a:schemeClr val="dk1"/>
                </a:solidFill>
              </a:rPr>
              <a:t>earson</a:t>
            </a:r>
            <a:r>
              <a:rPr lang="en-US">
                <a:solidFill>
                  <a:schemeClr val="dk1"/>
                </a:solidFill>
              </a:rPr>
              <a:t> correlation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Further research on effective methods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Statistical investigation on data segmented by region or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2384425" y="115728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Next steps </a:t>
            </a:r>
            <a:endParaRPr/>
          </a:p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2393950" y="2535262"/>
            <a:ext cx="85848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What specific signals or concepts should we focus on?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Should we be building a scoring method/evaluation model measuring the degree of agreement between signals (similar to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Forecast Evaluation Dashboard</a:t>
            </a:r>
            <a:r>
              <a:rPr lang="en-US"/>
              <a:t>)?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2384425" y="115728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Contacts</a:t>
            </a:r>
            <a:endParaRPr/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2384425" y="2253900"/>
            <a:ext cx="4649100" cy="2997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Bhoomika</a:t>
            </a:r>
            <a:r>
              <a:rPr lang="en-US"/>
              <a:t> (main point of contact)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700"/>
              <a:buFont typeface="Open Sans"/>
              <a:buChar char="○"/>
            </a:pPr>
            <a:r>
              <a:rPr lang="en-US" sz="1700">
                <a:solidFill>
                  <a:srgbClr val="5D5D5D"/>
                </a:solidFill>
              </a:rPr>
              <a:t>bmoorjan@cmu.edu</a:t>
            </a:r>
            <a:endParaRPr sz="1700">
              <a:solidFill>
                <a:srgbClr val="5D5D5D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Ani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achowdh1@cmu.edu</a:t>
            </a:r>
            <a:endParaRPr sz="17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April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yueniw@cmu.edu</a:t>
            </a:r>
            <a:endParaRPr sz="1700"/>
          </a:p>
        </p:txBody>
      </p:sp>
      <p:sp>
        <p:nvSpPr>
          <p:cNvPr id="183" name="Google Shape;183;p21"/>
          <p:cNvSpPr txBox="1"/>
          <p:nvPr/>
        </p:nvSpPr>
        <p:spPr>
          <a:xfrm>
            <a:off x="6899600" y="2253900"/>
            <a:ext cx="43548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●"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Manna 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700"/>
              <a:buChar char="○"/>
            </a:pPr>
            <a:r>
              <a:rPr lang="en-US" sz="17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xiangmaz@cmu.edu</a:t>
            </a:r>
            <a:endParaRPr sz="17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●"/>
            </a:pPr>
            <a:r>
              <a:rPr lang="en-US" sz="20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Rosa</a:t>
            </a:r>
            <a:endParaRPr sz="20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700"/>
              <a:buChar char="○"/>
            </a:pPr>
            <a:r>
              <a:rPr lang="en-US" sz="17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zixuanji@cmu.edu</a:t>
            </a:r>
            <a:endParaRPr sz="17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