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Roboto"/>
      <p:regular r:id="rId17"/>
      <p:bold r:id="rId18"/>
      <p:italic r:id="rId19"/>
      <p:boldItalic r:id="rId20"/>
    </p:embeddedFont>
    <p:embeddedFont>
      <p:font typeface="Lato"/>
      <p:regular r:id="rId21"/>
      <p:bold r:id="rId22"/>
      <p:italic r:id="rId23"/>
      <p:boldItalic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Roboto-regular.fntdata"/><Relationship Id="rId16" Type="http://schemas.openxmlformats.org/officeDocument/2006/relationships/font" Target="fonts/Raleway-boldItalic.fntdata"/><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mu-delphi.github.io/delphi-epidata/symptom-survey/"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40e4a367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40e4a367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5C5962"/>
                </a:solidFill>
                <a:highlight>
                  <a:srgbClr val="FFFFFF"/>
                </a:highlight>
                <a:latin typeface="Roboto"/>
                <a:ea typeface="Roboto"/>
                <a:cs typeface="Roboto"/>
                <a:sym typeface="Roboto"/>
              </a:rPr>
              <a:t> </a:t>
            </a:r>
            <a:r>
              <a:rPr lang="en" sz="1200">
                <a:solidFill>
                  <a:srgbClr val="7253ED"/>
                </a:solidFill>
                <a:uFill>
                  <a:noFill/>
                </a:uFill>
                <a:latin typeface="Roboto"/>
                <a:ea typeface="Roboto"/>
                <a:cs typeface="Roboto"/>
                <a:sym typeface="Roboto"/>
                <a:hlinkClick r:id="rId2">
                  <a:extLst>
                    <a:ext uri="{A12FA001-AC4F-418D-AE19-62706E023703}">
                      <ahyp:hlinkClr val="tx"/>
                    </a:ext>
                  </a:extLst>
                </a:hlinkClick>
              </a:rPr>
              <a:t>COVID-19 Trends and Impact Survey (CTIS)</a:t>
            </a:r>
            <a:r>
              <a:rPr lang="en"/>
              <a:t> run by </a:t>
            </a:r>
            <a:r>
              <a:rPr lang="en" sz="1200">
                <a:solidFill>
                  <a:srgbClr val="5C5962"/>
                </a:solidFill>
                <a:highlight>
                  <a:srgbClr val="FFFFFF"/>
                </a:highlight>
                <a:latin typeface="Roboto"/>
                <a:ea typeface="Roboto"/>
                <a:cs typeface="Roboto"/>
                <a:sym typeface="Roboto"/>
              </a:rPr>
              <a:t>the Delphi group at Carnegie Mellon. Facebook directs a random sample of its users to these surveys, which are voluntary. Users age 18 or older are eligible to complete the surveys, and their survey responses are held by CMU and are sharable with other health researchers under a data use agreement. No individual survey responses are shared back to Facebook.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40e4a367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40e4a367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5C5962"/>
                </a:solidFill>
                <a:highlight>
                  <a:srgbClr val="FFFFFF"/>
                </a:highlight>
                <a:latin typeface="Roboto"/>
                <a:ea typeface="Roboto"/>
                <a:cs typeface="Roboto"/>
                <a:sym typeface="Roboto"/>
              </a:rPr>
              <a:t>Data source based on COVID-19 Antigen tests, provided to us by Quidel, Inc. When a patient (whether at a doctor’s office, clinic, or hospital) has COVID-like symptoms, doctors may order an antigen test. An antigen test can detect parts of the virus that are present during an active infection. This is in contrast with antibody tests, which detect parts of the immune system that react to the virus, but which persist long after the infection has passed.</a:t>
            </a:r>
            <a:endParaRPr sz="1200">
              <a:solidFill>
                <a:srgbClr val="5C5962"/>
              </a:solidFill>
              <a:highlight>
                <a:srgbClr val="FFFFFF"/>
              </a:highlight>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40e4a367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40e4a367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40e4a367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40e4a367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40e4a367f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40e4a367f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140e4a367f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140e4a367f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Team Delphi - </a:t>
            </a:r>
            <a:endParaRPr b="1"/>
          </a:p>
          <a:p>
            <a:pPr indent="0" lvl="0" marL="0" rtl="0" algn="l">
              <a:spcBef>
                <a:spcPts val="0"/>
              </a:spcBef>
              <a:spcAft>
                <a:spcPts val="0"/>
              </a:spcAft>
              <a:buNone/>
            </a:pPr>
            <a:r>
              <a:rPr b="1" lang="en"/>
              <a:t>Progress Update</a:t>
            </a:r>
            <a:endParaRPr b="1"/>
          </a:p>
        </p:txBody>
      </p:sp>
      <p:sp>
        <p:nvSpPr>
          <p:cNvPr id="87" name="Google Shape;87;p13"/>
          <p:cNvSpPr txBox="1"/>
          <p:nvPr>
            <p:ph idx="1" type="subTitle"/>
          </p:nvPr>
        </p:nvSpPr>
        <p:spPr>
          <a:xfrm>
            <a:off x="1741675" y="3191825"/>
            <a:ext cx="6546900" cy="7926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sz="3450">
                <a:solidFill>
                  <a:srgbClr val="5D5D5D"/>
                </a:solidFill>
                <a:latin typeface="Open Sans"/>
                <a:ea typeface="Open Sans"/>
                <a:cs typeface="Open Sans"/>
                <a:sym typeface="Open Sans"/>
              </a:rPr>
              <a:t>Anirban Chowdhury, April Wang, Bhoomika Moorjani, </a:t>
            </a:r>
            <a:endParaRPr sz="3450">
              <a:solidFill>
                <a:srgbClr val="5D5D5D"/>
              </a:solidFill>
              <a:latin typeface="Open Sans"/>
              <a:ea typeface="Open Sans"/>
              <a:cs typeface="Open Sans"/>
              <a:sym typeface="Open Sans"/>
            </a:endParaRPr>
          </a:p>
          <a:p>
            <a:pPr indent="0" lvl="0" marL="0" rtl="0" algn="l">
              <a:spcBef>
                <a:spcPts val="0"/>
              </a:spcBef>
              <a:spcAft>
                <a:spcPts val="0"/>
              </a:spcAft>
              <a:buClr>
                <a:srgbClr val="5D5D5D"/>
              </a:buClr>
              <a:buSzPct val="52162"/>
              <a:buFont typeface="Arial"/>
              <a:buNone/>
            </a:pPr>
            <a:r>
              <a:rPr lang="en" sz="3450">
                <a:solidFill>
                  <a:srgbClr val="5D5D5D"/>
                </a:solidFill>
                <a:latin typeface="Open Sans"/>
                <a:ea typeface="Open Sans"/>
                <a:cs typeface="Open Sans"/>
                <a:sym typeface="Open Sans"/>
              </a:rPr>
              <a:t>Manna Zhao, Rosa Jin</a:t>
            </a:r>
            <a:endParaRPr sz="3450">
              <a:solidFill>
                <a:srgbClr val="5D5D5D"/>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 and Signals Exploration</a:t>
            </a:r>
            <a:endParaRPr/>
          </a:p>
        </p:txBody>
      </p:sp>
      <p:sp>
        <p:nvSpPr>
          <p:cNvPr id="93" name="Google Shape;93;p14"/>
          <p:cNvSpPr txBox="1"/>
          <p:nvPr>
            <p:ph idx="1" type="body"/>
          </p:nvPr>
        </p:nvSpPr>
        <p:spPr>
          <a:xfrm>
            <a:off x="729450" y="2078875"/>
            <a:ext cx="7688700" cy="2868900"/>
          </a:xfrm>
          <a:prstGeom prst="rect">
            <a:avLst/>
          </a:prstGeom>
        </p:spPr>
        <p:txBody>
          <a:bodyPr anchorCtr="0" anchor="t" bIns="91425" lIns="91425" spcFirstLastPara="1" rIns="91425" wrap="square" tIns="91425">
            <a:normAutofit fontScale="85000" lnSpcReduction="20000"/>
          </a:bodyPr>
          <a:lstStyle/>
          <a:p>
            <a:pPr indent="-317917" lvl="0" marL="457200" rtl="0" algn="l">
              <a:lnSpc>
                <a:spcPct val="150000"/>
              </a:lnSpc>
              <a:spcBef>
                <a:spcPts val="0"/>
              </a:spcBef>
              <a:spcAft>
                <a:spcPts val="0"/>
              </a:spcAft>
              <a:buSzPct val="100000"/>
              <a:buChar char="●"/>
            </a:pPr>
            <a:r>
              <a:rPr lang="en" sz="1654"/>
              <a:t>Test positivity rate from CTIS and Quidel</a:t>
            </a:r>
            <a:endParaRPr sz="1654"/>
          </a:p>
          <a:p>
            <a:pPr indent="-307122" lvl="1" marL="914400" rtl="0" algn="l">
              <a:lnSpc>
                <a:spcPct val="150000"/>
              </a:lnSpc>
              <a:spcBef>
                <a:spcPts val="0"/>
              </a:spcBef>
              <a:spcAft>
                <a:spcPts val="0"/>
              </a:spcAft>
              <a:buSzPct val="100000"/>
              <a:buChar char="○"/>
            </a:pPr>
            <a:r>
              <a:rPr lang="en" sz="1454"/>
              <a:t>Estimated test positivity rate (percent) among people tested for COVID-19 in the past 14 days (CTIS)</a:t>
            </a:r>
            <a:endParaRPr sz="1454"/>
          </a:p>
          <a:p>
            <a:pPr indent="-307122" lvl="1" marL="914400" rtl="0" algn="l">
              <a:lnSpc>
                <a:spcPct val="150000"/>
              </a:lnSpc>
              <a:spcBef>
                <a:spcPts val="0"/>
              </a:spcBef>
              <a:spcAft>
                <a:spcPts val="0"/>
              </a:spcAft>
              <a:buSzPct val="100000"/>
              <a:buChar char="○"/>
            </a:pPr>
            <a:r>
              <a:rPr lang="en" sz="1454"/>
              <a:t>Percentage of antigen tests that were positive for COVID-19 (all ages), smoothed by pooling together the last 7 days of tests (Quidel)</a:t>
            </a:r>
            <a:endParaRPr sz="1454"/>
          </a:p>
          <a:p>
            <a:pPr indent="-317917" lvl="0" marL="457200" rtl="0" algn="l">
              <a:lnSpc>
                <a:spcPct val="150000"/>
              </a:lnSpc>
              <a:spcBef>
                <a:spcPts val="0"/>
              </a:spcBef>
              <a:spcAft>
                <a:spcPts val="0"/>
              </a:spcAft>
              <a:buSzPct val="100000"/>
              <a:buChar char="●"/>
            </a:pPr>
            <a:r>
              <a:rPr lang="en" sz="1654"/>
              <a:t>COVID symptoms (sore throat) from CTIS and Google search</a:t>
            </a:r>
            <a:endParaRPr i="1" sz="2604">
              <a:solidFill>
                <a:srgbClr val="000000"/>
              </a:solidFill>
              <a:latin typeface="Arial"/>
              <a:ea typeface="Arial"/>
              <a:cs typeface="Arial"/>
              <a:sym typeface="Arial"/>
            </a:endParaRPr>
          </a:p>
          <a:p>
            <a:pPr indent="-307122" lvl="1" marL="914400" rtl="0" algn="l">
              <a:lnSpc>
                <a:spcPct val="150000"/>
              </a:lnSpc>
              <a:spcBef>
                <a:spcPts val="0"/>
              </a:spcBef>
              <a:spcAft>
                <a:spcPts val="0"/>
              </a:spcAft>
              <a:buSzPct val="100000"/>
              <a:buChar char="○"/>
            </a:pPr>
            <a:r>
              <a:rPr lang="en" sz="1454"/>
              <a:t>Estimated % of people reporting that they or someone  in their household experienced a sore throat in the past 24 hours (CTIS)</a:t>
            </a:r>
            <a:endParaRPr i="1" sz="2604">
              <a:solidFill>
                <a:srgbClr val="000000"/>
              </a:solidFill>
              <a:latin typeface="Arial"/>
              <a:ea typeface="Arial"/>
              <a:cs typeface="Arial"/>
              <a:sym typeface="Arial"/>
            </a:endParaRPr>
          </a:p>
          <a:p>
            <a:pPr indent="-307122" lvl="1" marL="914400" rtl="0" algn="l">
              <a:lnSpc>
                <a:spcPct val="150000"/>
              </a:lnSpc>
              <a:spcBef>
                <a:spcPts val="0"/>
              </a:spcBef>
              <a:spcAft>
                <a:spcPts val="0"/>
              </a:spcAft>
              <a:buSzPct val="100000"/>
              <a:buChar char="○"/>
            </a:pPr>
            <a:r>
              <a:rPr lang="en" sz="1454"/>
              <a:t>Measures search volume for “sore throat” symptom (Google search)</a:t>
            </a:r>
            <a:endParaRPr sz="1454"/>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Positivity Rate</a:t>
            </a:r>
            <a:endParaRPr/>
          </a:p>
        </p:txBody>
      </p:sp>
      <p:pic>
        <p:nvPicPr>
          <p:cNvPr id="99" name="Google Shape;99;p15"/>
          <p:cNvPicPr preferRelativeResize="0"/>
          <p:nvPr/>
        </p:nvPicPr>
        <p:blipFill>
          <a:blip r:embed="rId3">
            <a:alphaModFix/>
          </a:blip>
          <a:stretch>
            <a:fillRect/>
          </a:stretch>
        </p:blipFill>
        <p:spPr>
          <a:xfrm>
            <a:off x="729450" y="1988450"/>
            <a:ext cx="4830970" cy="2984849"/>
          </a:xfrm>
          <a:prstGeom prst="rect">
            <a:avLst/>
          </a:prstGeom>
          <a:noFill/>
          <a:ln>
            <a:noFill/>
          </a:ln>
        </p:spPr>
      </p:pic>
      <p:sp>
        <p:nvSpPr>
          <p:cNvPr id="100" name="Google Shape;100;p15"/>
          <p:cNvSpPr txBox="1"/>
          <p:nvPr/>
        </p:nvSpPr>
        <p:spPr>
          <a:xfrm>
            <a:off x="5428275" y="2219850"/>
            <a:ext cx="34260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Rapid Antigen tests (at a doctor’s office, clinic, or hospital)</a:t>
            </a:r>
            <a:endParaRPr>
              <a:solidFill>
                <a:schemeClr val="accent1"/>
              </a:solidFill>
              <a:latin typeface="Lato"/>
              <a:ea typeface="Lato"/>
              <a:cs typeface="Lato"/>
              <a:sym typeface="Lato"/>
            </a:endParaRPr>
          </a:p>
          <a:p>
            <a:pPr indent="-317500" lvl="0" marL="4572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Spearman’s rank correlation rho estimate: 0.806</a:t>
            </a:r>
            <a:endParaRPr>
              <a:solidFill>
                <a:schemeClr val="accen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Positivity Rate</a:t>
            </a:r>
            <a:endParaRPr/>
          </a:p>
        </p:txBody>
      </p:sp>
      <p:sp>
        <p:nvSpPr>
          <p:cNvPr id="106" name="Google Shape;106;p16"/>
          <p:cNvSpPr txBox="1"/>
          <p:nvPr/>
        </p:nvSpPr>
        <p:spPr>
          <a:xfrm>
            <a:off x="714625" y="1899425"/>
            <a:ext cx="379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07" name="Google Shape;107;p16"/>
          <p:cNvSpPr txBox="1"/>
          <p:nvPr/>
        </p:nvSpPr>
        <p:spPr>
          <a:xfrm>
            <a:off x="5560450" y="2358175"/>
            <a:ext cx="31323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Spearman’s rank correlation rho estimate: 0.617</a:t>
            </a:r>
            <a:endParaRPr>
              <a:solidFill>
                <a:schemeClr val="accent1"/>
              </a:solidFill>
              <a:latin typeface="Lato"/>
              <a:ea typeface="Lato"/>
              <a:cs typeface="Lato"/>
              <a:sym typeface="Lato"/>
            </a:endParaRPr>
          </a:p>
        </p:txBody>
      </p:sp>
      <p:pic>
        <p:nvPicPr>
          <p:cNvPr id="108" name="Google Shape;108;p16"/>
          <p:cNvPicPr preferRelativeResize="0"/>
          <p:nvPr/>
        </p:nvPicPr>
        <p:blipFill>
          <a:blip r:embed="rId3">
            <a:alphaModFix/>
          </a:blip>
          <a:stretch>
            <a:fillRect/>
          </a:stretch>
        </p:blipFill>
        <p:spPr>
          <a:xfrm>
            <a:off x="729450" y="1988450"/>
            <a:ext cx="4831005" cy="29848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Google Search vs. Facebook Survey Across Country</a:t>
            </a:r>
            <a:endParaRPr/>
          </a:p>
          <a:p>
            <a:pPr indent="0" lvl="0" marL="0" rtl="0" algn="l">
              <a:spcBef>
                <a:spcPts val="0"/>
              </a:spcBef>
              <a:spcAft>
                <a:spcPts val="0"/>
              </a:spcAft>
              <a:buNone/>
            </a:pPr>
            <a:r>
              <a:t/>
            </a:r>
            <a:endParaRPr/>
          </a:p>
        </p:txBody>
      </p:sp>
      <p:pic>
        <p:nvPicPr>
          <p:cNvPr id="114" name="Google Shape;114;p17"/>
          <p:cNvPicPr preferRelativeResize="0"/>
          <p:nvPr/>
        </p:nvPicPr>
        <p:blipFill>
          <a:blip r:embed="rId3">
            <a:alphaModFix/>
          </a:blip>
          <a:stretch>
            <a:fillRect/>
          </a:stretch>
        </p:blipFill>
        <p:spPr>
          <a:xfrm>
            <a:off x="729451" y="1798425"/>
            <a:ext cx="5336215" cy="3289650"/>
          </a:xfrm>
          <a:prstGeom prst="rect">
            <a:avLst/>
          </a:prstGeom>
          <a:noFill/>
          <a:ln>
            <a:noFill/>
          </a:ln>
        </p:spPr>
      </p:pic>
      <p:sp>
        <p:nvSpPr>
          <p:cNvPr id="115" name="Google Shape;115;p17"/>
          <p:cNvSpPr txBox="1"/>
          <p:nvPr/>
        </p:nvSpPr>
        <p:spPr>
          <a:xfrm>
            <a:off x="5120100" y="2782375"/>
            <a:ext cx="40239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Less agreement in New England/Midwest </a:t>
            </a:r>
            <a:endParaRPr>
              <a:solidFill>
                <a:schemeClr val="accent1"/>
              </a:solidFill>
              <a:latin typeface="Lato"/>
              <a:ea typeface="Lato"/>
              <a:cs typeface="Lato"/>
              <a:sym typeface="Lato"/>
            </a:endParaRPr>
          </a:p>
          <a:p>
            <a:pPr indent="-317500" lvl="0" marL="4572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More agreement in West/Central</a:t>
            </a:r>
            <a:endParaRPr>
              <a:solidFill>
                <a:schemeClr val="accent1"/>
              </a:solidFill>
              <a:latin typeface="Lato"/>
              <a:ea typeface="Lato"/>
              <a:cs typeface="Lato"/>
              <a:sym typeface="Lato"/>
            </a:endParaRPr>
          </a:p>
        </p:txBody>
      </p:sp>
      <p:sp>
        <p:nvSpPr>
          <p:cNvPr id="116" name="Google Shape;116;p17"/>
          <p:cNvSpPr/>
          <p:nvPr/>
        </p:nvSpPr>
        <p:spPr>
          <a:xfrm>
            <a:off x="1030950" y="2095075"/>
            <a:ext cx="765000" cy="7482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p:nvPr/>
        </p:nvSpPr>
        <p:spPr>
          <a:xfrm>
            <a:off x="4187425" y="2696050"/>
            <a:ext cx="612300" cy="5352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Google Search vs. Facebook Survey Across States</a:t>
            </a:r>
            <a:endParaRPr/>
          </a:p>
        </p:txBody>
      </p:sp>
      <p:sp>
        <p:nvSpPr>
          <p:cNvPr id="123" name="Google Shape;123;p18"/>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u="sng"/>
              <a:t>Most Agreement:</a:t>
            </a:r>
            <a:endParaRPr b="1" u="sng"/>
          </a:p>
        </p:txBody>
      </p:sp>
      <p:sp>
        <p:nvSpPr>
          <p:cNvPr id="124" name="Google Shape;124;p18"/>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u="sng"/>
              <a:t>Least Agreement:</a:t>
            </a:r>
            <a:endParaRPr b="1" u="sng"/>
          </a:p>
        </p:txBody>
      </p:sp>
      <p:pic>
        <p:nvPicPr>
          <p:cNvPr id="125" name="Google Shape;125;p18"/>
          <p:cNvPicPr preferRelativeResize="0"/>
          <p:nvPr/>
        </p:nvPicPr>
        <p:blipFill>
          <a:blip r:embed="rId3">
            <a:alphaModFix/>
          </a:blip>
          <a:stretch>
            <a:fillRect/>
          </a:stretch>
        </p:blipFill>
        <p:spPr>
          <a:xfrm>
            <a:off x="66525" y="2418575"/>
            <a:ext cx="4378599" cy="2731726"/>
          </a:xfrm>
          <a:prstGeom prst="rect">
            <a:avLst/>
          </a:prstGeom>
          <a:noFill/>
          <a:ln>
            <a:noFill/>
          </a:ln>
        </p:spPr>
      </p:pic>
      <p:pic>
        <p:nvPicPr>
          <p:cNvPr id="126" name="Google Shape;126;p18"/>
          <p:cNvPicPr preferRelativeResize="0"/>
          <p:nvPr/>
        </p:nvPicPr>
        <p:blipFill>
          <a:blip r:embed="rId4">
            <a:alphaModFix/>
          </a:blip>
          <a:stretch>
            <a:fillRect/>
          </a:stretch>
        </p:blipFill>
        <p:spPr>
          <a:xfrm>
            <a:off x="4572000" y="2448071"/>
            <a:ext cx="4378601" cy="267272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Possible Reasons for Disagreements:</a:t>
            </a:r>
            <a:endParaRPr/>
          </a:p>
        </p:txBody>
      </p:sp>
      <p:sp>
        <p:nvSpPr>
          <p:cNvPr id="132" name="Google Shape;132;p19"/>
          <p:cNvSpPr txBox="1"/>
          <p:nvPr>
            <p:ph idx="1" type="body"/>
          </p:nvPr>
        </p:nvSpPr>
        <p:spPr>
          <a:xfrm>
            <a:off x="729325" y="2078875"/>
            <a:ext cx="6766200" cy="20109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Policy change: Democratic party has conducted several policy change from 2021 to 2022</a:t>
            </a:r>
            <a:endParaRPr sz="1500"/>
          </a:p>
          <a:p>
            <a:pPr indent="-323850" lvl="0" marL="457200" rtl="0" algn="l">
              <a:spcBef>
                <a:spcPts val="0"/>
              </a:spcBef>
              <a:spcAft>
                <a:spcPts val="0"/>
              </a:spcAft>
              <a:buSzPts val="1500"/>
              <a:buChar char="●"/>
            </a:pPr>
            <a:r>
              <a:rPr lang="en" sz="1500"/>
              <a:t>Missing data: Much data in T</a:t>
            </a:r>
            <a:r>
              <a:rPr lang="en" sz="1500"/>
              <a:t>est positivity rate from CTIS and Quidel is missing</a:t>
            </a:r>
            <a:endParaRPr sz="1500"/>
          </a:p>
          <a:p>
            <a:pPr indent="-323850" lvl="0" marL="457200" rtl="0" algn="l">
              <a:spcBef>
                <a:spcPts val="0"/>
              </a:spcBef>
              <a:spcAft>
                <a:spcPts val="0"/>
              </a:spcAft>
              <a:buSzPts val="1500"/>
              <a:buChar char="●"/>
            </a:pPr>
            <a:r>
              <a:rPr lang="en" sz="1500"/>
              <a:t>Biasness - For small sample sizes, the response might be affected</a:t>
            </a:r>
            <a:endParaRPr sz="1500"/>
          </a:p>
          <a:p>
            <a:pPr indent="-323850" lvl="0" marL="457200" rtl="0" algn="l">
              <a:spcBef>
                <a:spcPts val="0"/>
              </a:spcBef>
              <a:spcAft>
                <a:spcPts val="0"/>
              </a:spcAft>
              <a:buSzPts val="1500"/>
              <a:buChar char="●"/>
            </a:pPr>
            <a:r>
              <a:rPr lang="en" sz="1500"/>
              <a:t>Future investigation: we should use more approach to evaluate the correlation and similarities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