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5" r:id="rId5"/>
    <p:sldId id="266" r:id="rId6"/>
    <p:sldId id="267" r:id="rId7"/>
    <p:sldId id="268" r:id="rId8"/>
    <p:sldId id="269" r:id="rId9"/>
    <p:sldId id="270" r:id="rId10"/>
    <p:sldId id="256" r:id="rId11"/>
    <p:sldId id="257" r:id="rId12"/>
    <p:sldId id="258" r:id="rId13"/>
    <p:sldId id="259" r:id="rId14"/>
    <p:sldId id="260" r:id="rId15"/>
    <p:sldId id="261" r:id="rId16"/>
    <p:sldId id="271"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8" y="19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9F774-AA20-454A-B233-025A65B639F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C4D6FD6-6BEA-4BAA-8893-FFB65A2B1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C969CF3-6D97-4237-AE21-A41DA499F408}"/>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709C6647-49B2-4818-9E7F-D998B219B1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715699-DC59-4C32-91CD-F36A6F5EF313}"/>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113656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0F3145-C540-4759-B41B-A48B79A5C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0DA59C-B303-49CA-8959-09D91EF58A5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63D347-D6FF-414D-B8F4-8FBA74291629}"/>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D0C311B3-3F9C-4B62-BDE2-B075145B94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F5950A-5D0A-4A01-AB18-C16ABC5C9639}"/>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69499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4407CD-0F1A-4846-BD9C-D01D16F622F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884B40-C856-4424-86A2-FCB3DE7966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4989C5-3581-4362-8673-8DFA3AC6C420}"/>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0E76E904-ABFB-4EEA-990B-C0E2A1AFC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CAC5E1-5ED3-4C3A-BE4D-9E1DD0B84169}"/>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4116559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62078-9D81-431E-8D06-D70F33FD18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0D6B386-EF5E-456B-A029-37A25B9F80F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FA60EC-7392-47FB-80E3-004EA85EFACA}"/>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CF134B39-8EBB-4A58-8E97-D060ACED45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25024D-4F89-4AEC-A3AB-1C687C723CB9}"/>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378170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EF557-E6E4-4D89-B8AC-2D3AEF3790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1D2B14-7236-44C2-956C-906A4BE9B0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E0E09E-7844-47BE-AFDE-E37C654D54C8}"/>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B7A98E4D-7584-480C-93E8-580599DF68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37FE62-0C81-4087-9FA2-D67A029F9E43}"/>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3077226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11E52-8867-491E-8D83-796893FF7A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3913B6-B922-4B01-9983-D4CA7C83ADE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4F20613-B9BF-44D1-8E7D-A3824E0F993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5108D3-42BB-4A7C-99AA-139D32973045}"/>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3E200678-AC08-484A-B51D-08B8B02ADB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FDFBEB-52B3-4EEE-9F1C-56BE5B3DE334}"/>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162824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EE7DF1-14C5-4B88-9E19-F17AD6A54B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0909F4A-B7AA-4D3A-B8FA-198FCCB6D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7A52C1-3682-4BB8-8D4E-355C024D74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F66A84-E2FF-48C5-80C8-57879E3443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0092619-0309-4886-A497-8D298A9844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08E738D-5052-4507-B466-134AADBF3F1A}"/>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8" name="页脚占位符 7">
            <a:extLst>
              <a:ext uri="{FF2B5EF4-FFF2-40B4-BE49-F238E27FC236}">
                <a16:creationId xmlns:a16="http://schemas.microsoft.com/office/drawing/2014/main" id="{6E14DF75-2376-4BD3-9227-EA8396498F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CC80021-C0AC-409E-8D15-8EEEA2F78E88}"/>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1592408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BA8EC-8542-4D0B-8732-03F51324148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B816BA-3EF6-40AA-8AC7-5B010E205011}"/>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4" name="页脚占位符 3">
            <a:extLst>
              <a:ext uri="{FF2B5EF4-FFF2-40B4-BE49-F238E27FC236}">
                <a16:creationId xmlns:a16="http://schemas.microsoft.com/office/drawing/2014/main" id="{EC9AB8E1-2661-4B17-ADCE-6287B9C9FE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FACD016-5C77-48E8-8482-C55CCFC77D85}"/>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359670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7C566F-6772-4BED-B202-7B28084DBD84}"/>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3" name="页脚占位符 2">
            <a:extLst>
              <a:ext uri="{FF2B5EF4-FFF2-40B4-BE49-F238E27FC236}">
                <a16:creationId xmlns:a16="http://schemas.microsoft.com/office/drawing/2014/main" id="{FCC55DB1-E06F-44DA-8ED6-4F72B6DF2E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EAA133-A549-4D50-AAD9-37D0032A76C8}"/>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215814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42127-0392-4DA9-9A5F-5A0F2D76AA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DD4128E-9CFE-4B69-98D0-941BCDA6A5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5453F7-8C0D-4F19-9791-6A4C393B2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3810CF-4128-4F7E-8788-06E88A9F0133}"/>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4FA8002F-433E-41FA-8359-82451A560F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4DD7C7-C147-4E70-9076-A260ACF6BEA9}"/>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343245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03890-2D29-4C23-81F7-1E92620B24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E46B319-AE26-41DC-95F9-F36383EAE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514275-050A-4231-8779-A027911BA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A6BCB7-84C3-4AE9-908C-8C325B5ED8B9}"/>
              </a:ext>
            </a:extLst>
          </p:cNvPr>
          <p:cNvSpPr>
            <a:spLocks noGrp="1"/>
          </p:cNvSpPr>
          <p:nvPr>
            <p:ph type="dt" sz="half" idx="10"/>
          </p:nvPr>
        </p:nvSpPr>
        <p:spPr/>
        <p:txBody>
          <a:bodyPr/>
          <a:lstStyle/>
          <a:p>
            <a:fld id="{48B93D58-970D-449E-B879-6E72FD64E2CD}" type="datetimeFigureOut">
              <a:rPr lang="zh-CN" altLang="en-US" smtClean="0"/>
              <a:t>2022/4/25</a:t>
            </a:fld>
            <a:endParaRPr lang="zh-CN" altLang="en-US"/>
          </a:p>
        </p:txBody>
      </p:sp>
      <p:sp>
        <p:nvSpPr>
          <p:cNvPr id="6" name="页脚占位符 5">
            <a:extLst>
              <a:ext uri="{FF2B5EF4-FFF2-40B4-BE49-F238E27FC236}">
                <a16:creationId xmlns:a16="http://schemas.microsoft.com/office/drawing/2014/main" id="{919D7417-A15A-4AC2-937B-32C0755E1D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497F41-EC3B-40CD-B9D5-5DE7E269269D}"/>
              </a:ext>
            </a:extLst>
          </p:cNvPr>
          <p:cNvSpPr>
            <a:spLocks noGrp="1"/>
          </p:cNvSpPr>
          <p:nvPr>
            <p:ph type="sldNum" sz="quarter" idx="12"/>
          </p:nvPr>
        </p:nvSpPr>
        <p:spPr/>
        <p:txBody>
          <a:body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212133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6181238-68B1-4959-BF0E-181A96784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35E51E3-39C8-48C3-B2A2-7B9A756D7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FF1F4-423E-419A-A063-DA44416CD4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B93D58-970D-449E-B879-6E72FD64E2CD}" type="datetimeFigureOut">
              <a:rPr lang="zh-CN" altLang="en-US" smtClean="0"/>
              <a:t>2022/4/25</a:t>
            </a:fld>
            <a:endParaRPr lang="zh-CN" altLang="en-US"/>
          </a:p>
        </p:txBody>
      </p:sp>
      <p:sp>
        <p:nvSpPr>
          <p:cNvPr id="5" name="页脚占位符 4">
            <a:extLst>
              <a:ext uri="{FF2B5EF4-FFF2-40B4-BE49-F238E27FC236}">
                <a16:creationId xmlns:a16="http://schemas.microsoft.com/office/drawing/2014/main" id="{366CF4C5-CA51-4992-836E-2001B17CE2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3072607-71AF-4EC1-AA20-EC4B1F1BD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873EF-DB05-4461-B51E-B3C3BB92F1FE}" type="slidenum">
              <a:rPr lang="zh-CN" altLang="en-US" smtClean="0"/>
              <a:t>‹#›</a:t>
            </a:fld>
            <a:endParaRPr lang="zh-CN" altLang="en-US"/>
          </a:p>
        </p:txBody>
      </p:sp>
    </p:spTree>
    <p:extLst>
      <p:ext uri="{BB962C8B-B14F-4D97-AF65-F5344CB8AC3E}">
        <p14:creationId xmlns:p14="http://schemas.microsoft.com/office/powerpoint/2010/main" val="2051830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log.csdn.net/f980511/article/details/90511392" TargetMode="External"/><Relationship Id="rId2" Type="http://schemas.openxmlformats.org/officeDocument/2006/relationships/hyperlink" Target="https://blog.csdn.net/mylovelylydia/article/details/52910588" TargetMode="Externa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log.csdn.net/f980511/article/details/90511392"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log.csdn.net/u014661698/article/details/84976220"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2B5A42A-C9F0-401E-AB73-3FDDC43702B2}"/>
              </a:ext>
            </a:extLst>
          </p:cNvPr>
          <p:cNvSpPr txBox="1"/>
          <p:nvPr/>
        </p:nvSpPr>
        <p:spPr>
          <a:xfrm>
            <a:off x="2763520" y="247134"/>
            <a:ext cx="7122160" cy="523220"/>
          </a:xfrm>
          <a:prstGeom prst="rect">
            <a:avLst/>
          </a:prstGeom>
          <a:noFill/>
        </p:spPr>
        <p:txBody>
          <a:bodyPr wrap="square">
            <a:spAutoFit/>
          </a:bodyPr>
          <a:lstStyle/>
          <a:p>
            <a:r>
              <a:rPr lang="en-US" altLang="zh-CN" sz="2800" b="1" dirty="0">
                <a:latin typeface="Times New Roman" panose="02020603050405020304" pitchFamily="18" charset="0"/>
                <a:cs typeface="Times New Roman" panose="02020603050405020304" pitchFamily="18" charset="0"/>
              </a:rPr>
              <a:t>Optimistic Parallelism Requires Abstractions</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4EF294F-B74C-40D7-A949-3BC6145FE7D0}"/>
              </a:ext>
            </a:extLst>
          </p:cNvPr>
          <p:cNvSpPr txBox="1"/>
          <p:nvPr/>
        </p:nvSpPr>
        <p:spPr>
          <a:xfrm>
            <a:off x="558800" y="1372215"/>
            <a:ext cx="11490960" cy="1631216"/>
          </a:xfrm>
          <a:prstGeom prst="rect">
            <a:avLst/>
          </a:prstGeom>
          <a:noFill/>
        </p:spPr>
        <p:txBody>
          <a:bodyPr wrap="square">
            <a:spAutoFit/>
          </a:bodyPr>
          <a:lstStyle/>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针对不规则数据结构的算法的并行化计算，通过对数据结构合理的抽象，设计了</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galois</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伽罗瓦</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系统。</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galois</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主要有三个方面</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将程序的并行封装为在有序和无序集上迭代的少量语法；</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）类库中关于方法的断言</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用于检测和恢复并发计算对共享内存的潜在不安全访问的运行方案。</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C72ACAFF-1C0E-4AB3-A6A6-2CD29C539D5F}"/>
              </a:ext>
            </a:extLst>
          </p:cNvPr>
          <p:cNvPicPr>
            <a:picLocks noChangeAspect="1"/>
          </p:cNvPicPr>
          <p:nvPr/>
        </p:nvPicPr>
        <p:blipFill>
          <a:blip r:embed="rId2"/>
          <a:stretch>
            <a:fillRect/>
          </a:stretch>
        </p:blipFill>
        <p:spPr>
          <a:xfrm>
            <a:off x="2515318" y="3302508"/>
            <a:ext cx="6409524" cy="3057143"/>
          </a:xfrm>
          <a:prstGeom prst="rect">
            <a:avLst/>
          </a:prstGeom>
        </p:spPr>
      </p:pic>
    </p:spTree>
    <p:extLst>
      <p:ext uri="{BB962C8B-B14F-4D97-AF65-F5344CB8AC3E}">
        <p14:creationId xmlns:p14="http://schemas.microsoft.com/office/powerpoint/2010/main" val="1975782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52B593A-DB30-41AF-A162-6CFDE752B444}"/>
              </a:ext>
            </a:extLst>
          </p:cNvPr>
          <p:cNvSpPr txBox="1"/>
          <p:nvPr/>
        </p:nvSpPr>
        <p:spPr>
          <a:xfrm>
            <a:off x="3322320" y="250875"/>
            <a:ext cx="6096000" cy="738664"/>
          </a:xfrm>
          <a:prstGeom prst="rect">
            <a:avLst/>
          </a:prstGeom>
          <a:noFill/>
        </p:spPr>
        <p:txBody>
          <a:bodyPr wrap="square">
            <a:spAutoFit/>
          </a:bodyPr>
          <a:lstStyle/>
          <a:p>
            <a:r>
              <a:rPr lang="zh-CN" altLang="en-US" sz="2400" b="1" dirty="0">
                <a:latin typeface="Times New Roman" panose="02020603050405020304" pitchFamily="18" charset="0"/>
                <a:cs typeface="Times New Roman" panose="02020603050405020304" pitchFamily="18" charset="0"/>
              </a:rPr>
              <a:t>The Tao of Parallelism in Algorithms</a:t>
            </a:r>
          </a:p>
          <a:p>
            <a:endParaRPr lang="zh-CN" altLang="en-US" dirty="0"/>
          </a:p>
        </p:txBody>
      </p:sp>
      <p:sp>
        <p:nvSpPr>
          <p:cNvPr id="9" name="文本框 8">
            <a:extLst>
              <a:ext uri="{FF2B5EF4-FFF2-40B4-BE49-F238E27FC236}">
                <a16:creationId xmlns:a16="http://schemas.microsoft.com/office/drawing/2014/main" id="{66244BA3-2559-409A-93BC-AF5CAA27E365}"/>
              </a:ext>
            </a:extLst>
          </p:cNvPr>
          <p:cNvSpPr txBox="1"/>
          <p:nvPr/>
        </p:nvSpPr>
        <p:spPr>
          <a:xfrm>
            <a:off x="274320" y="1020356"/>
            <a:ext cx="10728960" cy="2154436"/>
          </a:xfrm>
          <a:prstGeom prst="rect">
            <a:avLst/>
          </a:prstGeom>
          <a:noFill/>
        </p:spPr>
        <p:txBody>
          <a:bodyPr wrap="square">
            <a:spAutoFit/>
          </a:bodyPr>
          <a:lstStyle/>
          <a:p>
            <a:pPr algn="just" latinLnBrk="1"/>
            <a:r>
              <a:rPr lang="zh-CN" altLang="en-US" b="0" i="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    </a:t>
            </a:r>
            <a:r>
              <a:rPr lang="zh-CN" altLang="en-US" sz="2000" b="0" i="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依赖图</a:t>
            </a:r>
            <a:r>
              <a:rPr lang="zh-CN" altLang="en-US" sz="2000" dirty="0">
                <a:solidFill>
                  <a:srgbClr val="333333"/>
                </a:solidFill>
                <a:latin typeface="宋体" panose="02010600030101010101" pitchFamily="2" charset="-122"/>
                <a:ea typeface="宋体" panose="02010600030101010101" pitchFamily="2" charset="-122"/>
                <a:cs typeface="Times New Roman" panose="02020603050405020304" pitchFamily="18" charset="0"/>
              </a:rPr>
              <a:t>不适合</a:t>
            </a:r>
            <a:r>
              <a:rPr lang="zh-CN" altLang="en-US" sz="2000" b="0" i="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rPr>
              <a:t>抽象新应用领域的算法，如机器学习和复杂网络（像图、树和集这样的结构）。</a:t>
            </a:r>
            <a:r>
              <a:rPr lang="zh-CN" altLang="en-US" sz="2000" dirty="0">
                <a:solidFill>
                  <a:srgbClr val="333333"/>
                </a:solidFill>
                <a:latin typeface="宋体" panose="02010600030101010101" pitchFamily="2" charset="-122"/>
                <a:ea typeface="宋体" panose="02010600030101010101" pitchFamily="2" charset="-122"/>
                <a:cs typeface="Times New Roman" panose="02020603050405020304" pitchFamily="18" charset="0"/>
              </a:rPr>
              <a:t>为了满足对这类算法的抽象需求，引入了“算子公式”：算法结构是由它对数据的作用来表示的。 “算子公式”的基础被称为道分析：提取算法中对并行化有利的属性的抽象算法。总的来说就是通过道分析</a:t>
            </a:r>
            <a:r>
              <a:rPr lang="zh-CN" altLang="en-US" sz="2000" dirty="0">
                <a:solidFill>
                  <a:srgbClr val="000000"/>
                </a:solidFill>
                <a:latin typeface="微软雅黑" panose="020B0503020204020204" pitchFamily="34" charset="-122"/>
                <a:ea typeface="微软雅黑" panose="020B0503020204020204" pitchFamily="34" charset="-122"/>
              </a:rPr>
              <a:t>细致的定义了不同算法的并行计算方法</a:t>
            </a:r>
            <a:endParaRPr lang="zh-CN" altLang="en-US" dirty="0"/>
          </a:p>
          <a:p>
            <a:pPr algn="just" latinLnBrk="1"/>
            <a:endParaRPr lang="zh-CN" altLang="en-US" dirty="0">
              <a:solidFill>
                <a:srgbClr val="333333"/>
              </a:solidFill>
              <a:latin typeface="宋体" panose="02010600030101010101" pitchFamily="2" charset="-122"/>
              <a:ea typeface="宋体" panose="02010600030101010101" pitchFamily="2" charset="-122"/>
              <a:cs typeface="Times New Roman" panose="02020603050405020304" pitchFamily="18" charset="0"/>
            </a:endParaRPr>
          </a:p>
          <a:p>
            <a:pPr algn="just" latinLnBrk="1"/>
            <a:endParaRPr lang="zh-CN" altLang="en-US" dirty="0">
              <a:solidFill>
                <a:srgbClr val="333333"/>
              </a:solidFill>
              <a:latin typeface="宋体" panose="02010600030101010101" pitchFamily="2" charset="-122"/>
              <a:ea typeface="宋体" panose="02010600030101010101" pitchFamily="2" charset="-122"/>
              <a:cs typeface="Times New Roman" panose="02020603050405020304" pitchFamily="18" charset="0"/>
            </a:endParaRPr>
          </a:p>
          <a:p>
            <a:pPr algn="just" latinLnBrk="1"/>
            <a:endParaRPr lang="zh-CN" altLang="en-US" b="0" i="0" dirty="0">
              <a:solidFill>
                <a:srgbClr val="333333"/>
              </a:solidFill>
              <a:effectLst/>
              <a:latin typeface="宋体" panose="02010600030101010101" pitchFamily="2" charset="-122"/>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F6452618-A604-4E88-B75A-368BFF0F692B}"/>
              </a:ext>
            </a:extLst>
          </p:cNvPr>
          <p:cNvPicPr>
            <a:picLocks noChangeAspect="1"/>
          </p:cNvPicPr>
          <p:nvPr/>
        </p:nvPicPr>
        <p:blipFill>
          <a:blip r:embed="rId2"/>
          <a:stretch>
            <a:fillRect/>
          </a:stretch>
        </p:blipFill>
        <p:spPr>
          <a:xfrm>
            <a:off x="1772289" y="2716807"/>
            <a:ext cx="7726162" cy="3541753"/>
          </a:xfrm>
          <a:prstGeom prst="rect">
            <a:avLst/>
          </a:prstGeom>
        </p:spPr>
      </p:pic>
    </p:spTree>
    <p:extLst>
      <p:ext uri="{BB962C8B-B14F-4D97-AF65-F5344CB8AC3E}">
        <p14:creationId xmlns:p14="http://schemas.microsoft.com/office/powerpoint/2010/main" val="2599639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9104C20-44D9-4CAD-859B-C4698D417C7B}"/>
              </a:ext>
            </a:extLst>
          </p:cNvPr>
          <p:cNvSpPr txBox="1"/>
          <p:nvPr/>
        </p:nvSpPr>
        <p:spPr>
          <a:xfrm>
            <a:off x="132080" y="-77986"/>
            <a:ext cx="11430000" cy="7048083"/>
          </a:xfrm>
          <a:prstGeom prst="rect">
            <a:avLst/>
          </a:prstGeom>
          <a:noFill/>
        </p:spPr>
        <p:txBody>
          <a:bodyPr wrap="square">
            <a:spAutoFit/>
          </a:bodyPr>
          <a:lstStyle/>
          <a:p>
            <a:pPr marL="285750" indent="-285750">
              <a:buFont typeface="Wingdings" panose="05000000000000000000" pitchFamily="2" charset="2"/>
              <a:buChar char="l"/>
            </a:pPr>
            <a:r>
              <a:rPr lang="en-US" altLang="zh-CN" sz="2800" b="0" i="0" u="none" strike="noStrike" baseline="0" dirty="0">
                <a:latin typeface="Times New Roman" panose="02020603050405020304" pitchFamily="18" charset="0"/>
                <a:cs typeface="Times New Roman" panose="02020603050405020304" pitchFamily="18" charset="0"/>
              </a:rPr>
              <a:t>Topology</a:t>
            </a:r>
          </a:p>
          <a:p>
            <a:pPr marL="742950" lvl="1" indent="-28575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Structured: </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例如只包含节点不包含连边的网络可以用集合</a:t>
            </a:r>
            <a:r>
              <a:rPr lang="en-US" altLang="zh-CN"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(sets)</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来存储和表示，派系</a:t>
            </a:r>
            <a:r>
              <a:rPr lang="en-US" altLang="zh-CN"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(cliques)</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可以用对称的稠密邻接矩阵来表示。</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Semi-structured: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例如树</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(tree)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Unstructured: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大多数图。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Active nodes</a:t>
            </a: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Location</a:t>
            </a:r>
          </a:p>
          <a:p>
            <a:pPr marL="1200150" lvl="3" indent="-28575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topology-driven</a:t>
            </a:r>
            <a:r>
              <a:rPr lang="en-US" altLang="zh-CN" sz="24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活动节点</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Active nodes</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由图决定，因此在某个活动节点上执行操作符不会导致其他节点成为活动节点。常见的例子是迭代图的所有节点或边的算法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(degree)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1200150" lvl="3" indent="-28575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data-driven: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一个节点上的活动可能导致其他节点成为活动节点，因此节点以依赖于数据且不可预测的方式成为活动节点。常见的例子是图中用于最大流计算的</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preflow</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-push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算法和用于事件驱动模拟的算法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(SIR)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Ordering</a:t>
            </a:r>
          </a:p>
          <a:p>
            <a:pPr marL="1200150" lvl="3" indent="-28575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ordered</a:t>
            </a:r>
            <a:endParaRPr lang="en-US" altLang="zh-CN" sz="3200" dirty="0">
              <a:latin typeface="Times New Roman" panose="02020603050405020304" pitchFamily="18" charset="0"/>
              <a:cs typeface="Times New Roman" panose="02020603050405020304" pitchFamily="18" charset="0"/>
            </a:endParaRPr>
          </a:p>
          <a:p>
            <a:pPr marL="1200150" lvl="3" indent="-28575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unordered</a:t>
            </a:r>
            <a:endParaRPr lang="en-US" altLang="zh-C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sz="2800" dirty="0">
                <a:latin typeface="Times New Roman" panose="02020603050405020304" pitchFamily="18" charset="0"/>
                <a:cs typeface="Times New Roman" panose="02020603050405020304" pitchFamily="18" charset="0"/>
              </a:rPr>
              <a:t>Operator</a:t>
            </a: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Morph: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改变图的结构以及节点和边的属性。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Local computation: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改变节点和边的属性。</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marL="742950" lvl="2" indent="-28575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Reader:</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只读。</a:t>
            </a:r>
          </a:p>
        </p:txBody>
      </p:sp>
    </p:spTree>
    <p:extLst>
      <p:ext uri="{BB962C8B-B14F-4D97-AF65-F5344CB8AC3E}">
        <p14:creationId xmlns:p14="http://schemas.microsoft.com/office/powerpoint/2010/main" val="51703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C91113B-C90E-4E70-99F5-6E114B3287EC}"/>
              </a:ext>
            </a:extLst>
          </p:cNvPr>
          <p:cNvSpPr txBox="1"/>
          <p:nvPr/>
        </p:nvSpPr>
        <p:spPr>
          <a:xfrm>
            <a:off x="233680" y="165854"/>
            <a:ext cx="5732130" cy="6617196"/>
          </a:xfrm>
          <a:prstGeom prst="rect">
            <a:avLst/>
          </a:prstGeom>
          <a:noFill/>
        </p:spPr>
        <p:txBody>
          <a:bodyPr wrap="square">
            <a:spAutoFit/>
          </a:bodyPr>
          <a:lstStyle/>
          <a:p>
            <a:r>
              <a:rPr lang="en-US" altLang="zh-CN" sz="2800" b="0" i="0" u="none" strike="noStrike" baseline="0" dirty="0">
                <a:latin typeface="Times New Roman" panose="02020603050405020304" pitchFamily="18" charset="0"/>
                <a:cs typeface="Times New Roman" panose="02020603050405020304" pitchFamily="18" charset="0"/>
              </a:rPr>
              <a:t>Amorphous data-parallelism</a:t>
            </a:r>
          </a:p>
          <a:p>
            <a:pPr marL="457200"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Baseline</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model:</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图存储在共享内存中，活动节点由若干个线程处理。互斥逻辑锁</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每个图形元素都有一个互斥锁，线程必须先获得这个锁，才能访问该元素。如果由于锁已经被另一个线程拥有而无法获得它，则会向运行时系统报告冲突，运行时系统会回滚冲突的活动之一。如果并发活动不修改活动节点邻域的节点和边，则可以允许这些操作重叠</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l"/>
            </a:pPr>
            <a:r>
              <a:rPr lang="en-US" altLang="zh-CN" sz="2000" b="0" i="0" u="none" strike="noStrike" baseline="0" dirty="0">
                <a:latin typeface="Times New Roman" panose="02020603050405020304" pitchFamily="18" charset="0"/>
                <a:cs typeface="Times New Roman" panose="02020603050405020304" pitchFamily="18" charset="0"/>
              </a:rPr>
              <a:t>Unordered:</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活动在操作符的应用程序完成时提交，然后释放所有获得的元素。</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buFont typeface="Wingdings" panose="05000000000000000000" pitchFamily="2" charset="2"/>
              <a:buChar char="l"/>
            </a:pPr>
            <a:r>
              <a:rPr lang="en-US" altLang="zh-CN" sz="2000" b="0" i="0" u="none" strike="noStrike" baseline="0" dirty="0">
                <a:latin typeface="Times New Roman" panose="02020603050405020304" pitchFamily="18" charset="0"/>
                <a:cs typeface="Times New Roman" panose="02020603050405020304" pitchFamily="18" charset="0"/>
              </a:rPr>
              <a:t>Ordered:</a:t>
            </a:r>
            <a:r>
              <a:rPr lang="en-US" altLang="zh-CN" sz="2400" b="0" i="0" u="none" strike="noStrike" baseline="0" dirty="0">
                <a:latin typeface="Times New Roman" panose="02020603050405020304" pitchFamily="18" charset="0"/>
                <a:cs typeface="Times New Roman" panose="02020603050405020304" pitchFamily="18" charset="0"/>
              </a:rPr>
              <a:t> </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活动节点仍然可以按照任何顺序进行处理，但是它们必须按照串行顺序提交。这可以使用类似于乱序处理器中的重序缓冲区的数据结构来实现。在这种情况下，只有当活动提交</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或中止</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时才会释放锁。</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Parallelism profiles:</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对于给定的输入，显示不规则算法执行的每一步可用并行度的图称为并行度概要图。</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52506FC1-5DF1-4303-B02B-F87AE08A5348}"/>
              </a:ext>
            </a:extLst>
          </p:cNvPr>
          <p:cNvPicPr>
            <a:picLocks noChangeAspect="1"/>
          </p:cNvPicPr>
          <p:nvPr/>
        </p:nvPicPr>
        <p:blipFill>
          <a:blip r:embed="rId2"/>
          <a:stretch>
            <a:fillRect/>
          </a:stretch>
        </p:blipFill>
        <p:spPr>
          <a:xfrm>
            <a:off x="6226191" y="795647"/>
            <a:ext cx="5794810" cy="5381633"/>
          </a:xfrm>
          <a:prstGeom prst="rect">
            <a:avLst/>
          </a:prstGeom>
        </p:spPr>
      </p:pic>
    </p:spTree>
    <p:extLst>
      <p:ext uri="{BB962C8B-B14F-4D97-AF65-F5344CB8AC3E}">
        <p14:creationId xmlns:p14="http://schemas.microsoft.com/office/powerpoint/2010/main" val="67272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62C6DD-4A63-4A44-8EC5-BC714C7EFDC5}"/>
              </a:ext>
            </a:extLst>
          </p:cNvPr>
          <p:cNvSpPr>
            <a:spLocks noGrp="1"/>
          </p:cNvSpPr>
          <p:nvPr>
            <p:ph idx="1"/>
          </p:nvPr>
        </p:nvSpPr>
        <p:spPr>
          <a:xfrm>
            <a:off x="0" y="382904"/>
            <a:ext cx="11922760" cy="6617335"/>
          </a:xfrm>
        </p:spPr>
        <p:txBody>
          <a:bodyPr>
            <a:normAutofit/>
          </a:bodyPr>
          <a:lstStyle/>
          <a:p>
            <a:pPr>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Exploiting structure to reduce overheads: </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如果一个操作符在修改</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活动节点</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邻居之前读取所有的元素，在实现时需要非常谨慎。</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Exploiting structure for coordinated scheduling:</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所有这些策略都基于显式或隐式地构建依赖图，但它们在程序编译和执行期间是不同的。对于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ordered data-driven algorithms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而言：</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确定所有活动节点，</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(ii)</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确定相应活动的邻域和顺序，</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(iii)</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创建符合邻域和顺序约束的部分活动的执行顺序。</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Runtime coordination: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在每一轮中，一组不冲突的活动被选择并在不同步的情况下并行执行。任何新创建的活动都被推迟到下一轮，此时它们将被考虑与当前一轮中未处理的活动一起执行。</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Unordered data-driven algorithms: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我们可以根据算法构建一个冲突图，其中节点表示活动节点，边表示活动之间的冲突。</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800" dirty="0" err="1">
                <a:latin typeface="Times New Roman" panose="02020603050405020304" pitchFamily="18" charset="0"/>
                <a:ea typeface="宋体" panose="02010600030101010101" pitchFamily="2" charset="-122"/>
                <a:cs typeface="Times New Roman" panose="02020603050405020304" pitchFamily="18" charset="0"/>
              </a:rPr>
              <a:t>Luby</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的随机并行算法可以找到一个最大独立的活动集合，这组活动可以在不同步的情况下并行执行。</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2">
              <a:buFont typeface="Wingdings" panose="05000000000000000000" pitchFamily="2" charset="2"/>
              <a:buChar char="l"/>
            </a:pP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Topology-driven algorithms</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Unordered</a:t>
            </a:r>
            <a:r>
              <a:rPr lang="zh-CN" altLang="en-US" sz="18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可以直接根据</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Runtime coordination</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执行，</a:t>
            </a:r>
            <a:r>
              <a:rPr lang="en-US" altLang="zh-CN" sz="18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ordered</a:t>
            </a:r>
            <a:r>
              <a:rPr lang="zh-CN" altLang="en-US" sz="18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则需要求活动节点序列的最大前缀。</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Just-in-time coordination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：对于某些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Topology-driven algorithms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，依赖图独立于图的节点和边上的标签，是纯粹的图拓扑函数。因此，可以在给出输入图时生成一个依赖图。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lvl="1">
              <a:buFont typeface="Wingdings" panose="05000000000000000000" pitchFamily="2" charset="2"/>
              <a:buChar char="l"/>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Compile-time coordination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：一些适合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Just-in-time coordination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的算法有结构化的输入图。在这种情况下，可以在编译时生成由输入图的未知参数适当参数化的依赖图。例如，如果图是一个网格，就像在有限差分方法中一样，依赖图是由网格的维数参数化的。</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217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2351B5E-03CF-47F6-94E3-E03FDCF729A0}"/>
              </a:ext>
            </a:extLst>
          </p:cNvPr>
          <p:cNvSpPr txBox="1"/>
          <p:nvPr/>
        </p:nvSpPr>
        <p:spPr>
          <a:xfrm>
            <a:off x="132080" y="0"/>
            <a:ext cx="11968480" cy="5324535"/>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Case studies of algorithms</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Morph algorithms</a:t>
            </a:r>
          </a:p>
          <a:p>
            <a:pPr marL="1371600" lvl="2" indent="-4572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Refinement: </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通过添加新的节点和边</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可能在过程中删除一些节点和边</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使图变大。</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Map-reduce(topology-driven, unordered); Streams; Prim’s MST algorithm(topology-driven, ordered); N-body tree-building(topology-driven, unordered); Andersen-style inclusion-based points-to analysis(data-driven , unordered).</a:t>
            </a:r>
          </a:p>
          <a:p>
            <a:pPr marL="1371600" lvl="2" indent="-4572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Coarsening: </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将节点或子图聚在一起，用表示该集群的较小的子图替换它们。</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1828800" lvl="3" indent="-457200">
              <a:buFont typeface="Wingdings" panose="05000000000000000000" pitchFamily="2" charset="2"/>
              <a:buChar char="l"/>
            </a:pP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Edge contraction: </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Boruvka’s</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MST algorithm; Metis graph partitioner; Agglomerative clustering and map/reduce.</a:t>
            </a:r>
          </a:p>
          <a:p>
            <a:pPr marL="1828800" lvl="3" indent="-457200">
              <a:buFont typeface="Wingdings" panose="05000000000000000000" pitchFamily="2" charset="2"/>
              <a:buChar char="l"/>
            </a:pP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Node elimination: Sparse Cholesky factorization.</a:t>
            </a:r>
          </a:p>
          <a:p>
            <a:pPr marL="1828800" lvl="3" indent="-457200">
              <a:buFont typeface="Wingdings" panose="05000000000000000000" pitchFamily="2" charset="2"/>
              <a:buChar char="l"/>
            </a:pP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Sub-graph contraction: Dataflow analysis</a:t>
            </a:r>
          </a:p>
          <a:p>
            <a:pPr marL="1371600" lvl="2" indent="-4572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General morph</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Local computation algorithms</a:t>
            </a:r>
          </a:p>
          <a:p>
            <a:pPr marL="1371600" lvl="2" indent="-4572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Topology-driven: Cellular automata; Finite-differences; Tree traversals; Sparse MVM</a:t>
            </a:r>
          </a:p>
          <a:p>
            <a:pPr marL="1371600" lvl="2" indent="-4572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Data-driven: </a:t>
            </a:r>
            <a:r>
              <a:rPr lang="en-US" altLang="zh-CN" sz="2000" dirty="0" err="1">
                <a:latin typeface="Times New Roman" panose="02020603050405020304" pitchFamily="18" charset="0"/>
                <a:cs typeface="Times New Roman" panose="02020603050405020304" pitchFamily="18" charset="0"/>
              </a:rPr>
              <a:t>Preflow</a:t>
            </a:r>
            <a:r>
              <a:rPr lang="en-US" altLang="zh-CN" sz="2000" dirty="0">
                <a:latin typeface="Times New Roman" panose="02020603050405020304" pitchFamily="18" charset="0"/>
                <a:cs typeface="Times New Roman" panose="02020603050405020304" pitchFamily="18" charset="0"/>
              </a:rPr>
              <a:t>-push algorithm; Event-driven simulation.</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Reader algorithms: </a:t>
            </a:r>
            <a:r>
              <a:rPr lang="en-US" altLang="zh-CN" sz="2000" dirty="0">
                <a:latin typeface="Times New Roman" panose="02020603050405020304" pitchFamily="18" charset="0"/>
                <a:cs typeface="Times New Roman" panose="02020603050405020304" pitchFamily="18" charset="0"/>
              </a:rPr>
              <a:t>ray-tracing</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76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27ABF1E-EDFF-4A1C-A7D6-2F87CEEB8FA3}"/>
              </a:ext>
            </a:extLst>
          </p:cNvPr>
          <p:cNvSpPr txBox="1"/>
          <p:nvPr/>
        </p:nvSpPr>
        <p:spPr>
          <a:xfrm>
            <a:off x="-91440" y="0"/>
            <a:ext cx="12080240" cy="1631216"/>
          </a:xfrm>
          <a:prstGeom prst="rect">
            <a:avLst/>
          </a:prstGeom>
          <a:noFill/>
        </p:spPr>
        <p:txBody>
          <a:bodyPr wrap="square">
            <a:spAutoFit/>
          </a:bodyPr>
          <a:lstStyle/>
          <a:p>
            <a:r>
              <a:rPr lang="en-US" altLang="zh-CN" sz="2800" b="0" i="0" u="none" strike="noStrike" baseline="0" dirty="0">
                <a:latin typeface="Times New Roman" panose="02020603050405020304" pitchFamily="18" charset="0"/>
                <a:cs typeface="Times New Roman" panose="02020603050405020304" pitchFamily="18" charset="0"/>
              </a:rPr>
              <a:t> Case studies of applications</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hlinkClick r:id="rId2"/>
              </a:rPr>
              <a:t>Barnes-Hut n-body simulation</a:t>
            </a:r>
            <a:r>
              <a:rPr lang="en-US" altLang="zh-CN" sz="2400" dirty="0">
                <a:latin typeface="Times New Roman" panose="02020603050405020304" pitchFamily="18" charset="0"/>
                <a:cs typeface="Times New Roman" panose="02020603050405020304" pitchFamily="18" charset="0"/>
              </a:rPr>
              <a:t>: Fig.13</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hlinkClick r:id="rId3"/>
              </a:rPr>
              <a:t>Delaunay mesh refinement</a:t>
            </a:r>
            <a:r>
              <a:rPr lang="en-US" altLang="zh-CN" sz="2400" dirty="0">
                <a:latin typeface="Times New Roman" panose="02020603050405020304" pitchFamily="18" charset="0"/>
                <a:cs typeface="Times New Roman" panose="02020603050405020304" pitchFamily="18" charset="0"/>
              </a:rPr>
              <a:t>: Fig.14</a:t>
            </a:r>
          </a:p>
          <a:p>
            <a:pPr marL="914400" lvl="1" indent="-4572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Inclusion-based points-to analysis: Fig.15</a:t>
            </a:r>
            <a:endParaRPr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330FF40-0500-49FA-825C-291F169DFC77}"/>
              </a:ext>
            </a:extLst>
          </p:cNvPr>
          <p:cNvPicPr>
            <a:picLocks noChangeAspect="1"/>
          </p:cNvPicPr>
          <p:nvPr/>
        </p:nvPicPr>
        <p:blipFill>
          <a:blip r:embed="rId4"/>
          <a:stretch>
            <a:fillRect/>
          </a:stretch>
        </p:blipFill>
        <p:spPr>
          <a:xfrm>
            <a:off x="533400" y="2161285"/>
            <a:ext cx="4547219" cy="4450854"/>
          </a:xfrm>
          <a:prstGeom prst="rect">
            <a:avLst/>
          </a:prstGeom>
        </p:spPr>
      </p:pic>
      <p:pic>
        <p:nvPicPr>
          <p:cNvPr id="9" name="图片 8">
            <a:extLst>
              <a:ext uri="{FF2B5EF4-FFF2-40B4-BE49-F238E27FC236}">
                <a16:creationId xmlns:a16="http://schemas.microsoft.com/office/drawing/2014/main" id="{56A45A02-39D5-4FB0-ABDA-8C1D1A714E24}"/>
              </a:ext>
            </a:extLst>
          </p:cNvPr>
          <p:cNvPicPr>
            <a:picLocks noChangeAspect="1"/>
          </p:cNvPicPr>
          <p:nvPr/>
        </p:nvPicPr>
        <p:blipFill>
          <a:blip r:embed="rId5"/>
          <a:stretch>
            <a:fillRect/>
          </a:stretch>
        </p:blipFill>
        <p:spPr>
          <a:xfrm>
            <a:off x="6231082" y="245861"/>
            <a:ext cx="5168438" cy="2770709"/>
          </a:xfrm>
          <a:prstGeom prst="rect">
            <a:avLst/>
          </a:prstGeom>
        </p:spPr>
      </p:pic>
      <p:pic>
        <p:nvPicPr>
          <p:cNvPr id="11" name="图片 10">
            <a:extLst>
              <a:ext uri="{FF2B5EF4-FFF2-40B4-BE49-F238E27FC236}">
                <a16:creationId xmlns:a16="http://schemas.microsoft.com/office/drawing/2014/main" id="{4B12E16E-0579-4A63-B9B3-B20309BD7B00}"/>
              </a:ext>
            </a:extLst>
          </p:cNvPr>
          <p:cNvPicPr>
            <a:picLocks noChangeAspect="1"/>
          </p:cNvPicPr>
          <p:nvPr/>
        </p:nvPicPr>
        <p:blipFill>
          <a:blip r:embed="rId6"/>
          <a:stretch>
            <a:fillRect/>
          </a:stretch>
        </p:blipFill>
        <p:spPr>
          <a:xfrm>
            <a:off x="6096000" y="3211746"/>
            <a:ext cx="5787576" cy="3400393"/>
          </a:xfrm>
          <a:prstGeom prst="rect">
            <a:avLst/>
          </a:prstGeom>
        </p:spPr>
      </p:pic>
    </p:spTree>
    <p:extLst>
      <p:ext uri="{BB962C8B-B14F-4D97-AF65-F5344CB8AC3E}">
        <p14:creationId xmlns:p14="http://schemas.microsoft.com/office/powerpoint/2010/main" val="2094122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EA92340-395C-4823-A86F-E909D24E2240}"/>
              </a:ext>
            </a:extLst>
          </p:cNvPr>
          <p:cNvSpPr txBox="1"/>
          <p:nvPr/>
        </p:nvSpPr>
        <p:spPr>
          <a:xfrm>
            <a:off x="2280920" y="196334"/>
            <a:ext cx="8397240" cy="523220"/>
          </a:xfrm>
          <a:prstGeom prst="rect">
            <a:avLst/>
          </a:prstGeom>
          <a:noFill/>
        </p:spPr>
        <p:txBody>
          <a:bodyPr wrap="square">
            <a:spAutoFit/>
          </a:bodyPr>
          <a:lstStyle/>
          <a:p>
            <a:r>
              <a:rPr lang="en-US" altLang="zh-CN" sz="2800" b="1" i="0" u="none" strike="noStrike" baseline="0" dirty="0">
                <a:latin typeface="Times New Roman" panose="02020603050405020304" pitchFamily="18" charset="0"/>
                <a:cs typeface="Times New Roman" panose="02020603050405020304" pitchFamily="18" charset="0"/>
              </a:rPr>
              <a:t>A Lightweight Infrastructure for Graph Analytics</a:t>
            </a:r>
            <a:endParaRPr lang="zh-CN" altLang="en-US" sz="28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52EBD36B-35CE-42E9-8DFA-FD62B502CECC}"/>
              </a:ext>
            </a:extLst>
          </p:cNvPr>
          <p:cNvSpPr txBox="1"/>
          <p:nvPr/>
        </p:nvSpPr>
        <p:spPr>
          <a:xfrm>
            <a:off x="508000" y="1555095"/>
            <a:ext cx="11490960" cy="1938992"/>
          </a:xfrm>
          <a:prstGeom prst="rect">
            <a:avLst/>
          </a:prstGeom>
          <a:noFill/>
        </p:spPr>
        <p:txBody>
          <a:bodyPr wrap="square">
            <a:spAutoFit/>
          </a:bodyPr>
          <a:lstStyle/>
          <a:p>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从以下三个方面来介绍</a:t>
            </a:r>
            <a:r>
              <a:rPr lang="en-US" altLang="zh-CN"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Galois</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系统：</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）为以前</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dsl</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解决的一些图分析问题实现了更复杂的算法，并表明即使在幂律图上，端到端性能也可以提高几个数量级，这要归功于更通用的编程模型所促进的更好的算法。</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即使一个算法可以用现有的</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dsl</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表示，当输入的图形是道路网络或类似的高直径图形时依然很费时间，</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Galois</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通过更精细的调度，在算法实现上可以快几个数量级。</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）通过三个图</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api</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实现了轻量级的图数据结构</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从而性能超过以往的</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DSL</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系统。</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BF9B8C0-BB44-4183-A7D4-7060495534EC}"/>
              </a:ext>
            </a:extLst>
          </p:cNvPr>
          <p:cNvSpPr txBox="1"/>
          <p:nvPr/>
        </p:nvSpPr>
        <p:spPr>
          <a:xfrm>
            <a:off x="660400" y="4467275"/>
            <a:ext cx="6949440" cy="923330"/>
          </a:xfrm>
          <a:prstGeom prst="rect">
            <a:avLst/>
          </a:prstGeom>
          <a:noFill/>
        </p:spPr>
        <p:txBody>
          <a:bodyPr wrap="square">
            <a:spAutoFit/>
          </a:bodyPr>
          <a:lstStyle/>
          <a:p>
            <a:r>
              <a:rPr lang="zh-CN" altLang="en-US" b="0" i="0" dirty="0">
                <a:solidFill>
                  <a:srgbClr val="303A4E"/>
                </a:solidFill>
                <a:effectLst/>
                <a:latin typeface="PINGFANGM"/>
              </a:rPr>
              <a:t>该系统通过机器拓扑感知调度器、称为 </a:t>
            </a:r>
            <a:r>
              <a:rPr lang="en-US" altLang="zh-CN" b="0" i="0" dirty="0" err="1">
                <a:solidFill>
                  <a:srgbClr val="303A4E"/>
                </a:solidFill>
                <a:effectLst/>
                <a:latin typeface="PINGFANGM"/>
              </a:rPr>
              <a:t>obim</a:t>
            </a:r>
            <a:r>
              <a:rPr lang="en-US" altLang="zh-CN" b="0" i="0" dirty="0">
                <a:solidFill>
                  <a:srgbClr val="303A4E"/>
                </a:solidFill>
                <a:effectLst/>
                <a:latin typeface="PINGFANGM"/>
              </a:rPr>
              <a:t> </a:t>
            </a:r>
            <a:r>
              <a:rPr lang="zh-CN" altLang="en-US" b="0" i="0" dirty="0">
                <a:solidFill>
                  <a:srgbClr val="303A4E"/>
                </a:solidFill>
                <a:effectLst/>
                <a:latin typeface="PINGFANGM"/>
              </a:rPr>
              <a:t>的优先级调度器和可扩展数据结构库来支持具有特定于应用程序优先级的细粒度任务的自主调度。</a:t>
            </a:r>
            <a:endParaRPr lang="zh-CN" altLang="en-US" dirty="0"/>
          </a:p>
        </p:txBody>
      </p:sp>
    </p:spTree>
    <p:extLst>
      <p:ext uri="{BB962C8B-B14F-4D97-AF65-F5344CB8AC3E}">
        <p14:creationId xmlns:p14="http://schemas.microsoft.com/office/powerpoint/2010/main" val="498880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AD82711-3A33-455F-8B16-0EC700145E81}"/>
              </a:ext>
            </a:extLst>
          </p:cNvPr>
          <p:cNvSpPr txBox="1"/>
          <p:nvPr/>
        </p:nvSpPr>
        <p:spPr>
          <a:xfrm>
            <a:off x="132080" y="88315"/>
            <a:ext cx="6096000" cy="523220"/>
          </a:xfrm>
          <a:prstGeom prst="rect">
            <a:avLst/>
          </a:prstGeom>
          <a:noFill/>
        </p:spPr>
        <p:txBody>
          <a:bodyPr wrap="square">
            <a:spAutoFit/>
          </a:bodyPr>
          <a:lstStyle/>
          <a:p>
            <a:pPr algn="l"/>
            <a:r>
              <a:rPr lang="en-US" altLang="zh-CN" sz="2800" b="1" i="0" u="none" strike="noStrike" baseline="0" dirty="0">
                <a:latin typeface="Times New Roman" panose="02020603050405020304" pitchFamily="18" charset="0"/>
                <a:cs typeface="Times New Roman" panose="02020603050405020304" pitchFamily="18" charset="0"/>
              </a:rPr>
              <a:t>parallel graph analytics programs</a:t>
            </a:r>
            <a:endParaRPr lang="zh-CN" altLang="en-US" sz="2800" b="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BD26D80-6072-49D0-A58A-1E485AB3DB52}"/>
              </a:ext>
            </a:extLst>
          </p:cNvPr>
          <p:cNvSpPr txBox="1"/>
          <p:nvPr/>
        </p:nvSpPr>
        <p:spPr>
          <a:xfrm>
            <a:off x="304800" y="816094"/>
            <a:ext cx="11602720" cy="4893647"/>
          </a:xfrm>
          <a:prstGeom prst="rect">
            <a:avLst/>
          </a:prstGeom>
          <a:noFill/>
        </p:spPr>
        <p:txBody>
          <a:bodyPr wrap="square">
            <a:spAutoFit/>
          </a:bodyPr>
          <a:lstStyle/>
          <a:p>
            <a:pPr marL="342900" indent="-34290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What does the operator do?</a:t>
            </a:r>
          </a:p>
          <a:p>
            <a:r>
              <a:rPr lang="zh-CN" altLang="en-US" sz="2400" b="0" i="0" dirty="0">
                <a:solidFill>
                  <a:srgbClr val="333333"/>
                </a:solidFill>
                <a:effectLst/>
                <a:latin typeface="tahoma" panose="020B0604030504040204" pitchFamily="34" charset="0"/>
              </a:rPr>
              <a:t>    </a:t>
            </a:r>
            <a:r>
              <a:rPr lang="zh-CN" altLang="en-US" sz="2000" b="0" i="0" dirty="0">
                <a:solidFill>
                  <a:srgbClr val="333333"/>
                </a:solidFill>
                <a:effectLst/>
                <a:latin typeface="宋体" panose="02010600030101010101" pitchFamily="2" charset="-122"/>
                <a:ea typeface="宋体" panose="02010600030101010101" pitchFamily="2" charset="-122"/>
              </a:rPr>
              <a:t>算子表示对邻域元素的一些计算，并允许通过添加或删除节点和边来改变邻域的图结构</a:t>
            </a:r>
            <a:r>
              <a:rPr lang="zh-CN" altLang="en-US" sz="2000" dirty="0">
                <a:solidFill>
                  <a:srgbClr val="333333"/>
                </a:solidFill>
                <a:latin typeface="宋体" panose="02010600030101010101" pitchFamily="2" charset="-122"/>
                <a:ea typeface="宋体" panose="02010600030101010101" pitchFamily="2" charset="-122"/>
              </a:rPr>
              <a:t>，图分析算法使用非常细粒度的运算符，可能只执行几百条指令。</a:t>
            </a:r>
            <a:endParaRPr lang="en-US" altLang="zh-CN" sz="2000" b="0" i="0" u="none" strike="noStrike" baseline="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Where is the operator applied?</a:t>
            </a:r>
          </a:p>
          <a:p>
            <a:pPr marL="800100" lvl="1"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topology-driven</a:t>
            </a:r>
            <a:r>
              <a:rPr lang="zh-CN" altLang="en-US" sz="2000" dirty="0">
                <a:latin typeface="宋体" panose="02010600030101010101" pitchFamily="2" charset="-122"/>
                <a:ea typeface="宋体" panose="02010600030101010101" pitchFamily="2" charset="-122"/>
                <a:cs typeface="Times New Roman" panose="02020603050405020304" pitchFamily="18" charset="0"/>
              </a:rPr>
              <a:t>：在图中以结构方式定义活动节点，活动节点在执行操作时不会产生新的活动节点。</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data-driven</a:t>
            </a:r>
            <a:r>
              <a:rPr lang="zh-CN" altLang="en-US" sz="2000" dirty="0">
                <a:latin typeface="宋体" panose="02010600030101010101" pitchFamily="2" charset="-122"/>
                <a:ea typeface="宋体" panose="02010600030101010101" pitchFamily="2" charset="-122"/>
                <a:cs typeface="Times New Roman" panose="02020603050405020304" pitchFamily="18" charset="0"/>
              </a:rPr>
              <a:t>：活动节点在执行操作时可能会产生新的活动节点，通常在工作列表中维护活动节点。</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342900"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When is an activity executed?</a:t>
            </a:r>
          </a:p>
          <a:p>
            <a:pPr marL="800100" lvl="1"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autonomous scheduling</a:t>
            </a:r>
            <a:r>
              <a:rPr lang="zh-CN" altLang="en-US" sz="2000" dirty="0">
                <a:latin typeface="宋体" panose="02010600030101010101" pitchFamily="2" charset="-122"/>
                <a:ea typeface="宋体" panose="02010600030101010101" pitchFamily="2" charset="-122"/>
                <a:cs typeface="Times New Roman" panose="02020603050405020304" pitchFamily="18" charset="0"/>
              </a:rPr>
              <a:t>：活动是用事务语义执行的，因此它们的执行看起来是原子的和隔离的，线程从工作列表中检索活动节点并执行相应的活动，仅在需要时才与其他线程同步，以确保事务语义。</a:t>
            </a:r>
            <a:endParaRPr lang="en-US" altLang="zh-CN" sz="2000" dirty="0">
              <a:latin typeface="宋体" panose="02010600030101010101" pitchFamily="2" charset="-122"/>
              <a:ea typeface="宋体" panose="02010600030101010101" pitchFamily="2" charset="-122"/>
              <a:cs typeface="Times New Roman" panose="02020603050405020304" pitchFamily="18" charset="0"/>
            </a:endParaRPr>
          </a:p>
          <a:p>
            <a:pPr marL="800100" lvl="1" indent="-342900">
              <a:buFont typeface="Wingdings" panose="05000000000000000000" pitchFamily="2" charset="2"/>
              <a:buChar char="l"/>
            </a:pPr>
            <a:r>
              <a:rPr lang="en-US" altLang="zh-CN" sz="2400" dirty="0">
                <a:latin typeface="Times New Roman" panose="02020603050405020304" pitchFamily="18" charset="0"/>
                <a:cs typeface="Times New Roman" panose="02020603050405020304" pitchFamily="18" charset="0"/>
              </a:rPr>
              <a:t>coordinated scheduling</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：将活动的安排限制为几轮执行，整个程序的执行被分割成一个由</a:t>
            </a:r>
            <a:r>
              <a:rPr kumimoji="0" lang="en-US" altLang="zh-CN"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barrier</a:t>
            </a:r>
            <a:r>
              <a:rPr kumimoji="0" lang="zh-CN" altLang="en-US" sz="2000" b="0" i="0" u="none" strike="noStrike" kern="1200" cap="none" spc="0" normalizeH="0" baseline="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同步分隔的超步骤序列。在每个超步骤中，选择并执行活动节点的一个子集。</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486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64EEB7E-87FE-45E0-A1F7-5C3F7422E3AA}"/>
              </a:ext>
            </a:extLst>
          </p:cNvPr>
          <p:cNvSpPr txBox="1"/>
          <p:nvPr/>
        </p:nvSpPr>
        <p:spPr>
          <a:xfrm>
            <a:off x="172719" y="152400"/>
            <a:ext cx="6756401" cy="7263527"/>
          </a:xfrm>
          <a:prstGeom prst="rect">
            <a:avLst/>
          </a:prstGeom>
          <a:noFill/>
        </p:spPr>
        <p:txBody>
          <a:bodyPr wrap="square">
            <a:spAutoFit/>
          </a:bodyPr>
          <a:lstStyle/>
          <a:p>
            <a:r>
              <a:rPr lang="en-US" altLang="zh-CN" sz="2800" b="1" i="0" u="none" strike="noStrike" baseline="0" dirty="0">
                <a:latin typeface="Times New Roman" panose="02020603050405020304" pitchFamily="18" charset="0"/>
                <a:cs typeface="Times New Roman" panose="02020603050405020304" pitchFamily="18" charset="0"/>
              </a:rPr>
              <a:t>The Galois system</a:t>
            </a:r>
          </a:p>
          <a:p>
            <a:pPr marL="342900" indent="-342900">
              <a:buFont typeface="Wingdings" panose="05000000000000000000" pitchFamily="2" charset="2"/>
              <a:buChar char="l"/>
            </a:pPr>
            <a:r>
              <a:rPr lang="en-US" altLang="zh-CN" sz="2400" b="0" i="0" u="none" strike="noStrike" baseline="0" dirty="0">
                <a:latin typeface="Times New Roman" panose="02020603050405020304" pitchFamily="18" charset="0"/>
                <a:cs typeface="Times New Roman" panose="02020603050405020304" pitchFamily="18" charset="0"/>
              </a:rPr>
              <a:t>Scheduler</a:t>
            </a:r>
            <a:r>
              <a:rPr lang="zh-CN" altLang="en-US" b="0" i="0" u="none" strike="noStrike" baseline="0" dirty="0">
                <a:latin typeface="宋体" panose="02010600030101010101" pitchFamily="2" charset="-122"/>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设计了一种被称为</a:t>
            </a:r>
            <a:r>
              <a:rPr lang="en-US" altLang="zh-CN" dirty="0" err="1">
                <a:solidFill>
                  <a:srgbClr val="FF0000"/>
                </a:solidFill>
                <a:latin typeface="Times New Roman" panose="02020603050405020304" pitchFamily="18" charset="0"/>
                <a:cs typeface="Times New Roman" panose="02020603050405020304" pitchFamily="18" charset="0"/>
              </a:rPr>
              <a:t>obim</a:t>
            </a:r>
            <a:r>
              <a:rPr lang="zh-CN" altLang="en-US" dirty="0">
                <a:latin typeface="Times New Roman" panose="02020603050405020304" pitchFamily="18" charset="0"/>
                <a:cs typeface="Times New Roman" panose="02020603050405020304" pitchFamily="18" charset="0"/>
              </a:rPr>
              <a:t>的机器拓扑感知物理分布数据结构，调度器不需要完全遵循优先级。</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Topology-aware bags of tasks</a:t>
            </a:r>
          </a:p>
          <a:p>
            <a:pPr marL="800100" lvl="1"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Priority scheduling</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r>
              <a:rPr lang="en-US" altLang="zh-CN" sz="2000"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只有当一个线程在包 </a:t>
            </a: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中没有找到任务时，它才会在下一个包（包 </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）中寻找工作。如果一个线程创建了一个具有某些优先级的任务，而相应的包在全局映射中不存在，则线程分配一个新包，更新全局映射，并将任务插入到该包中。</a:t>
            </a:r>
            <a:endParaRPr lang="en-US" altLang="zh-CN" dirty="0">
              <a:latin typeface="Times New Roman" panose="02020603050405020304" pitchFamily="18" charset="0"/>
              <a:cs typeface="Times New Roman" panose="02020603050405020304" pitchFamily="18" charset="0"/>
            </a:endParaRPr>
          </a:p>
          <a:p>
            <a:pPr lvl="1"/>
            <a:r>
              <a:rPr lang="zh-CN" altLang="en-US" dirty="0"/>
              <a:t>       每个本地映射都包含该线程已知的全局映射的某些部分，但是线程可以在不通知其他线程的情况下更新全局映射。线程本地映射由排序的、可动态调整大小的对数组实现。在 threadlocal 映射中查找优先级是使用二分搜索完成的。</a:t>
            </a: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Implementation of global/local maps</a:t>
            </a:r>
          </a:p>
          <a:p>
            <a:pPr marL="1257300" lvl="2"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Updating the map</a:t>
            </a:r>
            <a:r>
              <a:rPr lang="zh-CN" altLang="en-US" sz="2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当线程无法仅使用其本地映射找到特定优先级的包时，它必须与全局映射同步，并可能在那里创建新的映射。</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Pushing a task</a:t>
            </a:r>
            <a:r>
              <a:rPr lang="zh-CN" altLang="en-US" sz="2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推送任务的线程使用其本地映射来找到要插入的正确包。否则，线程会从全局地图更新其本地地图</a:t>
            </a:r>
            <a:endParaRPr lang="en-US" altLang="zh-CN" dirty="0">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Retrieving a task</a:t>
            </a:r>
            <a:r>
              <a:rPr lang="zh-CN" altLang="en-US" sz="20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为了保持接近理想的时间表，所有线程都必须处理重要的（最早的优先级）工作。</a:t>
            </a:r>
            <a:endParaRPr lang="en-US" altLang="zh-CN"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l"/>
            </a:pP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3ED7603-4282-4D53-9A06-B2A23A2D45CD}"/>
              </a:ext>
            </a:extLst>
          </p:cNvPr>
          <p:cNvPicPr>
            <a:picLocks noChangeAspect="1"/>
          </p:cNvPicPr>
          <p:nvPr/>
        </p:nvPicPr>
        <p:blipFill>
          <a:blip r:embed="rId2"/>
          <a:stretch>
            <a:fillRect/>
          </a:stretch>
        </p:blipFill>
        <p:spPr>
          <a:xfrm>
            <a:off x="7100966" y="453906"/>
            <a:ext cx="4837033" cy="2389552"/>
          </a:xfrm>
          <a:prstGeom prst="rect">
            <a:avLst/>
          </a:prstGeom>
        </p:spPr>
      </p:pic>
      <p:sp>
        <p:nvSpPr>
          <p:cNvPr id="15" name="文本框 14">
            <a:extLst>
              <a:ext uri="{FF2B5EF4-FFF2-40B4-BE49-F238E27FC236}">
                <a16:creationId xmlns:a16="http://schemas.microsoft.com/office/drawing/2014/main" id="{4C3E0886-B46A-4857-944A-4AD703AB0762}"/>
              </a:ext>
            </a:extLst>
          </p:cNvPr>
          <p:cNvSpPr txBox="1"/>
          <p:nvPr/>
        </p:nvSpPr>
        <p:spPr>
          <a:xfrm>
            <a:off x="7894320" y="3949521"/>
            <a:ext cx="3881120" cy="2862322"/>
          </a:xfrm>
          <a:prstGeom prst="rect">
            <a:avLst/>
          </a:prstGeom>
          <a:noFill/>
        </p:spPr>
        <p:txBody>
          <a:bodyPr wrap="square">
            <a:spAutoFit/>
          </a:bodyPr>
          <a:lstStyle/>
          <a:p>
            <a:r>
              <a:rPr lang="zh-CN" altLang="en-US" b="0" i="0" dirty="0">
                <a:solidFill>
                  <a:srgbClr val="303A4E"/>
                </a:solidFill>
                <a:effectLst/>
                <a:latin typeface="PINGFANGM"/>
              </a:rPr>
              <a:t>当一个任务被执行时，它可能会创建一个或多个优先级比它自己更早的新任务，因为优先级是任意特定于应用程序的函数。 如果是，则线程执行具有最早优先级的任务，并将所有其他任务添加到本地映射中。 只有当它们正在工作的包变空时，线程才会搜索具有不同优先级的任务； 然后线程扫描全局地图以寻找重要的工作。 这个过程称为反向扫描</a:t>
            </a:r>
            <a:r>
              <a:rPr lang="en-US" altLang="zh-CN" b="0" i="0" dirty="0">
                <a:solidFill>
                  <a:srgbClr val="303A4E"/>
                </a:solidFill>
                <a:effectLst/>
                <a:latin typeface="PINGFANGM"/>
              </a:rPr>
              <a:t>back-scan</a:t>
            </a:r>
            <a:r>
              <a:rPr lang="zh-CN" altLang="en-US" b="0" i="0" dirty="0">
                <a:solidFill>
                  <a:srgbClr val="303A4E"/>
                </a:solidFill>
                <a:effectLst/>
                <a:latin typeface="PINGFANGM"/>
              </a:rPr>
              <a:t>。</a:t>
            </a:r>
            <a:endParaRPr lang="zh-CN" altLang="en-US" dirty="0"/>
          </a:p>
        </p:txBody>
      </p:sp>
    </p:spTree>
    <p:extLst>
      <p:ext uri="{BB962C8B-B14F-4D97-AF65-F5344CB8AC3E}">
        <p14:creationId xmlns:p14="http://schemas.microsoft.com/office/powerpoint/2010/main" val="215084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00482B7-9C50-4185-B619-35559225D852}"/>
              </a:ext>
            </a:extLst>
          </p:cNvPr>
          <p:cNvSpPr txBox="1"/>
          <p:nvPr/>
        </p:nvSpPr>
        <p:spPr>
          <a:xfrm>
            <a:off x="132080" y="1130499"/>
            <a:ext cx="4790440" cy="1754326"/>
          </a:xfrm>
          <a:prstGeom prst="rect">
            <a:avLst/>
          </a:prstGeom>
          <a:noFill/>
        </p:spPr>
        <p:txBody>
          <a:bodyPr wrap="square">
            <a:spAutoFit/>
          </a:bodyPr>
          <a:lstStyle/>
          <a:p>
            <a:r>
              <a:rPr lang="zh-CN" altLang="en-US" dirty="0"/>
              <a:t>因为对整个全局地图的扫描可能很昂贵，特别是如果有很多袋子（这通常发生在大直径图上），因此使用近似共识启发式来局部估计可用的最早优先级工作并防止冗余的反向扫描，这我们称之为反向扫描预防</a:t>
            </a:r>
            <a:r>
              <a:rPr lang="en-US" altLang="zh-CN" dirty="0"/>
              <a:t>back-scan prevention</a:t>
            </a:r>
            <a:r>
              <a:rPr lang="zh-CN" altLang="en-US" dirty="0"/>
              <a:t>。</a:t>
            </a:r>
          </a:p>
        </p:txBody>
      </p:sp>
      <p:pic>
        <p:nvPicPr>
          <p:cNvPr id="7" name="图片 6">
            <a:extLst>
              <a:ext uri="{FF2B5EF4-FFF2-40B4-BE49-F238E27FC236}">
                <a16:creationId xmlns:a16="http://schemas.microsoft.com/office/drawing/2014/main" id="{695FDC58-CD32-4DCB-90BA-4D208006E088}"/>
              </a:ext>
            </a:extLst>
          </p:cNvPr>
          <p:cNvPicPr>
            <a:picLocks noChangeAspect="1"/>
          </p:cNvPicPr>
          <p:nvPr/>
        </p:nvPicPr>
        <p:blipFill>
          <a:blip r:embed="rId2"/>
          <a:stretch>
            <a:fillRect/>
          </a:stretch>
        </p:blipFill>
        <p:spPr>
          <a:xfrm>
            <a:off x="6096000" y="232162"/>
            <a:ext cx="5523809" cy="6190476"/>
          </a:xfrm>
          <a:prstGeom prst="rect">
            <a:avLst/>
          </a:prstGeom>
        </p:spPr>
      </p:pic>
      <p:sp>
        <p:nvSpPr>
          <p:cNvPr id="9" name="文本框 8">
            <a:extLst>
              <a:ext uri="{FF2B5EF4-FFF2-40B4-BE49-F238E27FC236}">
                <a16:creationId xmlns:a16="http://schemas.microsoft.com/office/drawing/2014/main" id="{7EFADB6A-05E3-4099-8843-98FD39DDEB56}"/>
              </a:ext>
            </a:extLst>
          </p:cNvPr>
          <p:cNvSpPr txBox="1"/>
          <p:nvPr/>
        </p:nvSpPr>
        <p:spPr>
          <a:xfrm>
            <a:off x="238760" y="3973175"/>
            <a:ext cx="4577080" cy="1200329"/>
          </a:xfrm>
          <a:prstGeom prst="rect">
            <a:avLst/>
          </a:prstGeom>
          <a:noFill/>
        </p:spPr>
        <p:txBody>
          <a:bodyPr wrap="square">
            <a:spAutoFit/>
          </a:bodyPr>
          <a:lstStyle/>
          <a:p>
            <a:r>
              <a:rPr lang="zh-CN" altLang="en-US" b="0" i="0" dirty="0">
                <a:solidFill>
                  <a:srgbClr val="303A4E"/>
                </a:solidFill>
                <a:effectLst/>
                <a:latin typeface="PINGFANGM"/>
              </a:rPr>
              <a:t>为了评估我们的设计选择，我们实现了 </a:t>
            </a:r>
            <a:r>
              <a:rPr lang="en-US" altLang="zh-CN" b="0" i="0" dirty="0" err="1">
                <a:solidFill>
                  <a:srgbClr val="303A4E"/>
                </a:solidFill>
                <a:effectLst/>
                <a:latin typeface="PINGFANGM"/>
              </a:rPr>
              <a:t>obim</a:t>
            </a:r>
            <a:r>
              <a:rPr lang="en-US" altLang="zh-CN" b="0" i="0" dirty="0">
                <a:solidFill>
                  <a:srgbClr val="303A4E"/>
                </a:solidFill>
                <a:effectLst/>
                <a:latin typeface="PINGFANGM"/>
              </a:rPr>
              <a:t> </a:t>
            </a:r>
            <a:r>
              <a:rPr lang="zh-CN" altLang="en-US" b="0" i="0" dirty="0">
                <a:solidFill>
                  <a:srgbClr val="303A4E"/>
                </a:solidFill>
                <a:effectLst/>
                <a:latin typeface="PINGFANGM"/>
              </a:rPr>
              <a:t>调度程序的几个去优化变体。 图 </a:t>
            </a:r>
            <a:r>
              <a:rPr lang="en-US" altLang="zh-CN" b="0" i="0" dirty="0">
                <a:solidFill>
                  <a:srgbClr val="303A4E"/>
                </a:solidFill>
                <a:effectLst/>
                <a:latin typeface="PINGFANGM"/>
              </a:rPr>
              <a:t>5b </a:t>
            </a:r>
            <a:r>
              <a:rPr lang="zh-CN" altLang="en-US" b="0" i="0" dirty="0">
                <a:solidFill>
                  <a:srgbClr val="303A4E"/>
                </a:solidFill>
                <a:effectLst/>
                <a:latin typeface="PINGFANGM"/>
              </a:rPr>
              <a:t>列出了变体，重点关注两个主要优化：（</a:t>
            </a:r>
            <a:r>
              <a:rPr lang="en-US" altLang="zh-CN" b="0" i="0" dirty="0" err="1">
                <a:solidFill>
                  <a:srgbClr val="303A4E"/>
                </a:solidFill>
                <a:effectLst/>
                <a:latin typeface="PINGFANGM"/>
              </a:rPr>
              <a:t>i</a:t>
            </a:r>
            <a:r>
              <a:rPr lang="zh-CN" altLang="en-US" b="0" i="0" dirty="0">
                <a:solidFill>
                  <a:srgbClr val="303A4E"/>
                </a:solidFill>
                <a:effectLst/>
                <a:latin typeface="PINGFANGM"/>
              </a:rPr>
              <a:t>）分布式袋的使用和（</a:t>
            </a:r>
            <a:r>
              <a:rPr lang="en-US" altLang="zh-CN" b="0" i="0" dirty="0">
                <a:solidFill>
                  <a:srgbClr val="303A4E"/>
                </a:solidFill>
                <a:effectLst/>
                <a:latin typeface="PINGFANGM"/>
              </a:rPr>
              <a:t>ii</a:t>
            </a:r>
            <a:r>
              <a:rPr lang="zh-CN" altLang="en-US" b="0" i="0" dirty="0">
                <a:solidFill>
                  <a:srgbClr val="303A4E"/>
                </a:solidFill>
                <a:effectLst/>
                <a:latin typeface="PINGFANGM"/>
              </a:rPr>
              <a:t>）反扫描预防。</a:t>
            </a:r>
            <a:endParaRPr lang="zh-CN" altLang="en-US" dirty="0"/>
          </a:p>
        </p:txBody>
      </p:sp>
    </p:spTree>
    <p:extLst>
      <p:ext uri="{BB962C8B-B14F-4D97-AF65-F5344CB8AC3E}">
        <p14:creationId xmlns:p14="http://schemas.microsoft.com/office/powerpoint/2010/main" val="1395389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3199E65-DA11-4E45-82BD-88D95D527F05}"/>
              </a:ext>
            </a:extLst>
          </p:cNvPr>
          <p:cNvSpPr txBox="1"/>
          <p:nvPr/>
        </p:nvSpPr>
        <p:spPr>
          <a:xfrm>
            <a:off x="213360" y="0"/>
            <a:ext cx="6096000"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问题</a:t>
            </a:r>
            <a:r>
              <a:rPr lang="en-US" altLang="zh-CN" sz="2400" dirty="0">
                <a:latin typeface="Times New Roman" panose="02020603050405020304" pitchFamily="18" charset="0"/>
                <a:cs typeface="Times New Roman" panose="02020603050405020304" pitchFamily="18" charset="0"/>
              </a:rPr>
              <a:t>1: </a:t>
            </a:r>
            <a:r>
              <a:rPr lang="en-US" altLang="zh-CN" sz="2400" dirty="0">
                <a:latin typeface="Times New Roman" panose="02020603050405020304" pitchFamily="18" charset="0"/>
                <a:cs typeface="Times New Roman" panose="02020603050405020304" pitchFamily="18" charset="0"/>
                <a:hlinkClick r:id="rId2"/>
              </a:rPr>
              <a:t>Delaunay mesh refinement</a:t>
            </a:r>
            <a:endParaRPr lang="zh-CN" altLang="en-US" sz="2400" dirty="0"/>
          </a:p>
        </p:txBody>
      </p:sp>
      <p:pic>
        <p:nvPicPr>
          <p:cNvPr id="9" name="图片 8">
            <a:extLst>
              <a:ext uri="{FF2B5EF4-FFF2-40B4-BE49-F238E27FC236}">
                <a16:creationId xmlns:a16="http://schemas.microsoft.com/office/drawing/2014/main" id="{B73D5BE2-ECC8-47B3-B996-8C6006151F64}"/>
              </a:ext>
            </a:extLst>
          </p:cNvPr>
          <p:cNvPicPr>
            <a:picLocks noChangeAspect="1"/>
          </p:cNvPicPr>
          <p:nvPr/>
        </p:nvPicPr>
        <p:blipFill>
          <a:blip r:embed="rId3"/>
          <a:stretch>
            <a:fillRect/>
          </a:stretch>
        </p:blipFill>
        <p:spPr>
          <a:xfrm>
            <a:off x="213360" y="1189916"/>
            <a:ext cx="5459314" cy="1785975"/>
          </a:xfrm>
          <a:prstGeom prst="rect">
            <a:avLst/>
          </a:prstGeom>
        </p:spPr>
      </p:pic>
      <p:pic>
        <p:nvPicPr>
          <p:cNvPr id="13" name="图片 12">
            <a:extLst>
              <a:ext uri="{FF2B5EF4-FFF2-40B4-BE49-F238E27FC236}">
                <a16:creationId xmlns:a16="http://schemas.microsoft.com/office/drawing/2014/main" id="{04CE87F6-D98A-42BE-968A-544CA3B40F89}"/>
              </a:ext>
            </a:extLst>
          </p:cNvPr>
          <p:cNvPicPr>
            <a:picLocks noChangeAspect="1"/>
          </p:cNvPicPr>
          <p:nvPr/>
        </p:nvPicPr>
        <p:blipFill>
          <a:blip r:embed="rId4"/>
          <a:stretch>
            <a:fillRect/>
          </a:stretch>
        </p:blipFill>
        <p:spPr>
          <a:xfrm>
            <a:off x="0" y="3508195"/>
            <a:ext cx="6819048" cy="3028571"/>
          </a:xfrm>
          <a:prstGeom prst="rect">
            <a:avLst/>
          </a:prstGeom>
        </p:spPr>
      </p:pic>
      <p:pic>
        <p:nvPicPr>
          <p:cNvPr id="11" name="图片 10">
            <a:extLst>
              <a:ext uri="{FF2B5EF4-FFF2-40B4-BE49-F238E27FC236}">
                <a16:creationId xmlns:a16="http://schemas.microsoft.com/office/drawing/2014/main" id="{DFB0A19A-7BEF-4A7A-A16E-DB1B96B17157}"/>
              </a:ext>
            </a:extLst>
          </p:cNvPr>
          <p:cNvPicPr>
            <a:picLocks noChangeAspect="1"/>
          </p:cNvPicPr>
          <p:nvPr/>
        </p:nvPicPr>
        <p:blipFill>
          <a:blip r:embed="rId5"/>
          <a:stretch>
            <a:fillRect/>
          </a:stretch>
        </p:blipFill>
        <p:spPr>
          <a:xfrm>
            <a:off x="5769198" y="1996886"/>
            <a:ext cx="6422802" cy="2705838"/>
          </a:xfrm>
          <a:prstGeom prst="rect">
            <a:avLst/>
          </a:prstGeom>
        </p:spPr>
      </p:pic>
    </p:spTree>
    <p:extLst>
      <p:ext uri="{BB962C8B-B14F-4D97-AF65-F5344CB8AC3E}">
        <p14:creationId xmlns:p14="http://schemas.microsoft.com/office/powerpoint/2010/main" val="3288314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7B8345-26D4-4081-B8C7-02BDE56CC52B}"/>
              </a:ext>
            </a:extLst>
          </p:cNvPr>
          <p:cNvSpPr txBox="1"/>
          <p:nvPr/>
        </p:nvSpPr>
        <p:spPr>
          <a:xfrm>
            <a:off x="182880" y="94734"/>
            <a:ext cx="6096000" cy="369332"/>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Scalable library and runtime</a:t>
            </a:r>
          </a:p>
        </p:txBody>
      </p:sp>
      <p:sp>
        <p:nvSpPr>
          <p:cNvPr id="7" name="文本框 6">
            <a:extLst>
              <a:ext uri="{FF2B5EF4-FFF2-40B4-BE49-F238E27FC236}">
                <a16:creationId xmlns:a16="http://schemas.microsoft.com/office/drawing/2014/main" id="{009E76B0-25DD-4BE9-B8B0-D11FDCCEA81A}"/>
              </a:ext>
            </a:extLst>
          </p:cNvPr>
          <p:cNvSpPr txBox="1"/>
          <p:nvPr/>
        </p:nvSpPr>
        <p:spPr>
          <a:xfrm>
            <a:off x="182880" y="464066"/>
            <a:ext cx="11653520" cy="2031325"/>
          </a:xfrm>
          <a:prstGeom prst="rect">
            <a:avLst/>
          </a:prstGeom>
          <a:noFill/>
        </p:spPr>
        <p:txBody>
          <a:bodyPr wrap="square">
            <a:spAutoFit/>
          </a:bodyPr>
          <a:lstStyle/>
          <a:p>
            <a:pPr marL="285750" indent="-285750">
              <a:buFont typeface="Wingdings" panose="05000000000000000000" pitchFamily="2" charset="2"/>
              <a:buChar char="l"/>
            </a:pPr>
            <a:r>
              <a:rPr lang="zh-CN" altLang="en-US" b="1" dirty="0">
                <a:latin typeface="Times New Roman" panose="02020603050405020304" pitchFamily="18" charset="0"/>
                <a:cs typeface="Times New Roman" panose="02020603050405020304" pitchFamily="18" charset="0"/>
              </a:rPr>
              <a:t>Memory allocation</a:t>
            </a:r>
            <a:endParaRPr lang="en-US" altLang="zh-CN"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allocations in the runtime</a:t>
            </a:r>
            <a:r>
              <a:rPr lang="zh-CN" altLang="en-US"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 slab allocator</a:t>
            </a:r>
            <a:r>
              <a:rPr lang="zh-CN" altLang="en-US" dirty="0">
                <a:latin typeface="Times New Roman" panose="02020603050405020304" pitchFamily="18" charset="0"/>
                <a:cs typeface="Times New Roman" panose="02020603050405020304" pitchFamily="18" charset="0"/>
              </a:rPr>
              <a:t>，它从固定大小块的池中分配内存</a:t>
            </a:r>
            <a:r>
              <a:rPr lang="en-US" altLang="zh-CN" dirty="0">
                <a:latin typeface="Times New Roman" panose="02020603050405020304" pitchFamily="18" charset="0"/>
                <a:cs typeface="Times New Roman" panose="02020603050405020304" pitchFamily="18" charset="0"/>
              </a:rPr>
              <a:t>a central page pool</a:t>
            </a:r>
            <a:r>
              <a:rPr lang="zh-CN" altLang="en-US" dirty="0">
                <a:latin typeface="Times New Roman" panose="02020603050405020304" pitchFamily="18" charset="0"/>
                <a:cs typeface="Times New Roman" panose="02020603050405020304" pitchFamily="18" charset="0"/>
              </a:rPr>
              <a:t>。此分配器是可扩展的，但由于管理碎片的开销，因此无法有效处理可变大小的块。</a:t>
            </a:r>
            <a:endParaRPr lang="en-US" altLang="zh-CN"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allocations in an activity to track </a:t>
            </a:r>
            <a:r>
              <a:rPr lang="en-US" altLang="zh-CN" b="1" dirty="0" err="1">
                <a:latin typeface="Times New Roman" panose="02020603050405020304" pitchFamily="18" charset="0"/>
                <a:cs typeface="Times New Roman" panose="02020603050405020304" pitchFamily="18" charset="0"/>
              </a:rPr>
              <a:t>peractivity</a:t>
            </a:r>
            <a:r>
              <a:rPr lang="en-US" altLang="zh-CN" b="1" dirty="0">
                <a:latin typeface="Times New Roman" panose="02020603050405020304" pitchFamily="18" charset="0"/>
                <a:cs typeface="Times New Roman" panose="02020603050405020304" pitchFamily="18" charset="0"/>
              </a:rPr>
              <a:t> state</a:t>
            </a:r>
            <a:r>
              <a:rPr lang="zh-CN" altLang="en-US"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涉及来自用户代码的分配，这可能需要可变大小的分配，但也具有定义的生存期，即活动的持续时间。对于这种情况，</a:t>
            </a:r>
            <a:r>
              <a:rPr lang="en-US" altLang="zh-CN" dirty="0">
                <a:latin typeface="Times New Roman" panose="02020603050405020304" pitchFamily="18" charset="0"/>
                <a:cs typeface="Times New Roman" panose="02020603050405020304" pitchFamily="18" charset="0"/>
              </a:rPr>
              <a:t>Galois</a:t>
            </a:r>
            <a:r>
              <a:rPr lang="zh-CN" altLang="en-US" dirty="0">
                <a:latin typeface="Times New Roman" panose="02020603050405020304" pitchFamily="18" charset="0"/>
                <a:cs typeface="Times New Roman" panose="02020603050405020304" pitchFamily="18" charset="0"/>
              </a:rPr>
              <a:t>系统使用凹凸指针区域分配器。</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Topology-aware synchronization</a:t>
            </a:r>
          </a:p>
          <a:p>
            <a:pPr marL="285750" indent="-285750">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Code size optimizations</a:t>
            </a:r>
          </a:p>
        </p:txBody>
      </p:sp>
      <p:pic>
        <p:nvPicPr>
          <p:cNvPr id="9" name="图片 8">
            <a:extLst>
              <a:ext uri="{FF2B5EF4-FFF2-40B4-BE49-F238E27FC236}">
                <a16:creationId xmlns:a16="http://schemas.microsoft.com/office/drawing/2014/main" id="{59A7C030-A091-4D24-BA2D-42C6CCE7FD5B}"/>
              </a:ext>
            </a:extLst>
          </p:cNvPr>
          <p:cNvPicPr>
            <a:picLocks noChangeAspect="1"/>
          </p:cNvPicPr>
          <p:nvPr/>
        </p:nvPicPr>
        <p:blipFill>
          <a:blip r:embed="rId2"/>
          <a:stretch>
            <a:fillRect/>
          </a:stretch>
        </p:blipFill>
        <p:spPr>
          <a:xfrm>
            <a:off x="2499722" y="3104070"/>
            <a:ext cx="5790476" cy="3047619"/>
          </a:xfrm>
          <a:prstGeom prst="rect">
            <a:avLst/>
          </a:prstGeom>
        </p:spPr>
      </p:pic>
    </p:spTree>
    <p:extLst>
      <p:ext uri="{BB962C8B-B14F-4D97-AF65-F5344CB8AC3E}">
        <p14:creationId xmlns:p14="http://schemas.microsoft.com/office/powerpoint/2010/main" val="165579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A2269C8-11CE-48F5-B415-BBEA72442954}"/>
              </a:ext>
            </a:extLst>
          </p:cNvPr>
          <p:cNvSpPr txBox="1"/>
          <p:nvPr/>
        </p:nvSpPr>
        <p:spPr>
          <a:xfrm>
            <a:off x="213360" y="0"/>
            <a:ext cx="6096000" cy="461665"/>
          </a:xfrm>
          <a:prstGeom prst="rect">
            <a:avLst/>
          </a:prstGeom>
          <a:noFill/>
        </p:spPr>
        <p:txBody>
          <a:bodyPr wrap="square">
            <a:spAutoFit/>
          </a:bodyPr>
          <a:lstStyle/>
          <a:p>
            <a:r>
              <a:rPr lang="zh-CN" altLang="en-US" sz="2400">
                <a:latin typeface="Times New Roman" panose="02020603050405020304" pitchFamily="18" charset="0"/>
                <a:cs typeface="Times New Roman" panose="02020603050405020304" pitchFamily="18" charset="0"/>
              </a:rPr>
              <a:t>问题</a:t>
            </a:r>
            <a:r>
              <a:rPr lang="en-US" altLang="zh-CN" sz="2400">
                <a:latin typeface="Times New Roman" panose="02020603050405020304" pitchFamily="18" charset="0"/>
                <a:cs typeface="Times New Roman" panose="02020603050405020304" pitchFamily="18" charset="0"/>
              </a:rPr>
              <a:t>2: </a:t>
            </a:r>
            <a:r>
              <a:rPr lang="en-US" altLang="zh-CN" sz="2400">
                <a:latin typeface="Times New Roman" panose="02020603050405020304" pitchFamily="18" charset="0"/>
                <a:cs typeface="Times New Roman" panose="02020603050405020304" pitchFamily="18" charset="0"/>
                <a:hlinkClick r:id="rId2"/>
              </a:rPr>
              <a:t>agglomerative clustering</a:t>
            </a:r>
            <a:endParaRPr lang="zh-CN" altLang="en-US" sz="2400" dirty="0"/>
          </a:p>
        </p:txBody>
      </p:sp>
      <p:pic>
        <p:nvPicPr>
          <p:cNvPr id="8" name="图片 7">
            <a:extLst>
              <a:ext uri="{FF2B5EF4-FFF2-40B4-BE49-F238E27FC236}">
                <a16:creationId xmlns:a16="http://schemas.microsoft.com/office/drawing/2014/main" id="{7C1FF0C2-DA85-4599-9799-12D37E2657D3}"/>
              </a:ext>
            </a:extLst>
          </p:cNvPr>
          <p:cNvPicPr>
            <a:picLocks noChangeAspect="1"/>
          </p:cNvPicPr>
          <p:nvPr/>
        </p:nvPicPr>
        <p:blipFill>
          <a:blip r:embed="rId3"/>
          <a:stretch>
            <a:fillRect/>
          </a:stretch>
        </p:blipFill>
        <p:spPr>
          <a:xfrm>
            <a:off x="71120" y="459833"/>
            <a:ext cx="6638095" cy="2285714"/>
          </a:xfrm>
          <a:prstGeom prst="rect">
            <a:avLst/>
          </a:prstGeom>
        </p:spPr>
      </p:pic>
      <p:pic>
        <p:nvPicPr>
          <p:cNvPr id="10" name="图片 9">
            <a:extLst>
              <a:ext uri="{FF2B5EF4-FFF2-40B4-BE49-F238E27FC236}">
                <a16:creationId xmlns:a16="http://schemas.microsoft.com/office/drawing/2014/main" id="{453F608A-3678-41A2-9341-963D6875F409}"/>
              </a:ext>
            </a:extLst>
          </p:cNvPr>
          <p:cNvPicPr>
            <a:picLocks noChangeAspect="1"/>
          </p:cNvPicPr>
          <p:nvPr/>
        </p:nvPicPr>
        <p:blipFill>
          <a:blip r:embed="rId4"/>
          <a:stretch>
            <a:fillRect/>
          </a:stretch>
        </p:blipFill>
        <p:spPr>
          <a:xfrm>
            <a:off x="71120" y="2739839"/>
            <a:ext cx="6416040" cy="4118161"/>
          </a:xfrm>
          <a:prstGeom prst="rect">
            <a:avLst/>
          </a:prstGeom>
        </p:spPr>
      </p:pic>
    </p:spTree>
    <p:extLst>
      <p:ext uri="{BB962C8B-B14F-4D97-AF65-F5344CB8AC3E}">
        <p14:creationId xmlns:p14="http://schemas.microsoft.com/office/powerpoint/2010/main" val="56532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531533E-037C-45E9-B9C2-6903A751F436}"/>
              </a:ext>
            </a:extLst>
          </p:cNvPr>
          <p:cNvSpPr txBox="1"/>
          <p:nvPr/>
        </p:nvSpPr>
        <p:spPr>
          <a:xfrm>
            <a:off x="111760" y="74414"/>
            <a:ext cx="6096000" cy="461665"/>
          </a:xfrm>
          <a:prstGeom prst="rect">
            <a:avLst/>
          </a:prstGeom>
          <a:noFill/>
        </p:spPr>
        <p:txBody>
          <a:bodyPr wrap="square">
            <a:spAutoFit/>
          </a:bodyPr>
          <a:lstStyle/>
          <a:p>
            <a:r>
              <a:rPr lang="en-US" altLang="zh-CN" sz="2400" b="1" i="0" u="none" strike="noStrike" baseline="0" dirty="0">
                <a:latin typeface="Times New Roman" panose="02020603050405020304" pitchFamily="18" charset="0"/>
                <a:cs typeface="Times New Roman" panose="02020603050405020304" pitchFamily="18" charset="0"/>
              </a:rPr>
              <a:t>The Galois Approach-Optimistic iterators</a:t>
            </a:r>
            <a:endParaRPr lang="zh-CN" altLang="en-US" sz="24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C20065B-65F3-4769-A25B-A4A7EB6720B7}"/>
              </a:ext>
            </a:extLst>
          </p:cNvPr>
          <p:cNvSpPr txBox="1"/>
          <p:nvPr/>
        </p:nvSpPr>
        <p:spPr>
          <a:xfrm>
            <a:off x="5628640" y="166747"/>
            <a:ext cx="6096000" cy="369332"/>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将并行封装为集合上的迭代</a:t>
            </a:r>
            <a:endParaRPr lang="zh-CN" altLang="en-US" dirty="0"/>
          </a:p>
        </p:txBody>
      </p:sp>
      <p:sp>
        <p:nvSpPr>
          <p:cNvPr id="9" name="文本框 8">
            <a:extLst>
              <a:ext uri="{FF2B5EF4-FFF2-40B4-BE49-F238E27FC236}">
                <a16:creationId xmlns:a16="http://schemas.microsoft.com/office/drawing/2014/main" id="{CD4B5C7A-A497-4318-B2CD-3F66E76D9E52}"/>
              </a:ext>
            </a:extLst>
          </p:cNvPr>
          <p:cNvSpPr txBox="1"/>
          <p:nvPr/>
        </p:nvSpPr>
        <p:spPr>
          <a:xfrm>
            <a:off x="111760" y="846574"/>
            <a:ext cx="6096000" cy="707886"/>
          </a:xfrm>
          <a:prstGeom prst="rect">
            <a:avLst/>
          </a:prstGeom>
          <a:noFill/>
        </p:spPr>
        <p:txBody>
          <a:bodyPr wrap="square">
            <a:spAutoFit/>
          </a:bodyPr>
          <a:lstStyle/>
          <a:p>
            <a:r>
              <a:rPr lang="en-US" altLang="zh-CN" sz="2000" b="0" i="0" u="none" strike="noStrike" baseline="0" dirty="0">
                <a:latin typeface="Times New Roman" panose="02020603050405020304" pitchFamily="18" charset="0"/>
                <a:cs typeface="Times New Roman" panose="02020603050405020304" pitchFamily="18" charset="0"/>
              </a:rPr>
              <a:t>do-all loops</a:t>
            </a:r>
            <a:r>
              <a:rPr lang="zh-CN" altLang="en-US" sz="2000" b="0" i="0" u="none" strike="noStrike" baseline="0" dirty="0">
                <a:latin typeface="Times New Roman" panose="02020603050405020304" pitchFamily="18" charset="0"/>
                <a:cs typeface="Times New Roman" panose="02020603050405020304" pitchFamily="18" charset="0"/>
              </a:rPr>
              <a:t>：没有依赖， </a:t>
            </a:r>
            <a:r>
              <a:rPr lang="en-US" altLang="zh-CN" sz="2000" b="0" i="0" u="none" strike="noStrike" baseline="0" dirty="0">
                <a:latin typeface="Times New Roman" panose="02020603050405020304" pitchFamily="18" charset="0"/>
                <a:cs typeface="Times New Roman" panose="02020603050405020304" pitchFamily="18" charset="0"/>
              </a:rPr>
              <a:t>for each e in Set S do B(e)</a:t>
            </a:r>
          </a:p>
          <a:p>
            <a:endParaRPr lang="en-US" altLang="zh-CN"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0DD75FCF-F9BD-4E08-9533-049601092E23}"/>
              </a:ext>
            </a:extLst>
          </p:cNvPr>
          <p:cNvSpPr txBox="1"/>
          <p:nvPr/>
        </p:nvSpPr>
        <p:spPr>
          <a:xfrm>
            <a:off x="111760" y="1369794"/>
            <a:ext cx="6096000"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do-across loops</a:t>
            </a:r>
            <a:r>
              <a:rPr lang="zh-CN" altLang="en-US" sz="2000" dirty="0">
                <a:latin typeface="Times New Roman" panose="02020603050405020304" pitchFamily="18" charset="0"/>
                <a:cs typeface="Times New Roman" panose="02020603050405020304" pitchFamily="18" charset="0"/>
              </a:rPr>
              <a:t>：有依赖，</a:t>
            </a:r>
            <a:r>
              <a:rPr lang="en-US" altLang="zh-CN" sz="2000" dirty="0">
                <a:latin typeface="Times New Roman" panose="02020603050405020304" pitchFamily="18" charset="0"/>
                <a:cs typeface="Times New Roman" panose="02020603050405020304" pitchFamily="18" charset="0"/>
              </a:rPr>
              <a:t>for each e in </a:t>
            </a:r>
            <a:r>
              <a:rPr lang="en-US" altLang="zh-CN" sz="2000" dirty="0" err="1">
                <a:latin typeface="Times New Roman" panose="02020603050405020304" pitchFamily="18" charset="0"/>
                <a:cs typeface="Times New Roman" panose="02020603050405020304" pitchFamily="18" charset="0"/>
              </a:rPr>
              <a:t>Poset</a:t>
            </a:r>
            <a:r>
              <a:rPr lang="en-US" altLang="zh-CN" sz="2000" dirty="0">
                <a:latin typeface="Times New Roman" panose="02020603050405020304" pitchFamily="18" charset="0"/>
                <a:cs typeface="Times New Roman" panose="02020603050405020304" pitchFamily="18" charset="0"/>
              </a:rPr>
              <a:t> S do B(e)</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E5C2CD87-3EE4-4D52-9A04-46C2C25B3153}"/>
              </a:ext>
            </a:extLst>
          </p:cNvPr>
          <p:cNvSpPr txBox="1"/>
          <p:nvPr/>
        </p:nvSpPr>
        <p:spPr>
          <a:xfrm>
            <a:off x="0" y="4164766"/>
            <a:ext cx="11765280" cy="2246769"/>
          </a:xfrm>
          <a:prstGeom prst="rect">
            <a:avLst/>
          </a:prstGeom>
          <a:noFill/>
        </p:spPr>
        <p:txBody>
          <a:bodyPr wrap="square">
            <a:spAutoFit/>
          </a:bodyPr>
          <a:lstStyle/>
          <a:p>
            <a:r>
              <a:rPr lang="zh-CN" altLang="en-US" sz="2000" b="0" i="0" dirty="0">
                <a:solidFill>
                  <a:srgbClr val="333333"/>
                </a:solidFill>
                <a:effectLst/>
                <a:latin typeface="宋体" panose="02010600030101010101" pitchFamily="2" charset="-122"/>
                <a:ea typeface="宋体" panose="02010600030101010101" pitchFamily="2" charset="-122"/>
              </a:rPr>
              <a:t>主线程开始执行程序，包括迭代器外部执行代码。</a:t>
            </a:r>
            <a:endParaRPr lang="en-US" altLang="zh-CN" sz="2000" b="0" i="0" dirty="0">
              <a:solidFill>
                <a:srgbClr val="333333"/>
              </a:solidFill>
              <a:effectLst/>
              <a:latin typeface="宋体" panose="02010600030101010101" pitchFamily="2" charset="-122"/>
              <a:ea typeface="宋体" panose="02010600030101010101" pitchFamily="2" charset="-122"/>
            </a:endParaRPr>
          </a:p>
          <a:p>
            <a:endParaRPr lang="en-US" altLang="zh-CN" sz="2000" dirty="0">
              <a:solidFill>
                <a:srgbClr val="333333"/>
              </a:solidFill>
              <a:latin typeface="宋体" panose="02010600030101010101" pitchFamily="2" charset="-122"/>
              <a:ea typeface="宋体" panose="02010600030101010101" pitchFamily="2" charset="-122"/>
            </a:endParaRPr>
          </a:p>
          <a:p>
            <a:r>
              <a:rPr lang="zh-CN" altLang="en-US" sz="2000" b="0" i="0" dirty="0">
                <a:solidFill>
                  <a:srgbClr val="333333"/>
                </a:solidFill>
                <a:effectLst/>
                <a:latin typeface="宋体" panose="02010600030101010101" pitchFamily="2" charset="-122"/>
                <a:ea typeface="宋体" panose="02010600030101010101" pitchFamily="2" charset="-122"/>
              </a:rPr>
              <a:t>当这个主线程遇到迭代器时，它会请求一定数量的工作线程的帮助，以便与自己同时执行迭代。</a:t>
            </a:r>
            <a:endParaRPr lang="en-US" altLang="zh-CN" sz="2000" b="0" i="0" dirty="0">
              <a:solidFill>
                <a:srgbClr val="333333"/>
              </a:solidFill>
              <a:effectLst/>
              <a:latin typeface="宋体" panose="02010600030101010101" pitchFamily="2" charset="-122"/>
              <a:ea typeface="宋体" panose="02010600030101010101" pitchFamily="2" charset="-122"/>
            </a:endParaRPr>
          </a:p>
          <a:p>
            <a:endParaRPr lang="en-US" altLang="zh-CN" sz="2000" dirty="0">
              <a:solidFill>
                <a:srgbClr val="333333"/>
              </a:solidFill>
              <a:latin typeface="宋体" panose="02010600030101010101" pitchFamily="2" charset="-122"/>
              <a:ea typeface="宋体" panose="02010600030101010101" pitchFamily="2" charset="-122"/>
            </a:endParaRPr>
          </a:p>
          <a:p>
            <a:r>
              <a:rPr lang="zh-CN" altLang="en-US" sz="2000" b="0" i="0" dirty="0">
                <a:solidFill>
                  <a:srgbClr val="333333"/>
                </a:solidFill>
                <a:effectLst/>
                <a:latin typeface="宋体" panose="02010600030101010101" pitchFamily="2" charset="-122"/>
                <a:ea typeface="宋体" panose="02010600030101010101" pitchFamily="2" charset="-122"/>
              </a:rPr>
              <a:t>线程的迭代赋值由运行时系统实现的调度策略控制</a:t>
            </a:r>
            <a:r>
              <a:rPr lang="zh-CN" altLang="en-US" sz="2000" dirty="0">
                <a:solidFill>
                  <a:srgbClr val="333333"/>
                </a:solidFill>
                <a:latin typeface="宋体" panose="02010600030101010101" pitchFamily="2" charset="-122"/>
                <a:ea typeface="宋体" panose="02010600030101010101" pitchFamily="2" charset="-122"/>
              </a:rPr>
              <a:t>，</a:t>
            </a:r>
            <a:r>
              <a:rPr lang="zh-CN" altLang="en-US" sz="2000" b="0" i="0" dirty="0">
                <a:solidFill>
                  <a:srgbClr val="333333"/>
                </a:solidFill>
                <a:effectLst/>
                <a:latin typeface="宋体" panose="02010600030101010101" pitchFamily="2" charset="-122"/>
                <a:ea typeface="宋体" panose="02010600030101010101" pitchFamily="2" charset="-122"/>
              </a:rPr>
              <a:t>这个分配是动态完成的，以确保负载平衡。</a:t>
            </a:r>
            <a:endParaRPr lang="en-US" altLang="zh-CN" sz="2000" b="0" i="0" dirty="0">
              <a:solidFill>
                <a:srgbClr val="333333"/>
              </a:solidFill>
              <a:effectLst/>
              <a:latin typeface="宋体" panose="02010600030101010101" pitchFamily="2" charset="-122"/>
              <a:ea typeface="宋体" panose="02010600030101010101" pitchFamily="2" charset="-122"/>
            </a:endParaRPr>
          </a:p>
          <a:p>
            <a:endParaRPr lang="en-US" altLang="zh-CN" sz="2000" dirty="0">
              <a:solidFill>
                <a:srgbClr val="333333"/>
              </a:solidFill>
              <a:latin typeface="宋体" panose="02010600030101010101" pitchFamily="2" charset="-122"/>
              <a:ea typeface="宋体" panose="02010600030101010101" pitchFamily="2" charset="-122"/>
            </a:endParaRPr>
          </a:p>
          <a:p>
            <a:r>
              <a:rPr lang="zh-CN" altLang="en-US" sz="2000" b="0" i="0" dirty="0">
                <a:solidFill>
                  <a:srgbClr val="333333"/>
                </a:solidFill>
                <a:effectLst/>
                <a:latin typeface="宋体" panose="02010600030101010101" pitchFamily="2" charset="-122"/>
                <a:ea typeface="宋体" panose="02010600030101010101" pitchFamily="2" charset="-122"/>
              </a:rPr>
              <a:t>所有线程都是在迭代器的末尾使用</a:t>
            </a:r>
            <a:r>
              <a:rPr lang="en-US" altLang="zh-CN" sz="2000" b="0" i="0" dirty="0">
                <a:solidFill>
                  <a:srgbClr val="333333"/>
                </a:solidFill>
                <a:effectLst/>
                <a:latin typeface="宋体" panose="02010600030101010101" pitchFamily="2" charset="-122"/>
                <a:ea typeface="宋体" panose="02010600030101010101" pitchFamily="2" charset="-122"/>
              </a:rPr>
              <a:t>barrier</a:t>
            </a:r>
            <a:r>
              <a:rPr lang="zh-CN" altLang="en-US" sz="2000" b="0" i="0" dirty="0">
                <a:solidFill>
                  <a:srgbClr val="333333"/>
                </a:solidFill>
                <a:effectLst/>
                <a:latin typeface="宋体" panose="02010600030101010101" pitchFamily="2" charset="-122"/>
                <a:ea typeface="宋体" panose="02010600030101010101" pitchFamily="2" charset="-122"/>
              </a:rPr>
              <a:t>进行同步的。</a:t>
            </a:r>
            <a:endParaRPr lang="zh-CN" altLang="en-US" sz="2000" dirty="0">
              <a:latin typeface="宋体" panose="02010600030101010101" pitchFamily="2" charset="-122"/>
              <a:ea typeface="宋体" panose="02010600030101010101" pitchFamily="2" charset="-122"/>
            </a:endParaRPr>
          </a:p>
        </p:txBody>
      </p:sp>
      <p:sp>
        <p:nvSpPr>
          <p:cNvPr id="15" name="文本框 14">
            <a:extLst>
              <a:ext uri="{FF2B5EF4-FFF2-40B4-BE49-F238E27FC236}">
                <a16:creationId xmlns:a16="http://schemas.microsoft.com/office/drawing/2014/main" id="{195FCFF0-BE2C-4451-A2D6-90D2E7918172}"/>
              </a:ext>
            </a:extLst>
          </p:cNvPr>
          <p:cNvSpPr txBox="1"/>
          <p:nvPr/>
        </p:nvSpPr>
        <p:spPr>
          <a:xfrm>
            <a:off x="111760" y="3567241"/>
            <a:ext cx="609600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Concurrent Execution Model</a:t>
            </a:r>
            <a:endParaRPr lang="zh-CN" altLang="en-US" sz="2400" b="1" dirty="0">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A621393A-610A-4C7F-835F-6F66E2013742}"/>
              </a:ext>
            </a:extLst>
          </p:cNvPr>
          <p:cNvPicPr>
            <a:picLocks noChangeAspect="1"/>
          </p:cNvPicPr>
          <p:nvPr/>
        </p:nvPicPr>
        <p:blipFill>
          <a:blip r:embed="rId2"/>
          <a:stretch>
            <a:fillRect/>
          </a:stretch>
        </p:blipFill>
        <p:spPr>
          <a:xfrm>
            <a:off x="6435688" y="2111893"/>
            <a:ext cx="4780952" cy="1638095"/>
          </a:xfrm>
          <a:prstGeom prst="rect">
            <a:avLst/>
          </a:prstGeom>
        </p:spPr>
      </p:pic>
    </p:spTree>
    <p:extLst>
      <p:ext uri="{BB962C8B-B14F-4D97-AF65-F5344CB8AC3E}">
        <p14:creationId xmlns:p14="http://schemas.microsoft.com/office/powerpoint/2010/main" val="19993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4941AC2F-0747-47DB-8314-45457BF2B92B}"/>
              </a:ext>
            </a:extLst>
          </p:cNvPr>
          <p:cNvSpPr txBox="1"/>
          <p:nvPr/>
        </p:nvSpPr>
        <p:spPr>
          <a:xfrm>
            <a:off x="91440" y="0"/>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Galois Approach-Writing Galois Classes</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4FC677EB-2979-4ADA-88A4-DE90BC5471C4}"/>
              </a:ext>
            </a:extLst>
          </p:cNvPr>
          <p:cNvSpPr txBox="1"/>
          <p:nvPr/>
        </p:nvSpPr>
        <p:spPr>
          <a:xfrm>
            <a:off x="6004560" y="92333"/>
            <a:ext cx="6096000" cy="369332"/>
          </a:xfrm>
          <a:prstGeom prst="rect">
            <a:avLst/>
          </a:prstGeom>
          <a:noFill/>
        </p:spPr>
        <p:txBody>
          <a:bodyPr wrap="square">
            <a:spAutoFit/>
          </a:bodyPr>
          <a:lstStyle/>
          <a:p>
            <a:r>
              <a:rPr lang="zh-CN" altLang="en-US" b="0" i="0" dirty="0">
                <a:solidFill>
                  <a:srgbClr val="333333"/>
                </a:solidFill>
                <a:effectLst/>
                <a:latin typeface="tahoma" panose="020B0604030504040204" pitchFamily="34" charset="0"/>
              </a:rPr>
              <a:t>确保并行程序的执行符合迭代器的顺序语义</a:t>
            </a:r>
            <a:endParaRPr lang="zh-CN" altLang="en-US" dirty="0"/>
          </a:p>
        </p:txBody>
      </p:sp>
      <p:pic>
        <p:nvPicPr>
          <p:cNvPr id="17" name="图片 16">
            <a:extLst>
              <a:ext uri="{FF2B5EF4-FFF2-40B4-BE49-F238E27FC236}">
                <a16:creationId xmlns:a16="http://schemas.microsoft.com/office/drawing/2014/main" id="{237BFA92-2860-4A7C-B2E9-BE74C648B76A}"/>
              </a:ext>
            </a:extLst>
          </p:cNvPr>
          <p:cNvPicPr>
            <a:picLocks noChangeAspect="1"/>
          </p:cNvPicPr>
          <p:nvPr/>
        </p:nvPicPr>
        <p:blipFill>
          <a:blip r:embed="rId2"/>
          <a:stretch>
            <a:fillRect/>
          </a:stretch>
        </p:blipFill>
        <p:spPr>
          <a:xfrm>
            <a:off x="2094343" y="553998"/>
            <a:ext cx="6885714" cy="3304762"/>
          </a:xfrm>
          <a:prstGeom prst="rect">
            <a:avLst/>
          </a:prstGeom>
        </p:spPr>
      </p:pic>
      <p:sp>
        <p:nvSpPr>
          <p:cNvPr id="23" name="文本框 22">
            <a:extLst>
              <a:ext uri="{FF2B5EF4-FFF2-40B4-BE49-F238E27FC236}">
                <a16:creationId xmlns:a16="http://schemas.microsoft.com/office/drawing/2014/main" id="{3D90130C-9FC3-4861-BA03-6ECCF937BB2C}"/>
              </a:ext>
            </a:extLst>
          </p:cNvPr>
          <p:cNvSpPr txBox="1"/>
          <p:nvPr/>
        </p:nvSpPr>
        <p:spPr>
          <a:xfrm>
            <a:off x="182880" y="3951093"/>
            <a:ext cx="11653520" cy="400110"/>
          </a:xfrm>
          <a:prstGeom prst="rect">
            <a:avLst/>
          </a:prstGeom>
          <a:noFill/>
        </p:spPr>
        <p:txBody>
          <a:bodyPr wrap="square">
            <a:spAutoFit/>
          </a:bodyPr>
          <a:lstStyle/>
          <a:p>
            <a:r>
              <a:rPr lang="en-US" altLang="zh-CN" sz="2000" b="1" i="0" u="none" strike="noStrike" baseline="0" dirty="0">
                <a:latin typeface="Times New Roman" panose="02020603050405020304" pitchFamily="18" charset="0"/>
                <a:cs typeface="Times New Roman" panose="02020603050405020304" pitchFamily="18" charset="0"/>
              </a:rPr>
              <a:t>Semantic Commutativity</a:t>
            </a:r>
            <a:endParaRPr lang="en-US" altLang="zh-CN" sz="20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C17F9E16-FDF9-45B0-AD6F-3BABA79A4AEA}"/>
              </a:ext>
            </a:extLst>
          </p:cNvPr>
          <p:cNvSpPr txBox="1"/>
          <p:nvPr/>
        </p:nvSpPr>
        <p:spPr>
          <a:xfrm>
            <a:off x="223520" y="5331658"/>
            <a:ext cx="6096000"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Inverse Methods</a:t>
            </a:r>
            <a:endParaRPr lang="zh-CN" altLang="en-US" sz="2000" b="1"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3026F695-1E8D-47BD-A3CC-7841B6176C9B}"/>
              </a:ext>
            </a:extLst>
          </p:cNvPr>
          <p:cNvSpPr txBox="1"/>
          <p:nvPr/>
        </p:nvSpPr>
        <p:spPr>
          <a:xfrm>
            <a:off x="223520" y="5731768"/>
            <a:ext cx="11562080" cy="1015663"/>
          </a:xfrm>
          <a:prstGeom prst="rect">
            <a:avLst/>
          </a:prstGeom>
          <a:noFill/>
        </p:spPr>
        <p:txBody>
          <a:bodyPr wrap="square">
            <a:spAutoFit/>
          </a:bodyPr>
          <a:lstStyle/>
          <a:p>
            <a:pPr algn="l"/>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一旦检测到冲突，就必须调用一些恢复机制，以允许程序在有冲突的情况下继续执行</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。为此，共享对象中可以修改该对象状态的每个方法都必须有一个相关的逆解法（</a:t>
            </a:r>
            <a:r>
              <a:rPr lang="en-US" altLang="zh-CN"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inverse method</a:t>
            </a:r>
            <a:r>
              <a:rPr lang="zh-CN" altLang="en-US" sz="2000" b="0" i="0" u="none" strike="noStrike" baseline="0" dirty="0">
                <a:latin typeface="Times New Roman" panose="02020603050405020304" pitchFamily="18" charset="0"/>
                <a:ea typeface="宋体" panose="02010600030101010101" pitchFamily="2" charset="-122"/>
                <a:cs typeface="Times New Roman" panose="02020603050405020304" pitchFamily="18" charset="0"/>
              </a:rPr>
              <a:t>）来撤销该方法调用的副作用。当伽罗瓦系统检验交换性时，它检验相关逆方法的交换性。</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文本框 28">
            <a:extLst>
              <a:ext uri="{FF2B5EF4-FFF2-40B4-BE49-F238E27FC236}">
                <a16:creationId xmlns:a16="http://schemas.microsoft.com/office/drawing/2014/main" id="{04144061-783C-4512-BA7B-2454F9D43792}"/>
              </a:ext>
            </a:extLst>
          </p:cNvPr>
          <p:cNvSpPr txBox="1"/>
          <p:nvPr/>
        </p:nvSpPr>
        <p:spPr>
          <a:xfrm>
            <a:off x="182880" y="4290834"/>
            <a:ext cx="11653520" cy="707886"/>
          </a:xfrm>
          <a:prstGeom prst="rect">
            <a:avLst/>
          </a:prstGeom>
          <a:noFill/>
        </p:spPr>
        <p:txBody>
          <a:bodyPr wrap="square">
            <a:spAutoFit/>
          </a:bodyPr>
          <a:lstStyle/>
          <a:p>
            <a:r>
              <a:rPr lang="zh-CN" altLang="en-US" sz="2000" b="0" i="0" dirty="0">
                <a:solidFill>
                  <a:srgbClr val="333333"/>
                </a:solidFill>
                <a:effectLst/>
                <a:latin typeface="宋体" panose="02010600030101010101" pitchFamily="2" charset="-122"/>
                <a:ea typeface="宋体" panose="02010600030101010101" pitchFamily="2" charset="-122"/>
              </a:rPr>
              <a:t>从两个迭代中对给定对象的方法调用可以交叉进行，而不会失去隔离性，前提是这些方法调用可交换。方法调用的交换性可能取决于这些调用的参数。例如，</a:t>
            </a:r>
            <a:r>
              <a:rPr lang="en-US" altLang="zh-CN" sz="2000" b="0" i="0" dirty="0">
                <a:solidFill>
                  <a:srgbClr val="333333"/>
                </a:solidFill>
                <a:effectLst/>
                <a:latin typeface="宋体" panose="02010600030101010101" pitchFamily="2" charset="-122"/>
                <a:ea typeface="宋体" panose="02010600030101010101" pitchFamily="2" charset="-122"/>
              </a:rPr>
              <a:t>add</a:t>
            </a:r>
            <a:r>
              <a:rPr lang="zh-CN" altLang="en-US" sz="2000" b="0" i="0" dirty="0">
                <a:solidFill>
                  <a:srgbClr val="333333"/>
                </a:solidFill>
                <a:effectLst/>
                <a:latin typeface="宋体" panose="02010600030101010101" pitchFamily="2" charset="-122"/>
                <a:ea typeface="宋体" panose="02010600030101010101" pitchFamily="2" charset="-122"/>
              </a:rPr>
              <a:t>和</a:t>
            </a:r>
            <a:r>
              <a:rPr lang="en-US" altLang="zh-CN" sz="2000" b="0" i="0" dirty="0">
                <a:solidFill>
                  <a:srgbClr val="333333"/>
                </a:solidFill>
                <a:effectLst/>
                <a:latin typeface="宋体" panose="02010600030101010101" pitchFamily="2" charset="-122"/>
                <a:ea typeface="宋体" panose="02010600030101010101" pitchFamily="2" charset="-122"/>
              </a:rPr>
              <a:t>remove</a:t>
            </a:r>
            <a:r>
              <a:rPr lang="zh-CN" altLang="en-US" sz="2000" b="0" i="0" dirty="0">
                <a:solidFill>
                  <a:srgbClr val="333333"/>
                </a:solidFill>
                <a:effectLst/>
                <a:latin typeface="宋体" panose="02010600030101010101" pitchFamily="2" charset="-122"/>
                <a:ea typeface="宋体" panose="02010600030101010101" pitchFamily="2" charset="-122"/>
              </a:rPr>
              <a:t>只在它们的参数不同时才交换。</a:t>
            </a:r>
            <a:endParaRPr lang="zh-CN" altLang="en-US" sz="2000" dirty="0">
              <a:latin typeface="宋体" panose="02010600030101010101" pitchFamily="2" charset="-122"/>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46932365-0BB7-413C-A9E2-5BBB916DC146}"/>
              </a:ext>
            </a:extLst>
          </p:cNvPr>
          <p:cNvSpPr txBox="1"/>
          <p:nvPr/>
        </p:nvSpPr>
        <p:spPr>
          <a:xfrm>
            <a:off x="345440" y="888088"/>
            <a:ext cx="2174240" cy="2246769"/>
          </a:xfrm>
          <a:prstGeom prst="rect">
            <a:avLst/>
          </a:prstGeom>
          <a:noFill/>
        </p:spPr>
        <p:txBody>
          <a:bodyPr wrap="square">
            <a:spAutoFit/>
          </a:bodyPr>
          <a:lstStyle/>
          <a:p>
            <a:r>
              <a:rPr lang="zh-CN" altLang="en-US" sz="2000" b="0" i="0" dirty="0">
                <a:solidFill>
                  <a:srgbClr val="333333"/>
                </a:solidFill>
                <a:effectLst/>
                <a:latin typeface="宋体" panose="02010600030101010101" pitchFamily="2" charset="-122"/>
                <a:ea typeface="宋体" panose="02010600030101010101" pitchFamily="2" charset="-122"/>
              </a:rPr>
              <a:t>（</a:t>
            </a:r>
            <a:r>
              <a:rPr lang="en-US" altLang="zh-CN" sz="2000" b="0" i="0" dirty="0">
                <a:solidFill>
                  <a:srgbClr val="333333"/>
                </a:solidFill>
                <a:effectLst/>
                <a:latin typeface="宋体" panose="02010600030101010101" pitchFamily="2" charset="-122"/>
                <a:ea typeface="宋体" panose="02010600030101010101" pitchFamily="2" charset="-122"/>
              </a:rPr>
              <a:t>1</a:t>
            </a:r>
            <a:r>
              <a:rPr lang="zh-CN" altLang="en-US" sz="2000" b="0" i="0" dirty="0">
                <a:solidFill>
                  <a:srgbClr val="333333"/>
                </a:solidFill>
                <a:effectLst/>
                <a:latin typeface="宋体" panose="02010600030101010101" pitchFamily="2" charset="-122"/>
                <a:ea typeface="宋体" panose="02010600030101010101" pitchFamily="2" charset="-122"/>
              </a:rPr>
              <a:t>）如果来自一个迭代的方法调用与来自另一个迭代的调用同时执行，我们必须确保两个调用不会相互冲突。</a:t>
            </a:r>
            <a:endParaRPr lang="zh-CN" altLang="en-US"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6288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CDC2E1B-7174-43DA-99D9-1D997DFDA88E}"/>
              </a:ext>
            </a:extLst>
          </p:cNvPr>
          <p:cNvPicPr>
            <a:picLocks noChangeAspect="1"/>
          </p:cNvPicPr>
          <p:nvPr/>
        </p:nvPicPr>
        <p:blipFill>
          <a:blip r:embed="rId2"/>
          <a:stretch>
            <a:fillRect/>
          </a:stretch>
        </p:blipFill>
        <p:spPr>
          <a:xfrm>
            <a:off x="155736" y="0"/>
            <a:ext cx="5174927" cy="6858000"/>
          </a:xfrm>
          <a:prstGeom prst="rect">
            <a:avLst/>
          </a:prstGeom>
        </p:spPr>
      </p:pic>
      <p:pic>
        <p:nvPicPr>
          <p:cNvPr id="7" name="图片 6">
            <a:extLst>
              <a:ext uri="{FF2B5EF4-FFF2-40B4-BE49-F238E27FC236}">
                <a16:creationId xmlns:a16="http://schemas.microsoft.com/office/drawing/2014/main" id="{A1735E44-D472-49C2-A96B-7EED97CFA771}"/>
              </a:ext>
            </a:extLst>
          </p:cNvPr>
          <p:cNvPicPr>
            <a:picLocks noChangeAspect="1"/>
          </p:cNvPicPr>
          <p:nvPr/>
        </p:nvPicPr>
        <p:blipFill>
          <a:blip r:embed="rId3"/>
          <a:stretch>
            <a:fillRect/>
          </a:stretch>
        </p:blipFill>
        <p:spPr>
          <a:xfrm>
            <a:off x="5865319" y="0"/>
            <a:ext cx="5866482" cy="6858000"/>
          </a:xfrm>
          <a:prstGeom prst="rect">
            <a:avLst/>
          </a:prstGeom>
        </p:spPr>
      </p:pic>
    </p:spTree>
    <p:extLst>
      <p:ext uri="{BB962C8B-B14F-4D97-AF65-F5344CB8AC3E}">
        <p14:creationId xmlns:p14="http://schemas.microsoft.com/office/powerpoint/2010/main" val="42177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6B0CCD8-2A22-4F07-BC90-34F988A95D94}"/>
              </a:ext>
            </a:extLst>
          </p:cNvPr>
          <p:cNvSpPr txBox="1"/>
          <p:nvPr/>
        </p:nvSpPr>
        <p:spPr>
          <a:xfrm>
            <a:off x="0" y="0"/>
            <a:ext cx="609600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Galois Approach-Runtime System</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6A64A79-0519-4008-AB08-60AF901757D0}"/>
              </a:ext>
            </a:extLst>
          </p:cNvPr>
          <p:cNvSpPr txBox="1"/>
          <p:nvPr/>
        </p:nvSpPr>
        <p:spPr>
          <a:xfrm>
            <a:off x="73660" y="564495"/>
            <a:ext cx="11925300" cy="707886"/>
          </a:xfrm>
          <a:prstGeom prst="rect">
            <a:avLst/>
          </a:prstGeom>
          <a:noFill/>
        </p:spPr>
        <p:txBody>
          <a:bodyPr wrap="square">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Galois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运行时系统有两个组件</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一个全局结构，称为提交池，负责创建、中止和提交迭代；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每个对象结构，称为冲突日志，用于检测何时违反了交换性条件。</a:t>
            </a:r>
          </a:p>
        </p:txBody>
      </p:sp>
      <p:pic>
        <p:nvPicPr>
          <p:cNvPr id="11" name="图片 10">
            <a:extLst>
              <a:ext uri="{FF2B5EF4-FFF2-40B4-BE49-F238E27FC236}">
                <a16:creationId xmlns:a16="http://schemas.microsoft.com/office/drawing/2014/main" id="{0F23D1AC-50A4-4F80-9E85-9378668E020C}"/>
              </a:ext>
            </a:extLst>
          </p:cNvPr>
          <p:cNvPicPr>
            <a:picLocks noChangeAspect="1"/>
          </p:cNvPicPr>
          <p:nvPr/>
        </p:nvPicPr>
        <p:blipFill>
          <a:blip r:embed="rId2"/>
          <a:stretch>
            <a:fillRect/>
          </a:stretch>
        </p:blipFill>
        <p:spPr>
          <a:xfrm>
            <a:off x="579866" y="3888046"/>
            <a:ext cx="9488694" cy="2829500"/>
          </a:xfrm>
          <a:prstGeom prst="rect">
            <a:avLst/>
          </a:prstGeom>
        </p:spPr>
      </p:pic>
      <p:sp>
        <p:nvSpPr>
          <p:cNvPr id="13" name="文本框 12">
            <a:extLst>
              <a:ext uri="{FF2B5EF4-FFF2-40B4-BE49-F238E27FC236}">
                <a16:creationId xmlns:a16="http://schemas.microsoft.com/office/drawing/2014/main" id="{7A44B276-C710-47BC-9928-565DB434D285}"/>
              </a:ext>
            </a:extLst>
          </p:cNvPr>
          <p:cNvSpPr txBox="1"/>
          <p:nvPr/>
        </p:nvSpPr>
        <p:spPr>
          <a:xfrm>
            <a:off x="3314700" y="4278508"/>
            <a:ext cx="6141720" cy="369332"/>
          </a:xfrm>
          <a:prstGeom prst="rect">
            <a:avLst/>
          </a:prstGeom>
          <a:noFill/>
        </p:spPr>
        <p:txBody>
          <a:bodyPr wrap="square">
            <a:spAutoFit/>
          </a:bodyPr>
          <a:lstStyle/>
          <a:p>
            <a:r>
              <a:rPr lang="en-US" altLang="zh-CN" sz="1800" b="0" i="0" u="none" strike="noStrike" baseline="0" dirty="0">
                <a:latin typeface="NimbusMonL-Regu"/>
              </a:rPr>
              <a:t>RUNNING</a:t>
            </a:r>
            <a:r>
              <a:rPr lang="en-US" altLang="zh-CN" sz="1800" b="0" i="0" u="none" strike="noStrike" baseline="0" dirty="0">
                <a:latin typeface="NimbusRomNo9L-Regu"/>
              </a:rPr>
              <a:t>, </a:t>
            </a:r>
            <a:r>
              <a:rPr lang="en-US" altLang="zh-CN" sz="1800" b="0" i="0" u="none" strike="noStrike" baseline="0" dirty="0">
                <a:latin typeface="NimbusMonL-Regu"/>
              </a:rPr>
              <a:t>RTC </a:t>
            </a:r>
            <a:r>
              <a:rPr lang="en-US" altLang="zh-CN" sz="1800" b="0" i="0" u="none" strike="noStrike" baseline="0" dirty="0">
                <a:latin typeface="NimbusRomNo9L-Regu"/>
              </a:rPr>
              <a:t>(ready-to-commit) or </a:t>
            </a:r>
            <a:r>
              <a:rPr lang="en-US" altLang="zh-CN" sz="1800" b="0" i="0" u="none" strike="noStrike" baseline="0" dirty="0">
                <a:latin typeface="NimbusMonL-Regu"/>
              </a:rPr>
              <a:t>ABORTED</a:t>
            </a:r>
            <a:r>
              <a:rPr lang="en-US" altLang="zh-CN" sz="1800" b="0" i="0" u="none" strike="noStrike" baseline="0" dirty="0">
                <a:latin typeface="NimbusRomNo9L-Regu"/>
              </a:rPr>
              <a:t>.</a:t>
            </a:r>
            <a:endParaRPr lang="zh-CN" altLang="en-US" dirty="0"/>
          </a:p>
        </p:txBody>
      </p:sp>
      <p:sp>
        <p:nvSpPr>
          <p:cNvPr id="16" name="文本框 15">
            <a:extLst>
              <a:ext uri="{FF2B5EF4-FFF2-40B4-BE49-F238E27FC236}">
                <a16:creationId xmlns:a16="http://schemas.microsoft.com/office/drawing/2014/main" id="{6BAC0D14-C000-4325-AB99-0E54521C9477}"/>
              </a:ext>
            </a:extLst>
          </p:cNvPr>
          <p:cNvSpPr txBox="1"/>
          <p:nvPr/>
        </p:nvSpPr>
        <p:spPr>
          <a:xfrm>
            <a:off x="2867660" y="4873956"/>
            <a:ext cx="6141720" cy="369332"/>
          </a:xfrm>
          <a:prstGeom prst="rect">
            <a:avLst/>
          </a:prstGeom>
          <a:noFill/>
        </p:spPr>
        <p:txBody>
          <a:bodyPr wrap="square">
            <a:spAutoFit/>
          </a:bodyPr>
          <a:lstStyle/>
          <a:p>
            <a:r>
              <a:rPr lang="en-US" altLang="zh-CN" sz="1800" b="0" i="0" u="none" strike="noStrike" baseline="0" dirty="0">
                <a:latin typeface="NimbusMonL-Regu"/>
              </a:rPr>
              <a:t>Inverse method</a:t>
            </a:r>
            <a:endParaRPr lang="zh-CN" altLang="en-US" dirty="0"/>
          </a:p>
        </p:txBody>
      </p:sp>
      <p:sp>
        <p:nvSpPr>
          <p:cNvPr id="18" name="文本框 17">
            <a:extLst>
              <a:ext uri="{FF2B5EF4-FFF2-40B4-BE49-F238E27FC236}">
                <a16:creationId xmlns:a16="http://schemas.microsoft.com/office/drawing/2014/main" id="{FD468C27-A553-4EAB-B931-5BB6DB419F07}"/>
              </a:ext>
            </a:extLst>
          </p:cNvPr>
          <p:cNvSpPr txBox="1"/>
          <p:nvPr/>
        </p:nvSpPr>
        <p:spPr>
          <a:xfrm>
            <a:off x="91440" y="1357272"/>
            <a:ext cx="12100560" cy="2246769"/>
          </a:xfrm>
          <a:prstGeom prst="rect">
            <a:avLst/>
          </a:prstGeom>
          <a:noFill/>
        </p:spPr>
        <p:txBody>
          <a:bodyPr wrap="square">
            <a:spAutoFit/>
          </a:bodyPr>
          <a:lstStyle/>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执行顺序：</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）线程进入提交池以获得一次迭代（</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new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IterationRecord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(status=RUNNING)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）当迭代唤醒一个共享对象的方法时，如果检测到交换性冲突，提交池将在冲突的迭代之间进行仲裁，并中止迭代，以允许最高优先级的迭代继续执行。执行已中止迭代的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undo</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日志中的回调，以撤消它们对共享对象的影响。</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）一旦一个线程完成了一个迭代，该迭代的状态字段就被更改为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，并且允许该线程开始一个新的迭代，当完成的迭代在系统中具有最高的优先级时，它被允许提交。</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1608558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0B69B10-F49E-415D-8D9D-60D6D1AA4DC8}"/>
              </a:ext>
            </a:extLst>
          </p:cNvPr>
          <p:cNvSpPr txBox="1"/>
          <p:nvPr/>
        </p:nvSpPr>
        <p:spPr>
          <a:xfrm>
            <a:off x="213360" y="84574"/>
            <a:ext cx="6096000" cy="461665"/>
          </a:xfrm>
          <a:prstGeom prst="rect">
            <a:avLst/>
          </a:prstGeom>
          <a:noFill/>
        </p:spPr>
        <p:txBody>
          <a:bodyPr wrap="square">
            <a:spAutoFit/>
          </a:bodyPr>
          <a:lstStyle/>
          <a:p>
            <a:r>
              <a:rPr lang="en-US" altLang="zh-CN" sz="2400" b="0" i="0" u="none" strike="noStrike" baseline="0" dirty="0">
                <a:latin typeface="Times New Roman" panose="02020603050405020304" pitchFamily="18" charset="0"/>
                <a:cs typeface="Times New Roman" panose="02020603050405020304" pitchFamily="18" charset="0"/>
              </a:rPr>
              <a:t>Conflict Logs</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EDAFEE7-7A5D-4F5B-AB9F-E6EC5630CA00}"/>
              </a:ext>
            </a:extLst>
          </p:cNvPr>
          <p:cNvSpPr txBox="1"/>
          <p:nvPr/>
        </p:nvSpPr>
        <p:spPr>
          <a:xfrm>
            <a:off x="213360" y="653534"/>
            <a:ext cx="11765280" cy="2246769"/>
          </a:xfrm>
          <a:prstGeom prst="rect">
            <a:avLst/>
          </a:prstGeom>
          <a:noFill/>
        </p:spPr>
        <p:txBody>
          <a:bodyPr wrap="square">
            <a:spAutoFit/>
          </a:bodyPr>
          <a:lstStyle/>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每个共享对象有一个冲突日志（</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object_log</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），冲突日志由类中每个方法的独立冲突集组成。当迭代</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尝试调用一个对象上的方法</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时，如果</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object_log</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中存在与</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冲突的方法，则执行冲突策略，否则，将</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m1</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加入</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object_log</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。当迭代</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提交或流产后，清除</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object_log</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中与其相关的所有记录。</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Galois</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对冲突检测的优化</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）如果迭代的</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local_log</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可以表明这次唤醒一定能成功，就不需要再与共享对象的</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object_log</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进行检测。</a:t>
            </a:r>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）不是每个共享对象都需要冲突日志。</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E1393C3-9682-47E1-8D46-7694360C0939}"/>
              </a:ext>
            </a:extLst>
          </p:cNvPr>
          <p:cNvSpPr txBox="1"/>
          <p:nvPr/>
        </p:nvSpPr>
        <p:spPr>
          <a:xfrm>
            <a:off x="213360" y="3198167"/>
            <a:ext cx="6096000" cy="461665"/>
          </a:xfrm>
          <a:prstGeom prst="rect">
            <a:avLst/>
          </a:prstGeom>
          <a:noFill/>
        </p:spPr>
        <p:txBody>
          <a:bodyPr wrap="square">
            <a:spAutoFit/>
          </a:bodyPr>
          <a:lstStyle/>
          <a:p>
            <a:r>
              <a:rPr lang="en-US" altLang="zh-CN" sz="2400" b="0" i="0" u="none" strike="noStrike" baseline="0" dirty="0">
                <a:latin typeface="Times New Roman" panose="02020603050405020304" pitchFamily="18" charset="0"/>
                <a:cs typeface="Times New Roman" panose="02020603050405020304" pitchFamily="18" charset="0"/>
              </a:rPr>
              <a:t>Commit Pool</a:t>
            </a:r>
            <a:endParaRPr lang="zh-CN" altLang="en-US" sz="2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D48AD1E8-6203-4D9D-A5AE-87F35FCFFF4E}"/>
              </a:ext>
            </a:extLst>
          </p:cNvPr>
          <p:cNvSpPr txBox="1"/>
          <p:nvPr/>
        </p:nvSpPr>
        <p:spPr>
          <a:xfrm>
            <a:off x="213360" y="3759814"/>
            <a:ext cx="11694160" cy="2554545"/>
          </a:xfrm>
          <a:prstGeom prst="rect">
            <a:avLst/>
          </a:prstGeom>
          <a:noFill/>
        </p:spPr>
        <p:txBody>
          <a:bodyPr wrap="square">
            <a:spAutoFit/>
          </a:bodyPr>
          <a:lstStyle/>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当一个迭代尝试提交时，提交池会检查两件事</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迭代是否在提交队列的头部，</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(ii)</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迭代的优先级是否高于</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set/</a:t>
            </a:r>
            <a:r>
              <a:rPr lang="en-US" altLang="zh-CN" sz="2000" b="0" i="0" dirty="0" err="1">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poSet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中剩下的所有元素。如果这两个条件都满足，迭代就可以成功提交；如果条件不满足，迭代必须等待直到它在系统中具有最高的优先级</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它的状态将被设置为</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RTC</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，并且线程被允许开始另一个迭代。</a:t>
            </a:r>
            <a:endPar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当迭代成功提交时，运行该迭代的线程还检查提交队列，以查看是否可以提交更多处于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RTC</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状态的迭代。</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当一个迭代必须被终止时，它的记录的状态被更改为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aborted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，但是提交池不再采取任何行动。这样的迭代对象在到达头部时被延迟地从提交队列中移除。</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7220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101A8B78-F7FE-4000-9FCA-BD21E1BD2C3E}"/>
              </a:ext>
            </a:extLst>
          </p:cNvPr>
          <p:cNvSpPr txBox="1"/>
          <p:nvPr/>
        </p:nvSpPr>
        <p:spPr>
          <a:xfrm>
            <a:off x="193040" y="596315"/>
            <a:ext cx="11704320" cy="646331"/>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在迭代冲突时，特别的，当前线程需要终止不同线程的迭代时，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iteration lock</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就发挥作用了。例如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晚于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i2), i2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发生冲突时，需要终止</a:t>
            </a:r>
            <a:r>
              <a:rPr lang="en-US" altLang="zh-CN" dirty="0">
                <a:latin typeface="Times New Roman" panose="02020603050405020304" pitchFamily="18" charset="0"/>
                <a:ea typeface="宋体" panose="02010600030101010101" pitchFamily="2" charset="-122"/>
                <a:cs typeface="Times New Roman" panose="02020603050405020304" pitchFamily="18" charset="0"/>
              </a:rPr>
              <a:t>i2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latin typeface="Times New Roman" panose="02020603050405020304" pitchFamily="18" charset="0"/>
                <a:ea typeface="宋体" panose="02010600030101010101" pitchFamily="2" charset="-122"/>
                <a:cs typeface="Times New Roman" panose="02020603050405020304" pitchFamily="18" charset="0"/>
              </a:rPr>
              <a:t>i1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所在线程需要执行如下操作：</a:t>
            </a:r>
          </a:p>
        </p:txBody>
      </p:sp>
      <p:sp>
        <p:nvSpPr>
          <p:cNvPr id="7" name="文本框 6">
            <a:extLst>
              <a:ext uri="{FF2B5EF4-FFF2-40B4-BE49-F238E27FC236}">
                <a16:creationId xmlns:a16="http://schemas.microsoft.com/office/drawing/2014/main" id="{3EBDED56-27FB-4844-BF06-E7BCA3EEB0EC}"/>
              </a:ext>
            </a:extLst>
          </p:cNvPr>
          <p:cNvSpPr txBox="1"/>
          <p:nvPr/>
        </p:nvSpPr>
        <p:spPr>
          <a:xfrm>
            <a:off x="193040" y="0"/>
            <a:ext cx="6096000" cy="461665"/>
          </a:xfrm>
          <a:prstGeom prst="rect">
            <a:avLst/>
          </a:prstGeom>
          <a:noFill/>
        </p:spPr>
        <p:txBody>
          <a:bodyPr wrap="square">
            <a:spAutoFit/>
          </a:bodyPr>
          <a:lstStyle/>
          <a:p>
            <a:r>
              <a:rPr lang="en-US" altLang="zh-CN" sz="2400" b="0" i="0" u="none" strike="noStrike" baseline="0" dirty="0">
                <a:latin typeface="Times New Roman" panose="02020603050405020304" pitchFamily="18" charset="0"/>
                <a:cs typeface="Times New Roman" panose="02020603050405020304" pitchFamily="18" charset="0"/>
              </a:rPr>
              <a:t>Conflict arbitration</a:t>
            </a:r>
            <a:endParaRPr lang="zh-CN" altLang="en-US"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39F8F4F4-D834-4DA9-8E32-2480B21BE391}"/>
              </a:ext>
            </a:extLst>
          </p:cNvPr>
          <p:cNvPicPr>
            <a:picLocks noChangeAspect="1"/>
          </p:cNvPicPr>
          <p:nvPr/>
        </p:nvPicPr>
        <p:blipFill>
          <a:blip r:embed="rId2"/>
          <a:stretch>
            <a:fillRect/>
          </a:stretch>
        </p:blipFill>
        <p:spPr>
          <a:xfrm>
            <a:off x="285535" y="1377296"/>
            <a:ext cx="6723809" cy="2819048"/>
          </a:xfrm>
          <a:prstGeom prst="rect">
            <a:avLst/>
          </a:prstGeom>
        </p:spPr>
      </p:pic>
      <p:sp>
        <p:nvSpPr>
          <p:cNvPr id="13" name="文本框 12">
            <a:extLst>
              <a:ext uri="{FF2B5EF4-FFF2-40B4-BE49-F238E27FC236}">
                <a16:creationId xmlns:a16="http://schemas.microsoft.com/office/drawing/2014/main" id="{B86870B4-B63D-422B-A09D-6234038C1109}"/>
              </a:ext>
            </a:extLst>
          </p:cNvPr>
          <p:cNvSpPr txBox="1"/>
          <p:nvPr/>
        </p:nvSpPr>
        <p:spPr>
          <a:xfrm>
            <a:off x="193040" y="4330994"/>
            <a:ext cx="11704320" cy="707886"/>
          </a:xfrm>
          <a:prstGeom prst="rect">
            <a:avLst/>
          </a:prstGeom>
          <a:noFill/>
        </p:spPr>
        <p:txBody>
          <a:bodyPr wrap="square">
            <a:spAutoFit/>
          </a:bodyPr>
          <a:lstStyle/>
          <a:p>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此时，执行</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的线程将意识到，当</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尝试调用共享对象上的另一个方法</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或尝试提交</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时，它已被中止。此时，线程将看到</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的状态被中止，并将停止</a:t>
            </a:r>
            <a:r>
              <a:rPr lang="en-US" altLang="zh-CN"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i2</a:t>
            </a:r>
            <a:r>
              <a:rPr lang="zh-CN" altLang="en-US" sz="2000" b="0" i="0" dirty="0">
                <a:solidFill>
                  <a:srgbClr val="333333"/>
                </a:solidFill>
                <a:effectLst/>
                <a:latin typeface="Times New Roman" panose="02020603050405020304" pitchFamily="18" charset="0"/>
                <a:ea typeface="宋体" panose="02010600030101010101" pitchFamily="2" charset="-122"/>
                <a:cs typeface="Times New Roman" panose="02020603050405020304" pitchFamily="18" charset="0"/>
              </a:rPr>
              <a:t>的执行并开始新的迭代。</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045056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727</TotalTime>
  <Words>2978</Words>
  <Application>Microsoft Office PowerPoint</Application>
  <PresentationFormat>宽屏</PresentationFormat>
  <Paragraphs>129</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NimbusMonL-Regu</vt:lpstr>
      <vt:lpstr>NimbusRomNo9L-Regu</vt:lpstr>
      <vt:lpstr>PINGFANGM</vt:lpstr>
      <vt:lpstr>等线</vt:lpstr>
      <vt:lpstr>等线 Light</vt:lpstr>
      <vt:lpstr>宋体</vt:lpstr>
      <vt:lpstr>微软雅黑</vt:lpstr>
      <vt:lpstr>Arial</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enyu yu</dc:creator>
  <cp:lastModifiedBy>enyu yu</cp:lastModifiedBy>
  <cp:revision>267</cp:revision>
  <dcterms:created xsi:type="dcterms:W3CDTF">2022-02-25T08:06:40Z</dcterms:created>
  <dcterms:modified xsi:type="dcterms:W3CDTF">2022-04-25T06:52:12Z</dcterms:modified>
</cp:coreProperties>
</file>