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q46aRVKWXC16tTsmTx1vuKdA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CBC26E-D4A7-458D-AAEB-BE2C4771E1FA}">
  <a:tblStyle styleId="{44CBC26E-D4A7-458D-AAEB-BE2C4771E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9008d7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9008d7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19008d7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19008d7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9008d7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19008d7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19008d7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19008d7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19008d7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19008d7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01398c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01398c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01398ce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01398ce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01398ce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01398ce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01398ce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01398ce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701398ce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701398ce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9008d7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19008d7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9008d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19008d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9008d78a_0_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pic>
        <p:nvPicPr>
          <p:cNvPr id="132" name="Google Shape;132;gf19008d78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61975"/>
            <a:ext cx="6858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9008d78a_0_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38" name="Google Shape;138;gf19008d78a_0_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methods: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majority based on distance (w = 1/d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issues: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should be scaled to prevent distance measures from being dominated by one attribute.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Height: 1m -&gt; 2m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Income: 10k -&gt; 1million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9008d78a_0_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44" name="Google Shape;144;gf19008d78a_0_16"/>
          <p:cNvSpPr txBox="1"/>
          <p:nvPr>
            <p:ph idx="1" type="body"/>
          </p:nvPr>
        </p:nvSpPr>
        <p:spPr>
          <a:xfrm>
            <a:off x="311700" y="1266325"/>
            <a:ext cx="52320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value of 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k is too small -&gt; sensitive to noise points + overfitting (doesn’t generalize well)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k is too big -&gt; neighborhood may include </a:t>
            </a:r>
            <a:r>
              <a:rPr lang="en" sz="1600"/>
              <a:t>points from other classes</a:t>
            </a:r>
            <a:endParaRPr sz="1600"/>
          </a:p>
        </p:txBody>
      </p:sp>
      <p:pic>
        <p:nvPicPr>
          <p:cNvPr id="145" name="Google Shape;145;gf19008d78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950" y="1266325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f19008d78a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f19008d78a_0_37"/>
          <p:cNvCxnSpPr/>
          <p:nvPr/>
        </p:nvCxnSpPr>
        <p:spPr>
          <a:xfrm>
            <a:off x="2646675" y="474325"/>
            <a:ext cx="897900" cy="9255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f19008d78a_0_37"/>
          <p:cNvSpPr txBox="1"/>
          <p:nvPr/>
        </p:nvSpPr>
        <p:spPr>
          <a:xfrm>
            <a:off x="5493700" y="3086350"/>
            <a:ext cx="3845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Neighbor decision boundary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" name="Google Shape;153;gf19008d78a_0_37"/>
          <p:cNvCxnSpPr>
            <a:stCxn id="152" idx="1"/>
          </p:cNvCxnSpPr>
          <p:nvPr/>
        </p:nvCxnSpPr>
        <p:spPr>
          <a:xfrm flipH="1">
            <a:off x="5173300" y="3288700"/>
            <a:ext cx="320400" cy="202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f19008d78a_0_37"/>
          <p:cNvCxnSpPr/>
          <p:nvPr/>
        </p:nvCxnSpPr>
        <p:spPr>
          <a:xfrm>
            <a:off x="3544575" y="1399825"/>
            <a:ext cx="286500" cy="792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f19008d78a_0_37"/>
          <p:cNvCxnSpPr/>
          <p:nvPr/>
        </p:nvCxnSpPr>
        <p:spPr>
          <a:xfrm>
            <a:off x="3831075" y="2179538"/>
            <a:ext cx="2124000" cy="2252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9008d78a_0_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61" name="Google Shape;161;gf19008d78a_0_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to understand why a given unseen record was given a particular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Adapts to new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Expensive to classify new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can be problematic in high dimensions (curse of dimensionality)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Classification?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</a:t>
            </a:r>
            <a:r>
              <a:rPr b="1" lang="en"/>
              <a:t>training set</a:t>
            </a:r>
            <a:r>
              <a:rPr lang="en"/>
              <a:t> where data is labeled with a special </a:t>
            </a:r>
            <a:r>
              <a:rPr b="1" lang="en"/>
              <a:t>attribute</a:t>
            </a:r>
            <a:r>
              <a:rPr lang="en"/>
              <a:t> called a </a:t>
            </a:r>
            <a:r>
              <a:rPr b="1" lang="en"/>
              <a:t>class </a:t>
            </a:r>
            <a:r>
              <a:rPr lang="en"/>
              <a:t>(a discrete value)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find a </a:t>
            </a:r>
            <a:r>
              <a:rPr b="1" lang="en"/>
              <a:t>model</a:t>
            </a:r>
            <a:r>
              <a:rPr lang="en"/>
              <a:t> for the </a:t>
            </a:r>
            <a:r>
              <a:rPr b="1" lang="en"/>
              <a:t>class</a:t>
            </a:r>
            <a:r>
              <a:rPr lang="en"/>
              <a:t> attribute as a function of the values of the other attributes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use this model on unlabeled data to assign a class as accurately as possible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01398ce1_1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79" name="Google Shape;79;ge701398ce1_1_0"/>
          <p:cNvGraphicFramePr/>
          <p:nvPr/>
        </p:nvGraphicFramePr>
        <p:xfrm>
          <a:off x="4000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{44CBC26E-D4A7-458D-AAEB-BE2C4771E1FA}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ge701398ce1_1_0"/>
          <p:cNvSpPr/>
          <p:nvPr/>
        </p:nvSpPr>
        <p:spPr>
          <a:xfrm>
            <a:off x="3781600" y="2430713"/>
            <a:ext cx="714300" cy="5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earn model</a:t>
            </a:r>
            <a:endParaRPr/>
          </a:p>
        </p:txBody>
      </p:sp>
      <p:cxnSp>
        <p:nvCxnSpPr>
          <p:cNvPr id="81" name="Google Shape;81;ge701398ce1_1_0"/>
          <p:cNvCxnSpPr>
            <a:endCxn id="80" idx="1"/>
          </p:cNvCxnSpPr>
          <p:nvPr/>
        </p:nvCxnSpPr>
        <p:spPr>
          <a:xfrm>
            <a:off x="3162400" y="2714663"/>
            <a:ext cx="6192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ge701398ce1_1_0"/>
          <p:cNvCxnSpPr>
            <a:stCxn id="80" idx="3"/>
            <a:endCxn id="83" idx="1"/>
          </p:cNvCxnSpPr>
          <p:nvPr/>
        </p:nvCxnSpPr>
        <p:spPr>
          <a:xfrm flipH="1" rot="10800000">
            <a:off x="4495900" y="2715863"/>
            <a:ext cx="5202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ge701398ce1_1_0"/>
          <p:cNvSpPr/>
          <p:nvPr/>
        </p:nvSpPr>
        <p:spPr>
          <a:xfrm>
            <a:off x="5016100" y="2087825"/>
            <a:ext cx="3234900" cy="125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: age x tumor size ---&gt; {yes, no}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01398ce1_1_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89" name="Google Shape;89;ge701398ce1_1_13"/>
          <p:cNvGraphicFramePr/>
          <p:nvPr/>
        </p:nvGraphicFramePr>
        <p:xfrm>
          <a:off x="412600" y="18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{44CBC26E-D4A7-458D-AAEB-BE2C4771E1FA}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ge701398ce1_1_13"/>
          <p:cNvSpPr/>
          <p:nvPr/>
        </p:nvSpPr>
        <p:spPr>
          <a:xfrm>
            <a:off x="3781600" y="2430713"/>
            <a:ext cx="714300" cy="5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r>
              <a:rPr lang="en"/>
              <a:t> model</a:t>
            </a:r>
            <a:endParaRPr/>
          </a:p>
        </p:txBody>
      </p:sp>
      <p:cxnSp>
        <p:nvCxnSpPr>
          <p:cNvPr id="91" name="Google Shape;91;ge701398ce1_1_13"/>
          <p:cNvCxnSpPr>
            <a:stCxn id="90" idx="1"/>
          </p:cNvCxnSpPr>
          <p:nvPr/>
        </p:nvCxnSpPr>
        <p:spPr>
          <a:xfrm rot="10800000">
            <a:off x="3185500" y="2716163"/>
            <a:ext cx="596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ge701398ce1_1_13"/>
          <p:cNvCxnSpPr>
            <a:stCxn id="93" idx="1"/>
            <a:endCxn id="90" idx="3"/>
          </p:cNvCxnSpPr>
          <p:nvPr/>
        </p:nvCxnSpPr>
        <p:spPr>
          <a:xfrm flipH="1">
            <a:off x="4495900" y="2715725"/>
            <a:ext cx="5202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ge701398ce1_1_13"/>
          <p:cNvSpPr/>
          <p:nvPr/>
        </p:nvSpPr>
        <p:spPr>
          <a:xfrm>
            <a:off x="5016100" y="2087825"/>
            <a:ext cx="3234900" cy="125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: age x tumor size ---&gt; {yes, no}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01398ce1_1_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Tasks</a:t>
            </a:r>
            <a:endParaRPr/>
          </a:p>
        </p:txBody>
      </p:sp>
      <p:sp>
        <p:nvSpPr>
          <p:cNvPr id="99" name="Google Shape;99;ge701398ce1_1_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tumor cells as benign or malignant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credit card transactions as being legitimate or fraudulent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01398ce1_1_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Techniques</a:t>
            </a:r>
            <a:endParaRPr/>
          </a:p>
        </p:txBody>
      </p:sp>
      <p:sp>
        <p:nvSpPr>
          <p:cNvPr id="105" name="Google Shape;105;ge701398ce1_1_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Instance-Based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01398ce1_1_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Classifiers</a:t>
            </a:r>
            <a:endParaRPr/>
          </a:p>
        </p:txBody>
      </p:sp>
      <p:sp>
        <p:nvSpPr>
          <p:cNvPr id="111" name="Google Shape;111;ge701398ce1_1_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stored training records to predict the class label of unseen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Rote-learners: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classification only if the attributes of the unseen record exactly match a record in our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Nearest Neighbor: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k closest records to perform classification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9008d78a_0_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Classifiers</a:t>
            </a:r>
            <a:endParaRPr/>
          </a:p>
        </p:txBody>
      </p:sp>
      <p:graphicFrame>
        <p:nvGraphicFramePr>
          <p:cNvPr id="117" name="Google Shape;117;gf19008d78a_0_28"/>
          <p:cNvGraphicFramePr/>
          <p:nvPr/>
        </p:nvGraphicFramePr>
        <p:xfrm>
          <a:off x="81915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{44CBC26E-D4A7-458D-AAEB-BE2C4771E1FA}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gf19008d78a_0_28"/>
          <p:cNvGraphicFramePr/>
          <p:nvPr/>
        </p:nvGraphicFramePr>
        <p:xfrm>
          <a:off x="4946500" y="25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{44CBC26E-D4A7-458D-AAEB-BE2C4771E1FA}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9" name="Google Shape;119;gf19008d78a_0_28"/>
          <p:cNvCxnSpPr/>
          <p:nvPr/>
        </p:nvCxnSpPr>
        <p:spPr>
          <a:xfrm rot="10800000">
            <a:off x="3591175" y="2581450"/>
            <a:ext cx="1362000" cy="80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f19008d78a_0_28"/>
          <p:cNvCxnSpPr/>
          <p:nvPr/>
        </p:nvCxnSpPr>
        <p:spPr>
          <a:xfrm rot="10800000">
            <a:off x="3600625" y="3010000"/>
            <a:ext cx="133350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9008d78a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26" name="Google Shape;126;gf19008d78a_0_0"/>
          <p:cNvSpPr txBox="1"/>
          <p:nvPr>
            <p:ph idx="1" type="body"/>
          </p:nvPr>
        </p:nvSpPr>
        <p:spPr>
          <a:xfrm>
            <a:off x="311700" y="1266325"/>
            <a:ext cx="85206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for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an unseen record: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distance of unseen record to all training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k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 the labels of these k neighbors to predict the unseen record class (ex: majority rule)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