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bec407af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bec407af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bec407af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1bec407a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bec407af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bec407a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1bec407a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1bec407a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bec407a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1bec407a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bec407a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bec407a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1bec407af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1bec407af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bec407af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bec407af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1bec407af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1bec407af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1bec407af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1bec407af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bec407a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bec407a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bec407af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bec407af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1bec407af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1bec407af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bec407af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1bec407af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1bec407af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1bec407af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c407af_3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c407af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1bec407af_3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1bec407af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1bec407af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1bec407af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bec407af_3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bec407af_3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bec407a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bec407a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bec407a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bec407a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bec407a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bec407a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bec407a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bec407a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bec407a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bec407a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bec407a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bec407a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bec407af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bec407af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gif"/><Relationship Id="rId5" Type="http://schemas.openxmlformats.org/officeDocument/2006/relationships/image" Target="../media/image1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gif"/><Relationship Id="rId4" Type="http://schemas.openxmlformats.org/officeDocument/2006/relationships/image" Target="../media/image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Relationship Id="rId4" Type="http://schemas.openxmlformats.org/officeDocument/2006/relationships/image" Target="../media/image3.gif"/><Relationship Id="rId5" Type="http://schemas.openxmlformats.org/officeDocument/2006/relationships/image" Target="../media/image2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gif"/><Relationship Id="rId5" Type="http://schemas.openxmlformats.org/officeDocument/2006/relationships/image" Target="../media/image13.gif"/><Relationship Id="rId6" Type="http://schemas.openxmlformats.org/officeDocument/2006/relationships/image" Target="../media/image16.gif"/><Relationship Id="rId7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gif"/><Relationship Id="rId5" Type="http://schemas.openxmlformats.org/officeDocument/2006/relationships/image" Target="../media/image1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gif"/><Relationship Id="rId4" Type="http://schemas.openxmlformats.org/officeDocument/2006/relationships/image" Target="../media/image13.gif"/><Relationship Id="rId5" Type="http://schemas.openxmlformats.org/officeDocument/2006/relationships/image" Target="../media/image12.gif"/><Relationship Id="rId6" Type="http://schemas.openxmlformats.org/officeDocument/2006/relationships/image" Target="../media/image4.gif"/><Relationship Id="rId7" Type="http://schemas.openxmlformats.org/officeDocument/2006/relationships/image" Target="../media/image2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gif"/><Relationship Id="rId4" Type="http://schemas.openxmlformats.org/officeDocument/2006/relationships/image" Target="../media/image1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gif"/><Relationship Id="rId4" Type="http://schemas.openxmlformats.org/officeDocument/2006/relationships/image" Target="../media/image22.gif"/><Relationship Id="rId5" Type="http://schemas.openxmlformats.org/officeDocument/2006/relationships/image" Target="../media/image2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gif"/><Relationship Id="rId4" Type="http://schemas.openxmlformats.org/officeDocument/2006/relationships/image" Target="../media/image26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gif"/><Relationship Id="rId4" Type="http://schemas.openxmlformats.org/officeDocument/2006/relationships/image" Target="../media/image28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7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gif"/><Relationship Id="rId4" Type="http://schemas.openxmlformats.org/officeDocument/2006/relationships/image" Target="../media/image31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774164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Boston University CS 506 - Lance Galletti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2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 rot="10800000">
            <a:off x="1813200" y="2951300"/>
            <a:ext cx="2200500" cy="162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2"/>
          <p:cNvSpPr txBox="1"/>
          <p:nvPr/>
        </p:nvSpPr>
        <p:spPr>
          <a:xfrm rot="-2317245">
            <a:off x="2260965" y="3563353"/>
            <a:ext cx="687321" cy="27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·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020525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Suppose we found this decision boundary, how would we classify an unknown input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650" y="2695600"/>
            <a:ext cx="28125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math terms: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538" y="3717175"/>
            <a:ext cx="27336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188" y="3081400"/>
            <a:ext cx="22383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3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3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 rot="10800000">
            <a:off x="1813200" y="2951300"/>
            <a:ext cx="2200500" cy="162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 txBox="1"/>
          <p:nvPr/>
        </p:nvSpPr>
        <p:spPr>
          <a:xfrm rot="-2317245">
            <a:off x="2260965" y="3563353"/>
            <a:ext cx="687321" cy="27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·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5507125" y="236725"/>
            <a:ext cx="3282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Just need to find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Questions: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Lots of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’s perpendicular to the street - which is the best one?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6060600" y="2779925"/>
            <a:ext cx="308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DECISION RULE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083575" y="2779925"/>
            <a:ext cx="2902500" cy="72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000" y="3162125"/>
            <a:ext cx="27336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our samples to lie beyond the street. That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for an unknown </a:t>
            </a:r>
            <a:r>
              <a:rPr b="1" lang="en"/>
              <a:t>u</a:t>
            </a:r>
            <a:r>
              <a:rPr lang="en"/>
              <a:t>, we can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525" y="1864338"/>
            <a:ext cx="219294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388" y="3372300"/>
            <a:ext cx="2943225" cy="2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introduce a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this is effectively the class label of 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800" y="2984400"/>
            <a:ext cx="336675" cy="2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7450" y="1700688"/>
            <a:ext cx="40290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multiply our sample decision rules by this new variable: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Meaning, for       on the decision boundary, we want: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825" y="2848800"/>
            <a:ext cx="3176352" cy="2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087" y="1862750"/>
            <a:ext cx="2591815" cy="2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8775" y="2476300"/>
            <a:ext cx="310193" cy="1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113" y="0"/>
            <a:ext cx="6303773" cy="5002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4158025" y="194100"/>
            <a:ext cx="3110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        and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points on the boundary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5" name="Google Shape;215;p27"/>
          <p:cNvCxnSpPr/>
          <p:nvPr/>
        </p:nvCxnSpPr>
        <p:spPr>
          <a:xfrm flipH="1" rot="10800000">
            <a:off x="1939350" y="2006850"/>
            <a:ext cx="2816400" cy="254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7"/>
          <p:cNvCxnSpPr/>
          <p:nvPr/>
        </p:nvCxnSpPr>
        <p:spPr>
          <a:xfrm flipH="1" rot="10800000">
            <a:off x="1922500" y="2428425"/>
            <a:ext cx="1315500" cy="214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7"/>
          <p:cNvCxnSpPr/>
          <p:nvPr/>
        </p:nvCxnSpPr>
        <p:spPr>
          <a:xfrm flipH="1" rot="10800000">
            <a:off x="3254750" y="2040625"/>
            <a:ext cx="1500900" cy="4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7"/>
          <p:cNvCxnSpPr/>
          <p:nvPr/>
        </p:nvCxnSpPr>
        <p:spPr>
          <a:xfrm>
            <a:off x="1855025" y="792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/>
          <p:nvPr/>
        </p:nvCxnSpPr>
        <p:spPr>
          <a:xfrm>
            <a:off x="3154175" y="168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374333">
            <a:off x="3074800" y="3036125"/>
            <a:ext cx="3429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374203">
            <a:off x="2408800" y="3069462"/>
            <a:ext cx="342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55126">
            <a:off x="3339675" y="2006850"/>
            <a:ext cx="1095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063" y="270962"/>
            <a:ext cx="342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2750" y="276825"/>
            <a:ext cx="3429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113" y="0"/>
            <a:ext cx="6303773" cy="5002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8"/>
          <p:cNvCxnSpPr/>
          <p:nvPr/>
        </p:nvCxnSpPr>
        <p:spPr>
          <a:xfrm flipH="1" rot="10800000">
            <a:off x="3254750" y="2040625"/>
            <a:ext cx="1500900" cy="4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/>
          <p:nvPr/>
        </p:nvCxnSpPr>
        <p:spPr>
          <a:xfrm>
            <a:off x="1855025" y="792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3154175" y="168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8"/>
          <p:cNvCxnSpPr/>
          <p:nvPr/>
        </p:nvCxnSpPr>
        <p:spPr>
          <a:xfrm flipH="1" rot="10800000">
            <a:off x="1922500" y="3839800"/>
            <a:ext cx="882600" cy="69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8"/>
          <p:cNvSpPr txBox="1"/>
          <p:nvPr/>
        </p:nvSpPr>
        <p:spPr>
          <a:xfrm rot="-2317730">
            <a:off x="1978392" y="3820281"/>
            <a:ext cx="519965" cy="262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5" name="Google Shape;235;p28"/>
          <p:cNvCxnSpPr/>
          <p:nvPr/>
        </p:nvCxnSpPr>
        <p:spPr>
          <a:xfrm flipH="1" rot="10800000">
            <a:off x="4013625" y="2529475"/>
            <a:ext cx="1079400" cy="8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8"/>
          <p:cNvCxnSpPr/>
          <p:nvPr/>
        </p:nvCxnSpPr>
        <p:spPr>
          <a:xfrm flipH="1">
            <a:off x="4022175" y="2521075"/>
            <a:ext cx="1062300" cy="86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8"/>
          <p:cNvSpPr txBox="1"/>
          <p:nvPr/>
        </p:nvSpPr>
        <p:spPr>
          <a:xfrm rot="-2407936">
            <a:off x="4296497" y="2912253"/>
            <a:ext cx="882470" cy="421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WIDTH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5784350" y="2908150"/>
            <a:ext cx="3102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WIDTH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55126">
            <a:off x="3339675" y="2006850"/>
            <a:ext cx="1095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288" y="2808700"/>
            <a:ext cx="24669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that </a:t>
            </a:r>
            <a:r>
              <a:rPr b="1" lang="en"/>
              <a:t>WIDTH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And, since</a:t>
            </a:r>
            <a:r>
              <a:rPr lang="en"/>
              <a:t> they are on the boundary, we know that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Hence, </a:t>
            </a:r>
            <a:r>
              <a:rPr b="1" lang="en"/>
              <a:t>WIDTH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(as an exercise, try to show this)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5199400" y="1266325"/>
            <a:ext cx="3666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          and          points on the boundary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413" y="1158550"/>
            <a:ext cx="24669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513" y="1382387"/>
            <a:ext cx="342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550" y="1349050"/>
            <a:ext cx="3429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3825" y="2296025"/>
            <a:ext cx="3176352" cy="2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7802" y="2700702"/>
            <a:ext cx="99036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is to maximize the width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Subject to:</a:t>
            </a:r>
            <a:endParaRPr/>
          </a:p>
        </p:txBody>
      </p:sp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widest street</a:t>
            </a: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1675200"/>
            <a:ext cx="34099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075" y="3767550"/>
            <a:ext cx="3113850" cy="2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use Lagrange multipliers to form a single expression to find the extremum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       is 0 for        </a:t>
            </a:r>
            <a:r>
              <a:rPr lang="en"/>
              <a:t>not on the boundary.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we can take derivatives to find the extremum of </a:t>
            </a:r>
            <a:r>
              <a:rPr b="1" lang="en"/>
              <a:t>L</a:t>
            </a:r>
            <a:r>
              <a:rPr lang="en"/>
              <a:t>.</a:t>
            </a:r>
            <a:endParaRPr/>
          </a:p>
        </p:txBody>
      </p:sp>
      <p:sp>
        <p:nvSpPr>
          <p:cNvPr id="266" name="Google Shape;26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widest street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500" y="2741325"/>
            <a:ext cx="383344" cy="2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975" y="2729117"/>
            <a:ext cx="383350" cy="23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750" y="1928176"/>
            <a:ext cx="4206500" cy="64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375" y="109700"/>
            <a:ext cx="6121098" cy="492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Means </a:t>
            </a:r>
            <a:r>
              <a:rPr b="1" lang="en"/>
              <a:t>w </a:t>
            </a:r>
            <a:r>
              <a:rPr lang="en"/>
              <a:t>is a linear sum of vectors in our sample/training set!</a:t>
            </a:r>
            <a:endParaRPr/>
          </a:p>
        </p:txBody>
      </p:sp>
      <p:sp>
        <p:nvSpPr>
          <p:cNvPr id="275" name="Google Shape;27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widest street</a:t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2974613" y="1266325"/>
            <a:ext cx="3194775" cy="15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237" y="3243925"/>
            <a:ext cx="2751561" cy="15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widest street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plug these values back into L to see what happens to L at its extremum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Simplifying, we get:</a:t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5" y="1873550"/>
            <a:ext cx="9025949" cy="57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3"/>
          <p:cNvCxnSpPr/>
          <p:nvPr/>
        </p:nvCxnSpPr>
        <p:spPr>
          <a:xfrm flipH="1" rot="10800000">
            <a:off x="7285225" y="1804450"/>
            <a:ext cx="8262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6" name="Google Shape;2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2959288"/>
            <a:ext cx="56388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/>
          <p:nvPr/>
        </p:nvSpPr>
        <p:spPr>
          <a:xfrm>
            <a:off x="5801225" y="3905550"/>
            <a:ext cx="927600" cy="579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113" y="0"/>
            <a:ext cx="6303773" cy="50020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34"/>
          <p:cNvCxnSpPr/>
          <p:nvPr/>
        </p:nvCxnSpPr>
        <p:spPr>
          <a:xfrm>
            <a:off x="1855025" y="792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4"/>
          <p:cNvCxnSpPr/>
          <p:nvPr/>
        </p:nvCxnSpPr>
        <p:spPr>
          <a:xfrm>
            <a:off x="3154175" y="1686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4"/>
          <p:cNvCxnSpPr/>
          <p:nvPr/>
        </p:nvCxnSpPr>
        <p:spPr>
          <a:xfrm flipH="1" rot="10800000">
            <a:off x="1922500" y="3703600"/>
            <a:ext cx="2767500" cy="83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4"/>
          <p:cNvSpPr txBox="1"/>
          <p:nvPr/>
        </p:nvSpPr>
        <p:spPr>
          <a:xfrm rot="-1072477">
            <a:off x="2732903" y="3885960"/>
            <a:ext cx="388030" cy="277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988" y="466875"/>
            <a:ext cx="39528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 txBox="1"/>
          <p:nvPr/>
        </p:nvSpPr>
        <p:spPr>
          <a:xfrm>
            <a:off x="4572000" y="117975"/>
            <a:ext cx="4281600" cy="97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DECISION RULE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13" y="0"/>
            <a:ext cx="6311175" cy="50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5"/>
          <p:cNvSpPr txBox="1"/>
          <p:nvPr/>
        </p:nvSpPr>
        <p:spPr>
          <a:xfrm>
            <a:off x="4310550" y="2091150"/>
            <a:ext cx="5229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stuck - change perspective</a:t>
            </a:r>
            <a:endParaRPr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3942857" cy="314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375" y="1304825"/>
            <a:ext cx="4232225" cy="3147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6"/>
          <p:cNvCxnSpPr>
            <a:stCxn id="310" idx="3"/>
            <a:endCxn id="311" idx="1"/>
          </p:cNvCxnSpPr>
          <p:nvPr/>
        </p:nvCxnSpPr>
        <p:spPr>
          <a:xfrm>
            <a:off x="4095257" y="2878762"/>
            <a:ext cx="664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6"/>
          <p:cNvSpPr txBox="1"/>
          <p:nvPr/>
        </p:nvSpPr>
        <p:spPr>
          <a:xfrm>
            <a:off x="4188963" y="2373600"/>
            <a:ext cx="47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Φ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1169648" y="1741500"/>
            <a:ext cx="1814200" cy="2214000"/>
          </a:xfrm>
          <a:custGeom>
            <a:rect b="b" l="l" r="r" t="t"/>
            <a:pathLst>
              <a:path extrusionOk="0" h="88560" w="72568">
                <a:moveTo>
                  <a:pt x="7214" y="0"/>
                </a:moveTo>
                <a:cubicBezTo>
                  <a:pt x="10274" y="5580"/>
                  <a:pt x="16124" y="27810"/>
                  <a:pt x="25574" y="33480"/>
                </a:cubicBezTo>
                <a:cubicBezTo>
                  <a:pt x="35024" y="39150"/>
                  <a:pt x="56894" y="32220"/>
                  <a:pt x="63914" y="34020"/>
                </a:cubicBezTo>
                <a:cubicBezTo>
                  <a:pt x="70934" y="35820"/>
                  <a:pt x="77234" y="40500"/>
                  <a:pt x="67694" y="44280"/>
                </a:cubicBezTo>
                <a:cubicBezTo>
                  <a:pt x="58154" y="48060"/>
                  <a:pt x="16754" y="52380"/>
                  <a:pt x="6674" y="56700"/>
                </a:cubicBezTo>
                <a:cubicBezTo>
                  <a:pt x="-3406" y="61020"/>
                  <a:pt x="-976" y="68310"/>
                  <a:pt x="7214" y="70200"/>
                </a:cubicBezTo>
                <a:cubicBezTo>
                  <a:pt x="15404" y="72090"/>
                  <a:pt x="45014" y="64980"/>
                  <a:pt x="55814" y="68040"/>
                </a:cubicBezTo>
                <a:cubicBezTo>
                  <a:pt x="66614" y="71100"/>
                  <a:pt x="69314" y="85140"/>
                  <a:pt x="72014" y="8856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15" name="Google Shape;315;p36"/>
          <p:cNvCxnSpPr/>
          <p:nvPr/>
        </p:nvCxnSpPr>
        <p:spPr>
          <a:xfrm>
            <a:off x="6399000" y="1444500"/>
            <a:ext cx="1039500" cy="2659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to find </a:t>
            </a:r>
            <a:r>
              <a:rPr lang="en"/>
              <a:t>Φ?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Turns out we don’t need to find or define a transformation </a:t>
            </a:r>
            <a:r>
              <a:rPr lang="en"/>
              <a:t>Φ!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Looking back at L, since it depends only on the dot product of our input, we only need to define the dot product in our transformed space.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.e. we only need to define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Called a Kernel function. This is often referred to as the “kernel trick”.</a:t>
            </a:r>
            <a:endParaRPr/>
          </a:p>
        </p:txBody>
      </p:sp>
      <p:pic>
        <p:nvPicPr>
          <p:cNvPr id="322" name="Google Shape;3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88" y="3136200"/>
            <a:ext cx="4807225" cy="3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Kernel Functions</a:t>
            </a:r>
            <a:endParaRPr/>
          </a:p>
        </p:txBody>
      </p:sp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03825"/>
            <a:ext cx="2820300" cy="5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82825"/>
            <a:ext cx="3852225" cy="3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>
            <a:off x="4182250" y="101175"/>
            <a:ext cx="33600" cy="48399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4570125" y="3710075"/>
            <a:ext cx="3035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Decision Tree split on attribute x1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" name="Google Shape;81;p15"/>
          <p:cNvCxnSpPr>
            <a:stCxn id="80" idx="1"/>
          </p:cNvCxnSpPr>
          <p:nvPr/>
        </p:nvCxnSpPr>
        <p:spPr>
          <a:xfrm flipH="1">
            <a:off x="4249725" y="3912425"/>
            <a:ext cx="32040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2646675" y="474325"/>
            <a:ext cx="897900" cy="9255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5493700" y="3086350"/>
            <a:ext cx="3845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Nearest Neighbor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decision boundary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6"/>
          <p:cNvCxnSpPr>
            <a:stCxn id="88" idx="1"/>
          </p:cNvCxnSpPr>
          <p:nvPr/>
        </p:nvCxnSpPr>
        <p:spPr>
          <a:xfrm flipH="1">
            <a:off x="5173300" y="3288700"/>
            <a:ext cx="3204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3544575" y="1399825"/>
            <a:ext cx="286500" cy="792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3831075" y="2179538"/>
            <a:ext cx="2124000" cy="2252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>
            <a:off x="2816275" y="337275"/>
            <a:ext cx="2496000" cy="42159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2360950" y="590250"/>
            <a:ext cx="3609000" cy="38280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2158600" y="742025"/>
            <a:ext cx="3035700" cy="3996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3054150" y="236750"/>
            <a:ext cx="3035700" cy="3996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3802825" y="2091150"/>
            <a:ext cx="5229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978925" y="236750"/>
            <a:ext cx="285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the best line that separates our classes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5581700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SVM: Find the widest street that separates our classes - the dotted line in the middle is our decision boundary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>
            <a:off x="1345825" y="2092925"/>
            <a:ext cx="5977500" cy="1552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1683025" y="1246600"/>
            <a:ext cx="5977500" cy="1552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1514425" y="1670250"/>
            <a:ext cx="5977500" cy="1552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 rot="5400000">
            <a:off x="1780785" y="1497025"/>
            <a:ext cx="4199700" cy="12726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 rot="5400000">
            <a:off x="2474675" y="1733936"/>
            <a:ext cx="4199700" cy="12726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 rot="5400000">
            <a:off x="2127330" y="1615480"/>
            <a:ext cx="4199700" cy="12726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/>
        </p:nvSpPr>
        <p:spPr>
          <a:xfrm>
            <a:off x="4020525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Suppose we found this decision boundary, how would we classify an unknown input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 flipH="1" rot="10800000">
            <a:off x="1813200" y="3703400"/>
            <a:ext cx="27588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 txBox="1"/>
          <p:nvPr/>
        </p:nvSpPr>
        <p:spPr>
          <a:xfrm rot="-1072477">
            <a:off x="2870635" y="3819234"/>
            <a:ext cx="388030" cy="28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0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flipH="1" rot="10800000">
            <a:off x="1813200" y="3703400"/>
            <a:ext cx="27588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 txBox="1"/>
          <p:nvPr/>
        </p:nvSpPr>
        <p:spPr>
          <a:xfrm rot="-1072477">
            <a:off x="2870635" y="3819234"/>
            <a:ext cx="388030" cy="28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 flipH="1" rot="10800000">
            <a:off x="1838175" y="3839550"/>
            <a:ext cx="966600" cy="71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 txBox="1"/>
          <p:nvPr/>
        </p:nvSpPr>
        <p:spPr>
          <a:xfrm rot="-2317730">
            <a:off x="1927792" y="3900056"/>
            <a:ext cx="519965" cy="262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33100" y="2941200"/>
            <a:ext cx="1405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 a vector perpendicular to the decision boundary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020525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Suppose we found this decision boundary, how would we classify an unknown input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1"/>
          <p:cNvCxnSpPr/>
          <p:nvPr/>
        </p:nvCxnSpPr>
        <p:spPr>
          <a:xfrm>
            <a:off x="1855025" y="742025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3120450" y="19410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2480275" y="422850"/>
            <a:ext cx="3355800" cy="404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 flipH="1" rot="10800000">
            <a:off x="1813200" y="2951300"/>
            <a:ext cx="2200500" cy="162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 rot="-2317245">
            <a:off x="2260965" y="3563353"/>
            <a:ext cx="687321" cy="27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·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33100" y="2941200"/>
            <a:ext cx="1405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 a vector perpendicular to the decision boundary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020525" y="194100"/>
            <a:ext cx="2648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Suppose we found this decision boundary, how would we classify an unknown input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060600" y="2705425"/>
            <a:ext cx="30834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could project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onto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and depending on the size of that projection (which side of the street it ends up on), we can classify it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