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Jq7l3gVh+hIqZ/5Ft+QugFN6I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879adf5b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879adf5b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879adf5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879adf5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879adf5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879adf5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aa7841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04aa7841d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aa7841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4aa7841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aa7841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aa7841d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aa7841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aa7841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879adf5b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f879adf5b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aa7841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aa7841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4aa7841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4aa7841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879adf5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879adf5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879adf5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879adf5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879adf5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879adf5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we look at the popular rise of facial recognition tools over the past few years, people of color have been excluded from the design and implementation process. The tools are often discriminatory, fail to recognize people of color, and at times, misgender them. However, in parallel, facial recognition technology is increasingly integrated into police and state surveillance tools, and perfecting that technology could significantly further impact communities that are already over-policed and over-surveilled. This has led us to call out, “Please Don’t Include Us.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We just watched Joy’s video. What does this tell us about HireVue’s system?</a:t>
            </a:r>
            <a:endParaRPr/>
          </a:p>
          <a:p>
            <a:pPr indent="0" lvl="0" marL="0" rtl="0" algn="l">
              <a:lnSpc>
                <a:spcPct val="100000"/>
              </a:lnSpc>
              <a:spcBef>
                <a:spcPts val="0"/>
              </a:spcBef>
              <a:spcAft>
                <a:spcPts val="0"/>
              </a:spcAft>
              <a:buClr>
                <a:schemeClr val="dk1"/>
              </a:buClr>
              <a:buSzPts val="1100"/>
              <a:buFont typeface="Arial"/>
              <a:buNone/>
            </a:pPr>
            <a:r>
              <a:rPr lang="en"/>
              <a:t>Do you think it reads certain faces more accurately? Which ones? Why?</a:t>
            </a:r>
            <a:endParaRPr/>
          </a:p>
          <a:p>
            <a:pPr indent="0" lvl="0" marL="0" rtl="0" algn="l">
              <a:lnSpc>
                <a:spcPct val="100000"/>
              </a:lnSpc>
              <a:spcBef>
                <a:spcPts val="0"/>
              </a:spcBef>
              <a:spcAft>
                <a:spcPts val="0"/>
              </a:spcAft>
              <a:buSzPts val="1100"/>
              <a:buNone/>
            </a:pPr>
            <a:r>
              <a:rPr lang="en"/>
              <a:t>Could their system be racist? Why? How would we know if they were biased?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879adf5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879adf5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879adf5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879adf5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5"/>
          <p:cNvGrpSpPr/>
          <p:nvPr/>
        </p:nvGrpSpPr>
        <p:grpSpPr>
          <a:xfrm>
            <a:off x="1004144" y="1022025"/>
            <a:ext cx="7136669" cy="152400"/>
            <a:chOff x="1346429" y="1011300"/>
            <a:chExt cx="6452100" cy="152400"/>
          </a:xfrm>
        </p:grpSpPr>
        <p:cxnSp>
          <p:nvCxnSpPr>
            <p:cNvPr id="13" name="Google Shape;1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5"/>
          <p:cNvGrpSpPr/>
          <p:nvPr/>
        </p:nvGrpSpPr>
        <p:grpSpPr>
          <a:xfrm>
            <a:off x="1004151" y="3969100"/>
            <a:ext cx="7136669" cy="152400"/>
            <a:chOff x="1346435" y="3969088"/>
            <a:chExt cx="6452100" cy="152400"/>
          </a:xfrm>
        </p:grpSpPr>
        <p:cxnSp>
          <p:nvCxnSpPr>
            <p:cNvPr id="16" name="Google Shape;1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judiciary.senate.gov/meetings/facebook-social-media-privacy-and-the-use-and-abuse-of-data" TargetMode="External"/><Relationship Id="rId4" Type="http://schemas.openxmlformats.org/officeDocument/2006/relationships/hyperlink" Target="https://www.youtube.com/watch?v=Q91nvbJSmS4" TargetMode="External"/><Relationship Id="rId5" Type="http://schemas.openxmlformats.org/officeDocument/2006/relationships/hyperlink" Target="https://www.nytimes.com/2018/03/17/us/politics/cambridge-analytica-trump-campaig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n.wikipedia.org/wiki/Groundhog_Day_(fil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oag.ca.gov/privacy/cc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stechnica.com/tech-policy/2009/09/your-secrets-live-online-in-databases-of-ruin/" TargetMode="External"/><Relationship Id="rId4" Type="http://schemas.openxmlformats.org/officeDocument/2006/relationships/hyperlink" Target="https://courses.csail.mit.edu/6.857/2018/project/Archie-Gershon-Katchoff-Zeng-Netflix.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slack-redir.net/link?url=https%3A%2F%2Fclearcode.cc%2Fblog%2Fwhat-is-data-broker%2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heinz.cmu.edu/~acquisti/papers/AcquistiGrossStutzman-JPC-2014.pdf" TargetMode="External"/><Relationship Id="rId4" Type="http://schemas.openxmlformats.org/officeDocument/2006/relationships/hyperlink" Target="https://www.heinz.cmu.edu/~acquisti/papers/Acquisti_Welfare_Impact_of_Targeted_Advertising_WP.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nytimes.com/2016/10/28/us/placebo-buttons-elevators-crosswalk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lato.stanford.edu/entries/ethics-search/#SearEngiBiasProbOpac" TargetMode="External"/><Relationship Id="rId4" Type="http://schemas.openxmlformats.org/officeDocument/2006/relationships/hyperlink" Target="https://www.pewresearch.org/politics/2014/06/12/political-polarization-in-the-american-publi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nytimes.com/2012/02/19/magazine/shopping-habit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rockefellerfoundation.org/case-study/unpacking-biases-in-algorithms-that-perpetuate-inequity/" TargetMode="External"/><Relationship Id="rId4" Type="http://schemas.openxmlformats.org/officeDocument/2006/relationships/hyperlink" Target="https://www.youtube.com/watch?v=TWWsW1w-BVo" TargetMode="External"/><Relationship Id="rId5" Type="http://schemas.openxmlformats.org/officeDocument/2006/relationships/hyperlink" Target="https://www.washingtonpost.com/technology/2019/10/22/ai-hiring-face-scanning-algorithm-increasingly-decides-whether-you-deserve-job/" TargetMode="External"/><Relationship Id="rId6" Type="http://schemas.openxmlformats.org/officeDocument/2006/relationships/hyperlink" Target="https://www.youtube.com/watch?v=hzY6zYsFV3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pdf/1611.04135.pdf" TargetMode="External"/><Relationship Id="rId4" Type="http://schemas.openxmlformats.org/officeDocument/2006/relationships/hyperlink" Target="https://www.telegraph.co.uk/technology/2018/10/10/amazon-scraps-sexist-ai-recruiting-tool-showed-bias-again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technologyreview.com/s/613508/ai-fairer-than-judge-criminal-risk-assessment-algorith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Data Privacy</a:t>
            </a:r>
            <a:endParaRPr/>
          </a:p>
        </p:txBody>
      </p:sp>
      <p:sp>
        <p:nvSpPr>
          <p:cNvPr id="67" name="Google Shape;67;p1"/>
          <p:cNvSpPr txBox="1"/>
          <p:nvPr/>
        </p:nvSpPr>
        <p:spPr>
          <a:xfrm>
            <a:off x="2137250" y="2774164"/>
            <a:ext cx="48705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695D46"/>
                </a:solidFill>
                <a:latin typeface="Open Sans"/>
                <a:ea typeface="Open Sans"/>
                <a:cs typeface="Open Sans"/>
                <a:sym typeface="Open Sans"/>
              </a:rPr>
              <a:t>Boston University CS 506 - Lance Galletti</a:t>
            </a:r>
            <a:endParaRPr b="0" i="0" sz="1800" u="none" cap="none" strike="noStrike">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f879adf5b2_0_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Freedom of Choice</a:t>
            </a:r>
            <a:endParaRPr/>
          </a:p>
        </p:txBody>
      </p:sp>
      <p:sp>
        <p:nvSpPr>
          <p:cNvPr id="121" name="Google Shape;121;gf879adf5b2_0_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Armed with user data, these platforms have shown they can have global impact: shaping public opinion and mass behavior, spreading misinformation, impacting voter preferences and political stability [</a:t>
            </a:r>
            <a:r>
              <a:rPr lang="en" u="sng">
                <a:solidFill>
                  <a:schemeClr val="hlink"/>
                </a:solidFill>
                <a:hlinkClick r:id="rId3"/>
              </a:rPr>
              <a:t>5</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https://www.youtube.com/watch?v=Q91nvbJSmS4</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impact that would have likely remained unknown were it not for whistleblowers — insiders with a slightly larger window into the platform [</a:t>
            </a:r>
            <a:r>
              <a:rPr lang="en" u="sng">
                <a:solidFill>
                  <a:schemeClr val="hlink"/>
                </a:solidFill>
                <a:hlinkClick r:id="rId5"/>
              </a:rPr>
              <a:t>6</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Freedom of Choice</a:t>
            </a:r>
            <a:endParaRPr/>
          </a:p>
        </p:txBody>
      </p:sp>
      <p:sp>
        <p:nvSpPr>
          <p:cNvPr id="127" name="Google Shape;127;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Q: Do you think you are in control of your decisions or do you think your actions / decisions are determined by forces external to your will?</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Q: What affects your decision process?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Q: When making decisions, is it better to be aware of the factors that influence these decisions?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u="sng">
                <a:solidFill>
                  <a:schemeClr val="hlink"/>
                </a:solidFill>
                <a:hlinkClick r:id="rId3"/>
              </a:rPr>
              <a:t>https://en.wikipedia.org/wiki/Groundhog_Day_(film)</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879adf5b2_0_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Subject to Future Scrutiny</a:t>
            </a:r>
            <a:endParaRPr/>
          </a:p>
        </p:txBody>
      </p:sp>
      <p:sp>
        <p:nvSpPr>
          <p:cNvPr id="133" name="Google Shape;133;gf879adf5b2_0_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data being stored potentially indefinitely, data shared today will be subject to the latest cutting-edge information-extraction techniques of years and decades from now. This </a:t>
            </a:r>
            <a:r>
              <a:rPr b="1" lang="en"/>
              <a:t>far exceeds the timescale we are used to engaging with</a:t>
            </a:r>
            <a:r>
              <a:rPr lang="en"/>
              <a:t> and we cannot predict what information future tools will be able to extract from the data we submit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cannot then reasonably consent to all the ways in which their data, whose richness is undisclosed and will only increase with the pace of technology, is used or will be used.</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f879adf5b2_0_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of Regulations</a:t>
            </a:r>
            <a:endParaRPr/>
          </a:p>
        </p:txBody>
      </p:sp>
      <p:sp>
        <p:nvSpPr>
          <p:cNvPr id="139" name="Google Shape;139;gf879adf5b2_0_43"/>
          <p:cNvSpPr txBox="1"/>
          <p:nvPr>
            <p:ph idx="1" type="body"/>
          </p:nvPr>
        </p:nvSpPr>
        <p:spPr>
          <a:xfrm>
            <a:off x="311700" y="1266325"/>
            <a:ext cx="8520600" cy="37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hat control users do have over their data is entirely at the whim of the UI exposing and accurately acting upon that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Regulations [</a:t>
            </a:r>
            <a:r>
              <a:rPr lang="en" u="sng">
                <a:solidFill>
                  <a:schemeClr val="hlink"/>
                </a:solidFill>
                <a:hlinkClick r:id="rId3"/>
              </a:rPr>
              <a:t>7</a:t>
            </a:r>
            <a:r>
              <a:rPr lang="en"/>
              <a:t>] have mandated UI changes that have made it possible, for example, for some users to delete their data from platforms. Such regulations are difficult to enforce because it ultimately boils down to our ability to verify software correctness.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What’s worse, users can follow the UI steps to delete their data but the information extracted from this data may have already been incorporated into the models at large — a change that cannot be undone.</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PII - Personally Identifiable Information</a:t>
            </a:r>
            <a:endParaRPr/>
          </a:p>
        </p:txBody>
      </p:sp>
      <p:sp>
        <p:nvSpPr>
          <p:cNvPr id="145" name="Google Shape;145;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Most Data Privacy laws are based on hiding / removing PII. But PII is contextual.</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Uniquely identified by zip, birthday, and sex:</a:t>
            </a:r>
            <a:endParaRPr/>
          </a:p>
          <a:p>
            <a:pPr indent="0" lvl="0" marL="0" rtl="0" algn="l">
              <a:lnSpc>
                <a:spcPct val="100000"/>
              </a:lnSpc>
              <a:spcBef>
                <a:spcPts val="0"/>
              </a:spcBef>
              <a:spcAft>
                <a:spcPts val="0"/>
              </a:spcAft>
              <a:buSzPts val="1800"/>
              <a:buNone/>
            </a:pPr>
            <a:r>
              <a:rPr lang="en" u="sng">
                <a:solidFill>
                  <a:schemeClr val="hlink"/>
                </a:solidFill>
                <a:hlinkClick r:id="rId3"/>
              </a:rPr>
              <a:t>https://arstechnica.com/tech-policy/2009/09/your-secrets-live-online-in-databases-of-ruin/</a:t>
            </a:r>
            <a:r>
              <a:rPr lang="en"/>
              <a:t>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De-Anonymization of Netflix dataset using Amazon Reviews</a:t>
            </a:r>
            <a:endParaRPr/>
          </a:p>
          <a:p>
            <a:pPr indent="0" lvl="0" marL="0" rtl="0" algn="l">
              <a:lnSpc>
                <a:spcPct val="100000"/>
              </a:lnSpc>
              <a:spcBef>
                <a:spcPts val="0"/>
              </a:spcBef>
              <a:spcAft>
                <a:spcPts val="0"/>
              </a:spcAft>
              <a:buSzPts val="1800"/>
              <a:buNone/>
            </a:pPr>
            <a:r>
              <a:rPr lang="en" u="sng">
                <a:solidFill>
                  <a:schemeClr val="hlink"/>
                </a:solidFill>
                <a:hlinkClick r:id="rId4"/>
              </a:rPr>
              <a:t>https://courses.csail.mit.edu/6.857/2018/project/Archie-Gershon-Katchoff-Zeng-Netflix.pdf</a:t>
            </a:r>
            <a:r>
              <a:rPr lang="en"/>
              <a:t> </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Brokers</a:t>
            </a:r>
            <a:endParaRPr/>
          </a:p>
        </p:txBody>
      </p:sp>
      <p:sp>
        <p:nvSpPr>
          <p:cNvPr id="151" name="Google Shape;151;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One argument for privacy has been that Data Brokers and companies make money off of your data and individuals deserve to get a slice of the pie.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sz="1400" u="sng">
                <a:solidFill>
                  <a:schemeClr val="accent5"/>
                </a:solidFill>
                <a:hlinkClick r:id="rId3">
                  <a:extLst>
                    <a:ext uri="{A12FA001-AC4F-418D-AE19-62706E023703}">
                      <ahyp:hlinkClr val="tx"/>
                    </a:ext>
                  </a:extLst>
                </a:hlinkClick>
              </a:rPr>
              <a:t>https://clearcode.cc/blog/what-is-data-broker/</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Q: if you can sell your data, how much is your identity worth?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can you do now?</a:t>
            </a:r>
            <a:endParaRPr/>
          </a:p>
        </p:txBody>
      </p:sp>
      <p:sp>
        <p:nvSpPr>
          <p:cNvPr id="157" name="Google Shape;157;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Ask if giving your data is required</a:t>
            </a:r>
            <a:endParaRPr/>
          </a:p>
          <a:p>
            <a:pPr indent="-342900" lvl="0" marL="457200" rtl="0" algn="l">
              <a:lnSpc>
                <a:spcPct val="115000"/>
              </a:lnSpc>
              <a:spcBef>
                <a:spcPts val="0"/>
              </a:spcBef>
              <a:spcAft>
                <a:spcPts val="0"/>
              </a:spcAft>
              <a:buSzPts val="1800"/>
              <a:buChar char="-"/>
            </a:pPr>
            <a:r>
              <a:rPr lang="en"/>
              <a:t>Read the terms and conditions to understand what is done with your data</a:t>
            </a:r>
            <a:endParaRPr/>
          </a:p>
          <a:p>
            <a:pPr indent="-342900" lvl="0" marL="457200" rtl="0" algn="l">
              <a:lnSpc>
                <a:spcPct val="115000"/>
              </a:lnSpc>
              <a:spcBef>
                <a:spcPts val="0"/>
              </a:spcBef>
              <a:spcAft>
                <a:spcPts val="0"/>
              </a:spcAft>
              <a:buSzPts val="1800"/>
              <a:buChar char="-"/>
            </a:pPr>
            <a:r>
              <a:rPr lang="en"/>
              <a:t>Clear cookies</a:t>
            </a:r>
            <a:endParaRPr/>
          </a:p>
          <a:p>
            <a:pPr indent="-342900" lvl="0" marL="457200" rtl="0" algn="l">
              <a:lnSpc>
                <a:spcPct val="115000"/>
              </a:lnSpc>
              <a:spcBef>
                <a:spcPts val="0"/>
              </a:spcBef>
              <a:spcAft>
                <a:spcPts val="0"/>
              </a:spcAft>
              <a:buSzPts val="1800"/>
              <a:buChar char="-"/>
            </a:pPr>
            <a:r>
              <a:rPr lang="en"/>
              <a:t>Reflect on what activity patterns define you (PII)</a:t>
            </a:r>
            <a:endParaRPr/>
          </a:p>
          <a:p>
            <a:pPr indent="-342900" lvl="0" marL="457200" rtl="0" algn="l">
              <a:lnSpc>
                <a:spcPct val="115000"/>
              </a:lnSpc>
              <a:spcBef>
                <a:spcPts val="0"/>
              </a:spcBef>
              <a:spcAft>
                <a:spcPts val="0"/>
              </a:spcAft>
              <a:buSzPts val="1800"/>
              <a:buChar char="-"/>
            </a:pPr>
            <a:r>
              <a:rPr lang="en"/>
              <a:t>Think about what data you leak across software - try to compartmentalize, make it difficult to join your data from different sources</a:t>
            </a:r>
            <a:endParaRPr/>
          </a:p>
          <a:p>
            <a:pPr indent="-342900" lvl="0" marL="457200" rtl="0" algn="l">
              <a:lnSpc>
                <a:spcPct val="115000"/>
              </a:lnSpc>
              <a:spcBef>
                <a:spcPts val="0"/>
              </a:spcBef>
              <a:spcAft>
                <a:spcPts val="0"/>
              </a:spcAft>
              <a:buSzPts val="1800"/>
              <a:buChar char="-"/>
            </a:pPr>
            <a:r>
              <a:rPr lang="en"/>
              <a:t>Reflect on the decisions you make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Research I have been doing</a:t>
            </a:r>
            <a:endParaRPr/>
          </a:p>
        </p:txBody>
      </p:sp>
      <p:sp>
        <p:nvSpPr>
          <p:cNvPr id="163" name="Google Shape;163;p10"/>
          <p:cNvSpPr txBox="1"/>
          <p:nvPr>
            <p:ph idx="1" type="body"/>
          </p:nvPr>
        </p:nvSpPr>
        <p:spPr>
          <a:xfrm>
            <a:off x="311700" y="1266325"/>
            <a:ext cx="8520600" cy="229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Find </a:t>
            </a:r>
            <a:r>
              <a:rPr lang="en"/>
              <a:t>incentives for companies to move to privacy conscious tools</a:t>
            </a:r>
            <a:endParaRPr/>
          </a:p>
          <a:p>
            <a:pPr indent="-342900" lvl="0" marL="457200" rtl="0" algn="l">
              <a:lnSpc>
                <a:spcPct val="115000"/>
              </a:lnSpc>
              <a:spcBef>
                <a:spcPts val="0"/>
              </a:spcBef>
              <a:spcAft>
                <a:spcPts val="0"/>
              </a:spcAft>
              <a:buSzPts val="1800"/>
              <a:buAutoNum type="arabicPeriod"/>
            </a:pPr>
            <a:r>
              <a:rPr lang="en"/>
              <a:t>Create tools for users to regain control over their data and agency over their lives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04aa7841d1_0_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Incentivizing the use of privacy preserving tools</a:t>
            </a:r>
            <a:endParaRPr/>
          </a:p>
        </p:txBody>
      </p:sp>
      <p:sp>
        <p:nvSpPr>
          <p:cNvPr id="169" name="Google Shape;169;g104aa7841d1_0_5"/>
          <p:cNvSpPr txBox="1"/>
          <p:nvPr>
            <p:ph idx="1" type="body"/>
          </p:nvPr>
        </p:nvSpPr>
        <p:spPr>
          <a:xfrm>
            <a:off x="311700" y="1266325"/>
            <a:ext cx="8520600" cy="229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How do we define privacy? - differential privacy makes an attempt</a:t>
            </a:r>
            <a:endParaRPr/>
          </a:p>
          <a:p>
            <a:pPr indent="-342900" lvl="0" marL="457200" rtl="0" algn="l">
              <a:lnSpc>
                <a:spcPct val="115000"/>
              </a:lnSpc>
              <a:spcBef>
                <a:spcPts val="0"/>
              </a:spcBef>
              <a:spcAft>
                <a:spcPts val="0"/>
              </a:spcAft>
              <a:buSzPts val="1800"/>
              <a:buAutoNum type="arabicPeriod"/>
            </a:pPr>
            <a:r>
              <a:rPr lang="en"/>
              <a:t>What are the drawbacks? What must a company give up to make the transition? What types of applications would be unaffected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04aa7841d1_0_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 - How it works</a:t>
            </a:r>
            <a:endParaRPr/>
          </a:p>
        </p:txBody>
      </p:sp>
      <p:sp>
        <p:nvSpPr>
          <p:cNvPr id="175" name="Google Shape;175;g104aa7841d1_0_1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idea: learn about the population not about any specific individual.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ways to do this. One way is to store data in the following way:</a:t>
            </a:r>
            <a:endParaRPr/>
          </a:p>
          <a:p>
            <a:pPr indent="-342900" lvl="0" marL="457200" rtl="0" algn="l">
              <a:spcBef>
                <a:spcPts val="0"/>
              </a:spcBef>
              <a:spcAft>
                <a:spcPts val="0"/>
              </a:spcAft>
              <a:buSzPts val="1800"/>
              <a:buAutoNum type="arabicPeriod"/>
            </a:pPr>
            <a:r>
              <a:rPr lang="en"/>
              <a:t>Ask user A if they have attribute B (example: do you smoke etc.)</a:t>
            </a:r>
            <a:endParaRPr/>
          </a:p>
          <a:p>
            <a:pPr indent="-342900" lvl="0" marL="457200" rtl="0" algn="l">
              <a:spcBef>
                <a:spcPts val="0"/>
              </a:spcBef>
              <a:spcAft>
                <a:spcPts val="0"/>
              </a:spcAft>
              <a:buSzPts val="1800"/>
              <a:buAutoNum type="arabicPeriod"/>
            </a:pPr>
            <a:r>
              <a:rPr lang="en"/>
              <a:t>Toss a coin.</a:t>
            </a:r>
            <a:endParaRPr/>
          </a:p>
          <a:p>
            <a:pPr indent="-342900" lvl="0" marL="457200" rtl="0" algn="l">
              <a:spcBef>
                <a:spcPts val="0"/>
              </a:spcBef>
              <a:spcAft>
                <a:spcPts val="0"/>
              </a:spcAft>
              <a:buSzPts val="1800"/>
              <a:buAutoNum type="arabicPeriod"/>
            </a:pPr>
            <a:r>
              <a:rPr lang="en"/>
              <a:t>If Heads then answer honestly.</a:t>
            </a:r>
            <a:endParaRPr/>
          </a:p>
          <a:p>
            <a:pPr indent="-342900" lvl="0" marL="457200" rtl="0" algn="l">
              <a:spcBef>
                <a:spcPts val="0"/>
              </a:spcBef>
              <a:spcAft>
                <a:spcPts val="0"/>
              </a:spcAft>
              <a:buSzPts val="1800"/>
              <a:buAutoNum type="arabicPeriod"/>
            </a:pPr>
            <a:r>
              <a:rPr lang="en"/>
              <a:t>If Tails, then flip again.</a:t>
            </a:r>
            <a:endParaRPr/>
          </a:p>
          <a:p>
            <a:pPr indent="-342900" lvl="0" marL="457200" rtl="0" algn="l">
              <a:spcBef>
                <a:spcPts val="0"/>
              </a:spcBef>
              <a:spcAft>
                <a:spcPts val="0"/>
              </a:spcAft>
              <a:buSzPts val="1800"/>
              <a:buAutoNum type="arabicPeriod"/>
            </a:pPr>
            <a:r>
              <a:rPr lang="en"/>
              <a:t>If Heads then answer “Yes”</a:t>
            </a:r>
            <a:endParaRPr/>
          </a:p>
          <a:p>
            <a:pPr indent="-342900" lvl="0" marL="457200" rtl="0" algn="l">
              <a:spcBef>
                <a:spcPts val="0"/>
              </a:spcBef>
              <a:spcAft>
                <a:spcPts val="0"/>
              </a:spcAft>
              <a:buSzPts val="1800"/>
              <a:buAutoNum type="arabicPeriod"/>
            </a:pPr>
            <a:r>
              <a:rPr lang="en"/>
              <a:t>If Tails again then answer “No”.</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Disclaimer</a:t>
            </a:r>
            <a:endParaRPr/>
          </a:p>
        </p:txBody>
      </p:sp>
      <p:sp>
        <p:nvSpPr>
          <p:cNvPr id="73" name="Google Shape;73;p2"/>
          <p:cNvSpPr txBox="1"/>
          <p:nvPr>
            <p:ph idx="1" type="body"/>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 large part of this talk is my opinion. I encourage you to disagree, discuss, and debate throughout.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04aa7841d1_0_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 - How it works</a:t>
            </a:r>
            <a:endParaRPr/>
          </a:p>
        </p:txBody>
      </p:sp>
      <p:sp>
        <p:nvSpPr>
          <p:cNvPr id="181" name="Google Shape;181;g104aa7841d1_0_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true proportion of Attribute B is p. How do we estimate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proportion of Attribute B (call it p</a:t>
            </a:r>
            <a:r>
              <a:rPr baseline="-25000" lang="en"/>
              <a:t>obs</a:t>
            </a:r>
            <a:r>
              <a:rPr lang="en"/>
              <a:t>) do we expect?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g104aa7841d1_0_22"/>
          <p:cNvSpPr/>
          <p:nvPr/>
        </p:nvSpPr>
        <p:spPr>
          <a:xfrm>
            <a:off x="3577900" y="2534325"/>
            <a:ext cx="512400" cy="455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04aa7841d1_0_22"/>
          <p:cNvSpPr/>
          <p:nvPr/>
        </p:nvSpPr>
        <p:spPr>
          <a:xfrm>
            <a:off x="3065500" y="3398450"/>
            <a:ext cx="512400" cy="455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184" name="Google Shape;184;g104aa7841d1_0_22"/>
          <p:cNvSpPr/>
          <p:nvPr/>
        </p:nvSpPr>
        <p:spPr>
          <a:xfrm>
            <a:off x="4090300" y="3398450"/>
            <a:ext cx="512400" cy="455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185" name="Google Shape;185;g104aa7841d1_0_22"/>
          <p:cNvSpPr/>
          <p:nvPr/>
        </p:nvSpPr>
        <p:spPr>
          <a:xfrm>
            <a:off x="2553100" y="4253100"/>
            <a:ext cx="512400" cy="455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186" name="Google Shape;186;g104aa7841d1_0_22"/>
          <p:cNvSpPr/>
          <p:nvPr/>
        </p:nvSpPr>
        <p:spPr>
          <a:xfrm>
            <a:off x="3577900" y="4253100"/>
            <a:ext cx="512400" cy="455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cxnSp>
        <p:nvCxnSpPr>
          <p:cNvPr id="187" name="Google Shape;187;g104aa7841d1_0_22"/>
          <p:cNvCxnSpPr>
            <a:stCxn id="182" idx="4"/>
            <a:endCxn id="183" idx="0"/>
          </p:cNvCxnSpPr>
          <p:nvPr/>
        </p:nvCxnSpPr>
        <p:spPr>
          <a:xfrm flipH="1">
            <a:off x="3321700" y="2989725"/>
            <a:ext cx="512400" cy="408600"/>
          </a:xfrm>
          <a:prstGeom prst="straightConnector1">
            <a:avLst/>
          </a:prstGeom>
          <a:noFill/>
          <a:ln cap="flat" cmpd="sng" w="19050">
            <a:solidFill>
              <a:srgbClr val="000000"/>
            </a:solidFill>
            <a:prstDash val="solid"/>
            <a:round/>
            <a:headEnd len="med" w="med" type="none"/>
            <a:tailEnd len="med" w="med" type="none"/>
          </a:ln>
        </p:spPr>
      </p:cxnSp>
      <p:cxnSp>
        <p:nvCxnSpPr>
          <p:cNvPr id="188" name="Google Shape;188;g104aa7841d1_0_22"/>
          <p:cNvCxnSpPr>
            <a:stCxn id="182" idx="4"/>
            <a:endCxn id="184" idx="0"/>
          </p:cNvCxnSpPr>
          <p:nvPr/>
        </p:nvCxnSpPr>
        <p:spPr>
          <a:xfrm>
            <a:off x="3834100" y="2989725"/>
            <a:ext cx="512400" cy="408600"/>
          </a:xfrm>
          <a:prstGeom prst="straightConnector1">
            <a:avLst/>
          </a:prstGeom>
          <a:noFill/>
          <a:ln cap="flat" cmpd="sng" w="19050">
            <a:solidFill>
              <a:srgbClr val="000000"/>
            </a:solidFill>
            <a:prstDash val="solid"/>
            <a:round/>
            <a:headEnd len="med" w="med" type="none"/>
            <a:tailEnd len="med" w="med" type="none"/>
          </a:ln>
        </p:spPr>
      </p:cxnSp>
      <p:cxnSp>
        <p:nvCxnSpPr>
          <p:cNvPr id="189" name="Google Shape;189;g104aa7841d1_0_22"/>
          <p:cNvCxnSpPr>
            <a:stCxn id="183" idx="4"/>
            <a:endCxn id="186" idx="0"/>
          </p:cNvCxnSpPr>
          <p:nvPr/>
        </p:nvCxnSpPr>
        <p:spPr>
          <a:xfrm>
            <a:off x="3321700" y="3853850"/>
            <a:ext cx="512400" cy="399300"/>
          </a:xfrm>
          <a:prstGeom prst="straightConnector1">
            <a:avLst/>
          </a:prstGeom>
          <a:noFill/>
          <a:ln cap="flat" cmpd="sng" w="19050">
            <a:solidFill>
              <a:srgbClr val="000000"/>
            </a:solidFill>
            <a:prstDash val="solid"/>
            <a:round/>
            <a:headEnd len="med" w="med" type="none"/>
            <a:tailEnd len="med" w="med" type="none"/>
          </a:ln>
        </p:spPr>
      </p:cxnSp>
      <p:cxnSp>
        <p:nvCxnSpPr>
          <p:cNvPr id="190" name="Google Shape;190;g104aa7841d1_0_22"/>
          <p:cNvCxnSpPr>
            <a:stCxn id="183" idx="4"/>
            <a:endCxn id="185" idx="0"/>
          </p:cNvCxnSpPr>
          <p:nvPr/>
        </p:nvCxnSpPr>
        <p:spPr>
          <a:xfrm flipH="1">
            <a:off x="2809300" y="3853850"/>
            <a:ext cx="512400" cy="399300"/>
          </a:xfrm>
          <a:prstGeom prst="straightConnector1">
            <a:avLst/>
          </a:prstGeom>
          <a:noFill/>
          <a:ln cap="flat" cmpd="sng" w="19050">
            <a:solidFill>
              <a:srgbClr val="000000"/>
            </a:solidFill>
            <a:prstDash val="solid"/>
            <a:round/>
            <a:headEnd len="med" w="med" type="none"/>
            <a:tailEnd len="med" w="med" type="none"/>
          </a:ln>
        </p:spPr>
      </p:cxnSp>
      <p:sp>
        <p:nvSpPr>
          <p:cNvPr id="191" name="Google Shape;191;g104aa7841d1_0_22"/>
          <p:cNvSpPr txBox="1"/>
          <p:nvPr/>
        </p:nvSpPr>
        <p:spPr>
          <a:xfrm>
            <a:off x="4735650" y="3426050"/>
            <a:ext cx="5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½p</a:t>
            </a:r>
            <a:endParaRPr>
              <a:latin typeface="Open Sans"/>
              <a:ea typeface="Open Sans"/>
              <a:cs typeface="Open Sans"/>
              <a:sym typeface="Open Sans"/>
            </a:endParaRPr>
          </a:p>
        </p:txBody>
      </p:sp>
      <p:sp>
        <p:nvSpPr>
          <p:cNvPr id="192" name="Google Shape;192;g104aa7841d1_0_22"/>
          <p:cNvSpPr txBox="1"/>
          <p:nvPr/>
        </p:nvSpPr>
        <p:spPr>
          <a:xfrm>
            <a:off x="4242200" y="4432300"/>
            <a:ext cx="32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¼ </a:t>
            </a:r>
            <a:endParaRPr>
              <a:latin typeface="Open Sans"/>
              <a:ea typeface="Open Sans"/>
              <a:cs typeface="Open Sans"/>
              <a:sym typeface="Open Sans"/>
            </a:endParaRPr>
          </a:p>
        </p:txBody>
      </p:sp>
      <p:sp>
        <p:nvSpPr>
          <p:cNvPr id="193" name="Google Shape;193;g104aa7841d1_0_22"/>
          <p:cNvSpPr txBox="1"/>
          <p:nvPr/>
        </p:nvSpPr>
        <p:spPr>
          <a:xfrm>
            <a:off x="6738025" y="3673100"/>
            <a:ext cx="198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So p</a:t>
            </a:r>
            <a:r>
              <a:rPr baseline="-25000" lang="en">
                <a:latin typeface="Open Sans"/>
                <a:ea typeface="Open Sans"/>
                <a:cs typeface="Open Sans"/>
                <a:sym typeface="Open Sans"/>
              </a:rPr>
              <a:t>obs</a:t>
            </a:r>
            <a:r>
              <a:rPr lang="en">
                <a:latin typeface="Open Sans"/>
                <a:ea typeface="Open Sans"/>
                <a:cs typeface="Open Sans"/>
                <a:sym typeface="Open Sans"/>
              </a:rPr>
              <a:t> = ½p + ¼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Meaning</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P = 2 * (p</a:t>
            </a:r>
            <a:r>
              <a:rPr baseline="-25000" lang="en">
                <a:latin typeface="Open Sans"/>
                <a:ea typeface="Open Sans"/>
                <a:cs typeface="Open Sans"/>
                <a:sym typeface="Open Sans"/>
              </a:rPr>
              <a:t>obs</a:t>
            </a:r>
            <a:r>
              <a:rPr lang="en">
                <a:latin typeface="Open Sans"/>
                <a:ea typeface="Open Sans"/>
                <a:cs typeface="Open Sans"/>
                <a:sym typeface="Open Sans"/>
              </a:rPr>
              <a:t> - ¼) </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4aa7841d1_0_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 - Limitations</a:t>
            </a:r>
            <a:endParaRPr/>
          </a:p>
        </p:txBody>
      </p:sp>
      <p:sp>
        <p:nvSpPr>
          <p:cNvPr id="199" name="Google Shape;199;g104aa7841d1_0_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Generally complex: needs more simple examples to explain how it works (this is where you can contribute today!)</a:t>
            </a:r>
            <a:endParaRPr/>
          </a:p>
          <a:p>
            <a:pPr indent="-342900" lvl="0" marL="457200" rtl="0" algn="l">
              <a:spcBef>
                <a:spcPts val="0"/>
              </a:spcBef>
              <a:spcAft>
                <a:spcPts val="0"/>
              </a:spcAft>
              <a:buSzPts val="1800"/>
              <a:buAutoNum type="arabicPeriod"/>
            </a:pPr>
            <a:r>
              <a:rPr lang="en"/>
              <a:t>No </a:t>
            </a:r>
            <a:r>
              <a:rPr lang="en"/>
              <a:t>consensus</a:t>
            </a:r>
            <a:r>
              <a:rPr lang="en"/>
              <a:t> on how to calibrate the odds of the coin flip in the previous example (every company uses a different value and doesn’t usually disclose it - ex: apple)</a:t>
            </a:r>
            <a:endParaRPr/>
          </a:p>
          <a:p>
            <a:pPr indent="-342900" lvl="0" marL="457200" rtl="0" algn="l">
              <a:spcBef>
                <a:spcPts val="0"/>
              </a:spcBef>
              <a:spcAft>
                <a:spcPts val="0"/>
              </a:spcAft>
              <a:buSzPts val="1800"/>
              <a:buAutoNum type="arabicPeriod"/>
            </a:pPr>
            <a:r>
              <a:rPr lang="en"/>
              <a:t>Does not work if you’re looking to analyze outliers or do anomaly detection</a:t>
            </a:r>
            <a:endParaRPr/>
          </a:p>
          <a:p>
            <a:pPr indent="-342900" lvl="0" marL="457200" rtl="0" algn="l">
              <a:spcBef>
                <a:spcPts val="0"/>
              </a:spcBef>
              <a:spcAft>
                <a:spcPts val="0"/>
              </a:spcAft>
              <a:buSzPts val="1800"/>
              <a:buAutoNum type="arabicPeriod"/>
            </a:pPr>
            <a:r>
              <a:rPr lang="en"/>
              <a:t>Does not work well on small datasets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f879adf5b2_0_5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Privacy Tools for the Average User</a:t>
            </a:r>
            <a:endParaRPr/>
          </a:p>
        </p:txBody>
      </p:sp>
      <p:sp>
        <p:nvSpPr>
          <p:cNvPr id="205" name="Google Shape;205;gf879adf5b2_0_52"/>
          <p:cNvSpPr txBox="1"/>
          <p:nvPr>
            <p:ph idx="1" type="body"/>
          </p:nvPr>
        </p:nvSpPr>
        <p:spPr>
          <a:xfrm>
            <a:off x="311700" y="1266325"/>
            <a:ext cx="8520600" cy="4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Fooling Classifiers by creating adversarial examples.</a:t>
            </a:r>
            <a:endParaRPr/>
          </a:p>
        </p:txBody>
      </p:sp>
      <p:pic>
        <p:nvPicPr>
          <p:cNvPr id="206" name="Google Shape;206;gf879adf5b2_0_52"/>
          <p:cNvPicPr preferRelativeResize="0"/>
          <p:nvPr/>
        </p:nvPicPr>
        <p:blipFill rotWithShape="1">
          <a:blip r:embed="rId3">
            <a:alphaModFix/>
          </a:blip>
          <a:srcRect b="0" l="0" r="0" t="0"/>
          <a:stretch/>
        </p:blipFill>
        <p:spPr>
          <a:xfrm>
            <a:off x="2186950" y="1762538"/>
            <a:ext cx="4770101" cy="1618425"/>
          </a:xfrm>
          <a:prstGeom prst="rect">
            <a:avLst/>
          </a:prstGeom>
          <a:noFill/>
          <a:ln>
            <a:noFill/>
          </a:ln>
        </p:spPr>
      </p:pic>
      <p:pic>
        <p:nvPicPr>
          <p:cNvPr id="207" name="Google Shape;207;gf879adf5b2_0_52"/>
          <p:cNvPicPr preferRelativeResize="0"/>
          <p:nvPr/>
        </p:nvPicPr>
        <p:blipFill>
          <a:blip r:embed="rId4">
            <a:alphaModFix/>
          </a:blip>
          <a:stretch>
            <a:fillRect/>
          </a:stretch>
        </p:blipFill>
        <p:spPr>
          <a:xfrm>
            <a:off x="2501350" y="3380950"/>
            <a:ext cx="4055754" cy="161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600"/>
              <a:buNone/>
            </a:pPr>
            <a:r>
              <a:rPr lang="en"/>
              <a:t>Privacy Tools for the Average User</a:t>
            </a:r>
            <a:endParaRPr/>
          </a:p>
          <a:p>
            <a:pPr indent="0" lvl="0" marL="0" rtl="0" algn="l">
              <a:lnSpc>
                <a:spcPct val="100000"/>
              </a:lnSpc>
              <a:spcBef>
                <a:spcPts val="0"/>
              </a:spcBef>
              <a:spcAft>
                <a:spcPts val="0"/>
              </a:spcAft>
              <a:buSzPts val="3600"/>
              <a:buNone/>
            </a:pPr>
            <a:r>
              <a:t/>
            </a:r>
            <a:endParaRPr/>
          </a:p>
        </p:txBody>
      </p:sp>
      <p:sp>
        <p:nvSpPr>
          <p:cNvPr id="213" name="Google Shape;213;p11"/>
          <p:cNvSpPr txBox="1"/>
          <p:nvPr>
            <p:ph idx="1" type="body"/>
          </p:nvPr>
        </p:nvSpPr>
        <p:spPr>
          <a:xfrm>
            <a:off x="311700" y="323905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In order to fool a given model, we need a process by which we can move data slightly passed the decision boundary</a:t>
            </a:r>
            <a:endParaRPr/>
          </a:p>
        </p:txBody>
      </p:sp>
      <p:pic>
        <p:nvPicPr>
          <p:cNvPr id="214" name="Google Shape;214;p11"/>
          <p:cNvPicPr preferRelativeResize="0"/>
          <p:nvPr/>
        </p:nvPicPr>
        <p:blipFill rotWithShape="1">
          <a:blip r:embed="rId3">
            <a:alphaModFix/>
          </a:blip>
          <a:srcRect b="0" l="0" r="0" t="0"/>
          <a:stretch/>
        </p:blipFill>
        <p:spPr>
          <a:xfrm>
            <a:off x="1968063" y="1214400"/>
            <a:ext cx="5207874" cy="1882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04aa7841d1_0_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Links</a:t>
            </a:r>
            <a:endParaRPr/>
          </a:p>
        </p:txBody>
      </p:sp>
      <p:sp>
        <p:nvSpPr>
          <p:cNvPr id="220" name="Google Shape;220;g104aa7841d1_0_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https://www.heinz.cmu.edu/~acquisti/papers/AcquistiGrossStutzman-JPC-2014.pdf</a:t>
            </a:r>
            <a:endParaRPr/>
          </a:p>
          <a:p>
            <a:pPr indent="-342900" lvl="0" marL="457200" rtl="0" algn="l">
              <a:spcBef>
                <a:spcPts val="0"/>
              </a:spcBef>
              <a:spcAft>
                <a:spcPts val="0"/>
              </a:spcAft>
              <a:buSzPts val="1800"/>
              <a:buChar char="●"/>
            </a:pPr>
            <a:r>
              <a:rPr lang="en" u="sng">
                <a:solidFill>
                  <a:schemeClr val="hlink"/>
                </a:solidFill>
                <a:hlinkClick r:id="rId4"/>
              </a:rPr>
              <a:t>https://www.heinz.cmu.edu/~acquisti/papers/Acquisti_Welfare_Impact_of_Targeted_Advertising_WP.pdf</a:t>
            </a:r>
            <a:r>
              <a:rPr lang="en"/>
              <a:t>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04aa7841d1_0_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Advice For Job Searching</a:t>
            </a:r>
            <a:endParaRPr/>
          </a:p>
        </p:txBody>
      </p:sp>
      <p:sp>
        <p:nvSpPr>
          <p:cNvPr id="226" name="Google Shape;226;g104aa7841d1_0_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are your principles? What will you be uncompromising about? What gets you fired up? </a:t>
            </a:r>
            <a:r>
              <a:rPr lang="en"/>
              <a:t>What do you believe in?</a:t>
            </a:r>
            <a:endParaRPr/>
          </a:p>
          <a:p>
            <a:pPr indent="-342900" lvl="0" marL="457200" rtl="0" algn="l">
              <a:spcBef>
                <a:spcPts val="0"/>
              </a:spcBef>
              <a:spcAft>
                <a:spcPts val="0"/>
              </a:spcAft>
              <a:buSzPts val="1800"/>
              <a:buAutoNum type="arabicPeriod"/>
            </a:pPr>
            <a:r>
              <a:rPr lang="en"/>
              <a:t>Don’t change yourself to meet what you think the company wants to see</a:t>
            </a:r>
            <a:endParaRPr/>
          </a:p>
          <a:p>
            <a:pPr indent="-342900" lvl="0" marL="457200" rtl="0" algn="l">
              <a:spcBef>
                <a:spcPts val="0"/>
              </a:spcBef>
              <a:spcAft>
                <a:spcPts val="0"/>
              </a:spcAft>
              <a:buSzPts val="1800"/>
              <a:buAutoNum type="arabicPeriod"/>
            </a:pPr>
            <a:r>
              <a:rPr lang="en"/>
              <a:t>When you interview you are also interviewing them</a:t>
            </a:r>
            <a:endParaRPr/>
          </a:p>
          <a:p>
            <a:pPr indent="-342900" lvl="0" marL="457200" rtl="0" algn="l">
              <a:spcBef>
                <a:spcPts val="0"/>
              </a:spcBef>
              <a:spcAft>
                <a:spcPts val="0"/>
              </a:spcAft>
              <a:buSzPts val="1800"/>
              <a:buAutoNum type="arabicPeriod"/>
            </a:pPr>
            <a:r>
              <a:rPr lang="en"/>
              <a:t>Interviews are often more about “fit” than they are about technical </a:t>
            </a:r>
            <a:r>
              <a:rPr lang="en"/>
              <a:t>competency</a:t>
            </a:r>
            <a:r>
              <a:rPr lang="en"/>
              <a:t> (hence the importance of 1 - 3)</a:t>
            </a:r>
            <a:endParaRPr/>
          </a:p>
          <a:p>
            <a:pPr indent="-342900" lvl="0" marL="457200" rtl="0" algn="l">
              <a:spcBef>
                <a:spcPts val="0"/>
              </a:spcBef>
              <a:spcAft>
                <a:spcPts val="0"/>
              </a:spcAft>
              <a:buSzPts val="1800"/>
              <a:buAutoNum type="arabicPeriod"/>
            </a:pPr>
            <a:r>
              <a:rPr lang="en"/>
              <a:t>For your first job it’s good to have great mentors to help you learn</a:t>
            </a:r>
            <a:endParaRPr/>
          </a:p>
          <a:p>
            <a:pPr indent="-317500" lvl="1" marL="914400" rtl="0" algn="l">
              <a:spcBef>
                <a:spcPts val="0"/>
              </a:spcBef>
              <a:spcAft>
                <a:spcPts val="0"/>
              </a:spcAft>
              <a:buSzPts val="1400"/>
              <a:buAutoNum type="alphaLcPeriod"/>
            </a:pPr>
            <a:r>
              <a:rPr lang="en"/>
              <a:t>How senior is the team you’ll be working with?</a:t>
            </a:r>
            <a:endParaRPr/>
          </a:p>
          <a:p>
            <a:pPr indent="-342900" lvl="0" marL="457200" rtl="0" algn="l">
              <a:spcBef>
                <a:spcPts val="0"/>
              </a:spcBef>
              <a:spcAft>
                <a:spcPts val="0"/>
              </a:spcAft>
              <a:buSzPts val="1800"/>
              <a:buAutoNum type="arabicPeriod"/>
            </a:pPr>
            <a:r>
              <a:rPr lang="en"/>
              <a:t>You’re not an imposter - no one knows everything. Be transparent about what you do and don’t know. Be willing to learn.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I care</a:t>
            </a:r>
            <a:endParaRPr/>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me, privacy is </a:t>
            </a:r>
            <a:r>
              <a:rPr b="1" lang="en"/>
              <a:t>not about hiding illegal activity.</a:t>
            </a:r>
            <a:endParaRPr/>
          </a:p>
          <a:p>
            <a:pPr indent="0" lvl="0" marL="0" rtl="0" algn="l">
              <a:lnSpc>
                <a:spcPct val="115000"/>
              </a:lnSpc>
              <a:spcBef>
                <a:spcPts val="1600"/>
              </a:spcBef>
              <a:spcAft>
                <a:spcPts val="0"/>
              </a:spcAft>
              <a:buSzPts val="1800"/>
              <a:buNone/>
            </a:pPr>
            <a:r>
              <a:rPr lang="en"/>
              <a:t>It’s about:</a:t>
            </a:r>
            <a:endParaRPr/>
          </a:p>
          <a:p>
            <a:pPr indent="-342900" lvl="0" marL="457200" rtl="0" algn="l">
              <a:lnSpc>
                <a:spcPct val="115000"/>
              </a:lnSpc>
              <a:spcBef>
                <a:spcPts val="1600"/>
              </a:spcBef>
              <a:spcAft>
                <a:spcPts val="0"/>
              </a:spcAft>
              <a:buSzPts val="1800"/>
              <a:buChar char="-"/>
            </a:pPr>
            <a:r>
              <a:rPr lang="en"/>
              <a:t>Freedom of choice</a:t>
            </a:r>
            <a:endParaRPr/>
          </a:p>
          <a:p>
            <a:pPr indent="-342900" lvl="0" marL="457200" rtl="0" algn="l">
              <a:lnSpc>
                <a:spcPct val="115000"/>
              </a:lnSpc>
              <a:spcBef>
                <a:spcPts val="0"/>
              </a:spcBef>
              <a:spcAft>
                <a:spcPts val="0"/>
              </a:spcAft>
              <a:buSzPts val="1800"/>
              <a:buChar char="-"/>
            </a:pPr>
            <a:r>
              <a:rPr lang="en"/>
              <a:t>Equal opportunity / non-discrimination</a:t>
            </a:r>
            <a:endParaRPr/>
          </a:p>
          <a:p>
            <a:pPr indent="-342900" lvl="0" marL="457200" rtl="0" algn="l">
              <a:lnSpc>
                <a:spcPct val="115000"/>
              </a:lnSpc>
              <a:spcBef>
                <a:spcPts val="0"/>
              </a:spcBef>
              <a:spcAft>
                <a:spcPts val="0"/>
              </a:spcAft>
              <a:buSzPts val="1800"/>
              <a:buChar char="-"/>
            </a:pPr>
            <a:r>
              <a:rPr lang="en"/>
              <a:t>Accountability and transparency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879adf5b2_0_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 Product Relationship Today</a:t>
            </a:r>
            <a:endParaRPr/>
          </a:p>
        </p:txBody>
      </p:sp>
      <p:sp>
        <p:nvSpPr>
          <p:cNvPr id="85" name="Google Shape;85;gf879adf5b2_0_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online platforms are proprietary software. This means the only part of the digital world that is and will ever be visible is the collection of User Interfaces (UIs) defined by platforms.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UI is just a small, sometimes misleading [</a:t>
            </a:r>
            <a:r>
              <a:rPr lang="en" u="sng">
                <a:solidFill>
                  <a:schemeClr val="hlink"/>
                </a:solidFill>
                <a:hlinkClick r:id="rId3"/>
              </a:rPr>
              <a:t>0</a:t>
            </a:r>
            <a:r>
              <a:rPr lang="en"/>
              <a:t>], window into the inner workings of a platform. Users must trust that platforms are accurately representing their inner workings if they are to make reasonable online decisions.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f879adf5b2_0_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 Data-Driven Product Relationship Today</a:t>
            </a:r>
            <a:endParaRPr/>
          </a:p>
        </p:txBody>
      </p:sp>
      <p:sp>
        <p:nvSpPr>
          <p:cNvPr id="91" name="Google Shape;91;gf879adf5b2_0_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Data-driven platforms collect and analyze data submitted by users so they may customize the UI to each individual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experience of personalized recommendations may seem positive, only being exposed to what you like or already believe in can ultimately have negative societal impacts.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 include biasing search for information [</a:t>
            </a:r>
            <a:r>
              <a:rPr lang="en" u="sng">
                <a:solidFill>
                  <a:schemeClr val="hlink"/>
                </a:solidFill>
                <a:hlinkClick r:id="rId3"/>
              </a:rPr>
              <a:t>1</a:t>
            </a:r>
            <a:r>
              <a:rPr lang="en"/>
              <a:t>] and furthering polarization of societies[</a:t>
            </a:r>
            <a:r>
              <a:rPr lang="en" u="sng">
                <a:solidFill>
                  <a:schemeClr val="hlink"/>
                </a:solidFill>
                <a:hlinkClick r:id="rId4"/>
              </a:rPr>
              <a:t>2</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f879adf5b2_0_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 Data-Driven Product Relationship Today</a:t>
            </a:r>
            <a:endParaRPr/>
          </a:p>
        </p:txBody>
      </p:sp>
      <p:sp>
        <p:nvSpPr>
          <p:cNvPr id="97" name="Google Shape;97;gf879adf5b2_0_1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ultimately shapes the digital world users interact with, </a:t>
            </a:r>
            <a:r>
              <a:rPr b="1" lang="en"/>
              <a:t>customizing platform behavior to user preferences</a:t>
            </a:r>
            <a:r>
              <a:rPr lang="en"/>
              <a:t>. Neither the data nor the analysis methods driving these recommendations are made available to users. This means users are unable to verify or understand the accuracy and extent of information extracted (and extractable) from the data they submit.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Patterns can be learned and exploited to affect users in targeted ways [</a:t>
            </a:r>
            <a:r>
              <a:rPr lang="en" u="sng">
                <a:solidFill>
                  <a:schemeClr val="hlink"/>
                </a:solidFill>
                <a:hlinkClick r:id="rId3"/>
              </a:rPr>
              <a:t>3</a:t>
            </a:r>
            <a:r>
              <a:rPr lang="en"/>
              <a:t>], </a:t>
            </a:r>
            <a:r>
              <a:rPr b="1" lang="en"/>
              <a:t>customizing user behavior to platform preferences</a:t>
            </a:r>
            <a:r>
              <a:rPr lang="en"/>
              <a:t>. These patterns too are not disclosed to users, inhibiting their ability to change the likely outcomes that await them — arguably stealing agency from users.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Bias</a:t>
            </a:r>
            <a:endParaRPr/>
          </a:p>
        </p:txBody>
      </p:sp>
      <p:sp>
        <p:nvSpPr>
          <p:cNvPr id="103" name="Google Shape;103;p6"/>
          <p:cNvSpPr txBox="1"/>
          <p:nvPr>
            <p:ph idx="1" type="body"/>
          </p:nvPr>
        </p:nvSpPr>
        <p:spPr>
          <a:xfrm>
            <a:off x="311700" y="1266325"/>
            <a:ext cx="85206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700"/>
              <a:t>These patterns are learned on historical data: </a:t>
            </a:r>
            <a:r>
              <a:rPr lang="en" sz="1700"/>
              <a:t>reflecting society’s past and existing biases and inequalities [</a:t>
            </a:r>
            <a:r>
              <a:rPr lang="en" sz="1700" u="sng">
                <a:solidFill>
                  <a:schemeClr val="hlink"/>
                </a:solidFill>
                <a:hlinkClick r:id="rId3"/>
              </a:rPr>
              <a:t>4</a:t>
            </a:r>
            <a:r>
              <a:rPr lang="en" sz="1700"/>
              <a:t>] which are then perpetuated by that same lack of visibility and accountability.</a:t>
            </a:r>
            <a:endParaRPr sz="1700"/>
          </a:p>
          <a:p>
            <a:pPr indent="0" lvl="0" marL="0" rtl="0" algn="l">
              <a:lnSpc>
                <a:spcPct val="115000"/>
              </a:lnSpc>
              <a:spcBef>
                <a:spcPts val="0"/>
              </a:spcBef>
              <a:spcAft>
                <a:spcPts val="0"/>
              </a:spcAft>
              <a:buSzPts val="1800"/>
              <a:buNone/>
            </a:pPr>
            <a:r>
              <a:rPr b="1" lang="en" sz="1700"/>
              <a:t>Garbage in - Garbage out:</a:t>
            </a:r>
            <a:r>
              <a:rPr lang="en" sz="1700"/>
              <a:t> training state of the art models on garbage data can only produce garbage results</a:t>
            </a:r>
            <a:endParaRPr sz="1700"/>
          </a:p>
          <a:p>
            <a:pPr indent="0" lvl="0" marL="0" rtl="0" algn="l">
              <a:lnSpc>
                <a:spcPct val="115000"/>
              </a:lnSpc>
              <a:spcBef>
                <a:spcPts val="0"/>
              </a:spcBef>
              <a:spcAft>
                <a:spcPts val="0"/>
              </a:spcAft>
              <a:buSzPts val="1800"/>
              <a:buNone/>
            </a:pPr>
            <a:r>
              <a:t/>
            </a:r>
            <a:endParaRPr sz="1700"/>
          </a:p>
          <a:p>
            <a:pPr indent="0" lvl="0" marL="0" rtl="0" algn="l">
              <a:lnSpc>
                <a:spcPct val="115000"/>
              </a:lnSpc>
              <a:spcBef>
                <a:spcPts val="0"/>
              </a:spcBef>
              <a:spcAft>
                <a:spcPts val="0"/>
              </a:spcAft>
              <a:buSzPts val="1800"/>
              <a:buNone/>
            </a:pPr>
            <a:r>
              <a:rPr lang="en" sz="1700" u="sng">
                <a:solidFill>
                  <a:schemeClr val="hlink"/>
                </a:solidFill>
                <a:hlinkClick r:id="rId4"/>
              </a:rPr>
              <a:t>https://www.youtube.com/watch?v=TWWsW1w-BVo</a:t>
            </a:r>
            <a:r>
              <a:rPr lang="en" sz="1700"/>
              <a:t> </a:t>
            </a:r>
            <a:endParaRPr sz="1700"/>
          </a:p>
          <a:p>
            <a:pPr indent="0" lvl="0" marL="0" rtl="0" algn="l">
              <a:lnSpc>
                <a:spcPct val="115000"/>
              </a:lnSpc>
              <a:spcBef>
                <a:spcPts val="0"/>
              </a:spcBef>
              <a:spcAft>
                <a:spcPts val="0"/>
              </a:spcAft>
              <a:buSzPts val="1800"/>
              <a:buNone/>
            </a:pPr>
            <a:r>
              <a:rPr lang="en" sz="1700"/>
              <a:t>Facial recognition being used more and more:</a:t>
            </a:r>
            <a:r>
              <a:rPr lang="en" sz="1700" u="sng">
                <a:solidFill>
                  <a:schemeClr val="hlink"/>
                </a:solidFill>
                <a:hlinkClick r:id="rId5"/>
              </a:rPr>
              <a:t>https://www.washingtonpost.com/technology/2019/10/22/ai-hiring-face-scanning-algorithm-increasingly-decides-whether-you-deserve-job/</a:t>
            </a:r>
            <a:r>
              <a:rPr lang="en" sz="1700"/>
              <a:t> </a:t>
            </a:r>
            <a:endParaRPr sz="1700"/>
          </a:p>
          <a:p>
            <a:pPr indent="0" lvl="0" marL="0" rtl="0" algn="l">
              <a:lnSpc>
                <a:spcPct val="115000"/>
              </a:lnSpc>
              <a:spcBef>
                <a:spcPts val="0"/>
              </a:spcBef>
              <a:spcAft>
                <a:spcPts val="0"/>
              </a:spcAft>
              <a:buSzPts val="1800"/>
              <a:buNone/>
            </a:pPr>
            <a:r>
              <a:t/>
            </a:r>
            <a:endParaRPr sz="1700"/>
          </a:p>
          <a:p>
            <a:pPr indent="0" lvl="0" marL="0" rtl="0" algn="l">
              <a:lnSpc>
                <a:spcPct val="115000"/>
              </a:lnSpc>
              <a:spcBef>
                <a:spcPts val="0"/>
              </a:spcBef>
              <a:spcAft>
                <a:spcPts val="0"/>
              </a:spcAft>
              <a:buSzPts val="1800"/>
              <a:buNone/>
            </a:pPr>
            <a:r>
              <a:rPr lang="en" sz="1700" u="sng">
                <a:solidFill>
                  <a:schemeClr val="hlink"/>
                </a:solidFill>
                <a:hlinkClick r:id="rId6"/>
              </a:rPr>
              <a:t>https://www.youtube.com/watch?v=hzY6zYsFV3A</a:t>
            </a:r>
            <a:r>
              <a:rPr lang="en" sz="1700"/>
              <a:t>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f879adf5b2_0_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a:t>
            </a:r>
            <a:endParaRPr/>
          </a:p>
        </p:txBody>
      </p:sp>
      <p:sp>
        <p:nvSpPr>
          <p:cNvPr id="109" name="Google Shape;109;gf879adf5b2_0_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criminality from faces: </a:t>
            </a:r>
            <a:r>
              <a:rPr lang="en" u="sng">
                <a:solidFill>
                  <a:schemeClr val="hlink"/>
                </a:solidFill>
                <a:hlinkClick r:id="rId3"/>
              </a:rPr>
              <a:t>https://arxiv.org/pdf/1611.04135.pdf</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Sexist AI: </a:t>
            </a:r>
            <a:r>
              <a:rPr lang="en" u="sng">
                <a:solidFill>
                  <a:schemeClr val="hlink"/>
                </a:solidFill>
                <a:hlinkClick r:id="rId4"/>
              </a:rPr>
              <a:t>https://www.telegraph.co.uk/technology/2018/10/10/amazon-scraps-sexist-ai-recruiting-tool-showed-bias-against/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adding more tech to a problem can make new problems...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f879adf5b2_0_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vs Causation</a:t>
            </a:r>
            <a:endParaRPr/>
          </a:p>
        </p:txBody>
      </p:sp>
      <p:sp>
        <p:nvSpPr>
          <p:cNvPr id="115" name="Google Shape;115;gf879adf5b2_0_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 for risk assessment in releasing prisoners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https://www.technologyreview.com/s/613508/ai-fairer-than-judge-criminal-risk-assessment-algorithm/</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black box algorithms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