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gIwUMQQhgCju24RED4tU+pioe3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8A3A16-B71A-4ABF-A9C8-015CC35929E4}">
  <a:tblStyle styleId="{818A3A16-B71A-4ABF-A9C8-015CC35929E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8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8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8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8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8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8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8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8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7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7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37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0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31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4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3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35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35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3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6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54" name="Google Shape;5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"/>
          <p:cNvSpPr txBox="1"/>
          <p:nvPr/>
        </p:nvSpPr>
        <p:spPr>
          <a:xfrm>
            <a:off x="2137250" y="2774164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Boston University CS 506 - Lance Galletti</a:t>
            </a:r>
            <a:endParaRPr b="0" i="0" sz="1800" u="none" cap="none" strike="noStrike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 Representation - Strings</a:t>
            </a:r>
            <a:endParaRPr/>
          </a:p>
        </p:txBody>
      </p:sp>
      <p:sp>
        <p:nvSpPr>
          <p:cNvPr id="179" name="Google Shape;179;p10"/>
          <p:cNvSpPr txBox="1"/>
          <p:nvPr>
            <p:ph idx="1" type="body"/>
          </p:nvPr>
        </p:nvSpPr>
        <p:spPr>
          <a:xfrm>
            <a:off x="311700" y="2306100"/>
            <a:ext cx="85206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DNA seq (A T G C C G T A …)      -&gt;      list of characters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 Representation - Time Series</a:t>
            </a:r>
            <a:endParaRPr/>
          </a:p>
        </p:txBody>
      </p:sp>
      <p:sp>
        <p:nvSpPr>
          <p:cNvPr id="185" name="Google Shape;185;p11"/>
          <p:cNvSpPr txBox="1"/>
          <p:nvPr>
            <p:ph idx="1" type="body"/>
          </p:nvPr>
        </p:nvSpPr>
        <p:spPr>
          <a:xfrm>
            <a:off x="311700" y="1266325"/>
            <a:ext cx="85206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List of data at specific intervals of time</a:t>
            </a:r>
            <a:endParaRPr/>
          </a:p>
        </p:txBody>
      </p:sp>
      <p:pic>
        <p:nvPicPr>
          <p:cNvPr id="186" name="Google Shape;18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6588" y="2278500"/>
            <a:ext cx="5710833" cy="24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Types of Learning</a:t>
            </a:r>
            <a:endParaRPr/>
          </a:p>
        </p:txBody>
      </p:sp>
      <p:sp>
        <p:nvSpPr>
          <p:cNvPr id="192" name="Google Shape;192;p1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Supervised Learning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Unsupervised Learning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Supervised Learning</a:t>
            </a:r>
            <a:endParaRPr/>
          </a:p>
        </p:txBody>
      </p:sp>
      <p:graphicFrame>
        <p:nvGraphicFramePr>
          <p:cNvPr id="198" name="Google Shape;198;p13"/>
          <p:cNvGraphicFramePr/>
          <p:nvPr/>
        </p:nvGraphicFramePr>
        <p:xfrm>
          <a:off x="583300" y="198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{818A3A16-B71A-4ABF-A9C8-015CC35929E4}</a:tableStyleId>
              </a:tblPr>
              <a:tblGrid>
                <a:gridCol w="1164475"/>
                <a:gridCol w="11644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cricket chirps / min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temperature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37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17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55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Supervised Learning</a:t>
            </a:r>
            <a:endParaRPr/>
          </a:p>
        </p:txBody>
      </p:sp>
      <p:graphicFrame>
        <p:nvGraphicFramePr>
          <p:cNvPr id="204" name="Google Shape;204;p14"/>
          <p:cNvGraphicFramePr/>
          <p:nvPr/>
        </p:nvGraphicFramePr>
        <p:xfrm>
          <a:off x="583300" y="198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{818A3A16-B71A-4ABF-A9C8-015CC35929E4}</a:tableStyleId>
              </a:tblPr>
              <a:tblGrid>
                <a:gridCol w="1164475"/>
                <a:gridCol w="11644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cricket chirps / min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temperature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37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17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55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205" name="Google Shape;20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015563"/>
            <a:ext cx="3262525" cy="2497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14"/>
          <p:cNvCxnSpPr>
            <a:endCxn id="205" idx="1"/>
          </p:cNvCxnSpPr>
          <p:nvPr/>
        </p:nvCxnSpPr>
        <p:spPr>
          <a:xfrm>
            <a:off x="3162900" y="3262150"/>
            <a:ext cx="1409100" cy="2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7" name="Google Shape;207;p14"/>
          <p:cNvSpPr txBox="1"/>
          <p:nvPr/>
        </p:nvSpPr>
        <p:spPr>
          <a:xfrm>
            <a:off x="3827600" y="1982575"/>
            <a:ext cx="972300" cy="82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cricket chirps / min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4"/>
          <p:cNvSpPr txBox="1"/>
          <p:nvPr/>
        </p:nvSpPr>
        <p:spPr>
          <a:xfrm>
            <a:off x="7622825" y="4214850"/>
            <a:ext cx="1349100" cy="40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Supervised Learning</a:t>
            </a:r>
            <a:endParaRPr/>
          </a:p>
        </p:txBody>
      </p:sp>
      <p:graphicFrame>
        <p:nvGraphicFramePr>
          <p:cNvPr id="214" name="Google Shape;214;p15"/>
          <p:cNvGraphicFramePr/>
          <p:nvPr/>
        </p:nvGraphicFramePr>
        <p:xfrm>
          <a:off x="583300" y="198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{818A3A16-B71A-4ABF-A9C8-015CC35929E4}</a:tableStyleId>
              </a:tblPr>
              <a:tblGrid>
                <a:gridCol w="1164475"/>
                <a:gridCol w="11644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cricket chirps / min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temperature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37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17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55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215" name="Google Shape;21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015563"/>
            <a:ext cx="3262525" cy="2497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15"/>
          <p:cNvCxnSpPr>
            <a:endCxn id="215" idx="1"/>
          </p:cNvCxnSpPr>
          <p:nvPr/>
        </p:nvCxnSpPr>
        <p:spPr>
          <a:xfrm>
            <a:off x="3162900" y="3262150"/>
            <a:ext cx="1409100" cy="2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7" name="Google Shape;217;p15"/>
          <p:cNvCxnSpPr/>
          <p:nvPr/>
        </p:nvCxnSpPr>
        <p:spPr>
          <a:xfrm flipH="1" rot="10800000">
            <a:off x="5178554" y="2566586"/>
            <a:ext cx="2350200" cy="1511400"/>
          </a:xfrm>
          <a:prstGeom prst="straightConnector1">
            <a:avLst/>
          </a:prstGeom>
          <a:noFill/>
          <a:ln cap="flat" cmpd="sng" w="28575">
            <a:solidFill>
              <a:srgbClr val="00966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15"/>
          <p:cNvSpPr txBox="1"/>
          <p:nvPr/>
        </p:nvSpPr>
        <p:spPr>
          <a:xfrm>
            <a:off x="3827600" y="1982575"/>
            <a:ext cx="972300" cy="82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cricket chirps / min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5"/>
          <p:cNvSpPr txBox="1"/>
          <p:nvPr/>
        </p:nvSpPr>
        <p:spPr>
          <a:xfrm>
            <a:off x="7622825" y="4214850"/>
            <a:ext cx="1349100" cy="40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Supervised Learning</a:t>
            </a:r>
            <a:endParaRPr/>
          </a:p>
        </p:txBody>
      </p:sp>
      <p:graphicFrame>
        <p:nvGraphicFramePr>
          <p:cNvPr id="225" name="Google Shape;225;p16"/>
          <p:cNvGraphicFramePr/>
          <p:nvPr/>
        </p:nvGraphicFramePr>
        <p:xfrm>
          <a:off x="583300" y="198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{818A3A16-B71A-4ABF-A9C8-015CC35929E4}</a:tableStyleId>
              </a:tblPr>
              <a:tblGrid>
                <a:gridCol w="1164475"/>
                <a:gridCol w="11644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cricket chirps / min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temperature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37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17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55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226" name="Google Shape;22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015563"/>
            <a:ext cx="3262525" cy="2497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16"/>
          <p:cNvCxnSpPr>
            <a:endCxn id="226" idx="1"/>
          </p:cNvCxnSpPr>
          <p:nvPr/>
        </p:nvCxnSpPr>
        <p:spPr>
          <a:xfrm>
            <a:off x="3162900" y="3262150"/>
            <a:ext cx="1409100" cy="2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8" name="Google Shape;228;p16"/>
          <p:cNvCxnSpPr/>
          <p:nvPr/>
        </p:nvCxnSpPr>
        <p:spPr>
          <a:xfrm flipH="1" rot="10800000">
            <a:off x="5178554" y="2566586"/>
            <a:ext cx="2350200" cy="1511400"/>
          </a:xfrm>
          <a:prstGeom prst="straightConnector1">
            <a:avLst/>
          </a:prstGeom>
          <a:noFill/>
          <a:ln cap="flat" cmpd="sng" w="28575">
            <a:solidFill>
              <a:srgbClr val="00966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9" name="Google Shape;229;p16"/>
          <p:cNvSpPr/>
          <p:nvPr/>
        </p:nvSpPr>
        <p:spPr>
          <a:xfrm>
            <a:off x="6812331" y="4250238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6"/>
          <p:cNvSpPr txBox="1"/>
          <p:nvPr/>
        </p:nvSpPr>
        <p:spPr>
          <a:xfrm>
            <a:off x="3827600" y="1982575"/>
            <a:ext cx="972300" cy="82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cricket chirps / min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6"/>
          <p:cNvSpPr txBox="1"/>
          <p:nvPr/>
        </p:nvSpPr>
        <p:spPr>
          <a:xfrm>
            <a:off x="7622825" y="4214850"/>
            <a:ext cx="1349100" cy="40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Supervised Learning</a:t>
            </a:r>
            <a:endParaRPr/>
          </a:p>
        </p:txBody>
      </p:sp>
      <p:graphicFrame>
        <p:nvGraphicFramePr>
          <p:cNvPr id="237" name="Google Shape;237;p17"/>
          <p:cNvGraphicFramePr/>
          <p:nvPr/>
        </p:nvGraphicFramePr>
        <p:xfrm>
          <a:off x="583300" y="198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{818A3A16-B71A-4ABF-A9C8-015CC35929E4}</a:tableStyleId>
              </a:tblPr>
              <a:tblGrid>
                <a:gridCol w="1164475"/>
                <a:gridCol w="11644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cricket chirps / min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temperature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37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17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55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238" name="Google Shape;23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015563"/>
            <a:ext cx="3262525" cy="2497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17"/>
          <p:cNvCxnSpPr>
            <a:endCxn id="238" idx="1"/>
          </p:cNvCxnSpPr>
          <p:nvPr/>
        </p:nvCxnSpPr>
        <p:spPr>
          <a:xfrm>
            <a:off x="3162900" y="3262150"/>
            <a:ext cx="1409100" cy="2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0" name="Google Shape;240;p17"/>
          <p:cNvCxnSpPr/>
          <p:nvPr/>
        </p:nvCxnSpPr>
        <p:spPr>
          <a:xfrm flipH="1" rot="10800000">
            <a:off x="5178554" y="2566586"/>
            <a:ext cx="2350200" cy="1511400"/>
          </a:xfrm>
          <a:prstGeom prst="straightConnector1">
            <a:avLst/>
          </a:prstGeom>
          <a:noFill/>
          <a:ln cap="flat" cmpd="sng" w="28575">
            <a:solidFill>
              <a:srgbClr val="00966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1" name="Google Shape;241;p17"/>
          <p:cNvSpPr/>
          <p:nvPr/>
        </p:nvSpPr>
        <p:spPr>
          <a:xfrm>
            <a:off x="6812331" y="4250238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7"/>
          <p:cNvSpPr txBox="1"/>
          <p:nvPr/>
        </p:nvSpPr>
        <p:spPr>
          <a:xfrm>
            <a:off x="3827600" y="1982575"/>
            <a:ext cx="972300" cy="82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cricket chirps / min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7"/>
          <p:cNvSpPr txBox="1"/>
          <p:nvPr/>
        </p:nvSpPr>
        <p:spPr>
          <a:xfrm>
            <a:off x="7622825" y="4214850"/>
            <a:ext cx="1349100" cy="40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Google Shape;244;p17"/>
          <p:cNvCxnSpPr>
            <a:stCxn id="241" idx="0"/>
          </p:cNvCxnSpPr>
          <p:nvPr/>
        </p:nvCxnSpPr>
        <p:spPr>
          <a:xfrm rot="10800000">
            <a:off x="6879831" y="2954538"/>
            <a:ext cx="3600" cy="12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Supervised Learning</a:t>
            </a:r>
            <a:endParaRPr/>
          </a:p>
        </p:txBody>
      </p:sp>
      <p:graphicFrame>
        <p:nvGraphicFramePr>
          <p:cNvPr id="250" name="Google Shape;250;p18"/>
          <p:cNvGraphicFramePr/>
          <p:nvPr/>
        </p:nvGraphicFramePr>
        <p:xfrm>
          <a:off x="583300" y="198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{818A3A16-B71A-4ABF-A9C8-015CC35929E4}</a:tableStyleId>
              </a:tblPr>
              <a:tblGrid>
                <a:gridCol w="1164475"/>
                <a:gridCol w="11644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cricket chirps / min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temperature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37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17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55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251" name="Google Shape;25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015563"/>
            <a:ext cx="3262525" cy="2497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18"/>
          <p:cNvCxnSpPr>
            <a:endCxn id="251" idx="1"/>
          </p:cNvCxnSpPr>
          <p:nvPr/>
        </p:nvCxnSpPr>
        <p:spPr>
          <a:xfrm>
            <a:off x="3162900" y="3262150"/>
            <a:ext cx="1409100" cy="2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3" name="Google Shape;253;p18"/>
          <p:cNvCxnSpPr/>
          <p:nvPr/>
        </p:nvCxnSpPr>
        <p:spPr>
          <a:xfrm flipH="1" rot="10800000">
            <a:off x="5178554" y="2566586"/>
            <a:ext cx="2350200" cy="1511400"/>
          </a:xfrm>
          <a:prstGeom prst="straightConnector1">
            <a:avLst/>
          </a:prstGeom>
          <a:noFill/>
          <a:ln cap="flat" cmpd="sng" w="28575">
            <a:solidFill>
              <a:srgbClr val="00966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4" name="Google Shape;254;p18"/>
          <p:cNvSpPr/>
          <p:nvPr/>
        </p:nvSpPr>
        <p:spPr>
          <a:xfrm>
            <a:off x="6812331" y="4250238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8"/>
          <p:cNvSpPr txBox="1"/>
          <p:nvPr/>
        </p:nvSpPr>
        <p:spPr>
          <a:xfrm>
            <a:off x="3827600" y="1982575"/>
            <a:ext cx="972300" cy="82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cricket chirps / min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8"/>
          <p:cNvSpPr txBox="1"/>
          <p:nvPr/>
        </p:nvSpPr>
        <p:spPr>
          <a:xfrm>
            <a:off x="7622825" y="4214850"/>
            <a:ext cx="1349100" cy="40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7" name="Google Shape;257;p18"/>
          <p:cNvCxnSpPr>
            <a:stCxn id="254" idx="0"/>
          </p:cNvCxnSpPr>
          <p:nvPr/>
        </p:nvCxnSpPr>
        <p:spPr>
          <a:xfrm rot="10800000">
            <a:off x="6879831" y="2954538"/>
            <a:ext cx="3600" cy="12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58" name="Google Shape;258;p18"/>
          <p:cNvCxnSpPr/>
          <p:nvPr/>
        </p:nvCxnSpPr>
        <p:spPr>
          <a:xfrm flipH="1" rot="10800000">
            <a:off x="4812150" y="2966725"/>
            <a:ext cx="2079900" cy="12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Supervised Learning</a:t>
            </a:r>
            <a:endParaRPr/>
          </a:p>
        </p:txBody>
      </p:sp>
      <p:graphicFrame>
        <p:nvGraphicFramePr>
          <p:cNvPr id="264" name="Google Shape;264;p19"/>
          <p:cNvGraphicFramePr/>
          <p:nvPr/>
        </p:nvGraphicFramePr>
        <p:xfrm>
          <a:off x="583300" y="198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{818A3A16-B71A-4ABF-A9C8-015CC35929E4}</a:tableStyleId>
              </a:tblPr>
              <a:tblGrid>
                <a:gridCol w="1164475"/>
                <a:gridCol w="11644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cricket chirps / min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temperature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37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17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55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265" name="Google Shape;26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015563"/>
            <a:ext cx="3262525" cy="2497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Google Shape;266;p19"/>
          <p:cNvCxnSpPr>
            <a:endCxn id="265" idx="1"/>
          </p:cNvCxnSpPr>
          <p:nvPr/>
        </p:nvCxnSpPr>
        <p:spPr>
          <a:xfrm>
            <a:off x="3162900" y="3262150"/>
            <a:ext cx="1409100" cy="2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7" name="Google Shape;267;p19"/>
          <p:cNvCxnSpPr/>
          <p:nvPr/>
        </p:nvCxnSpPr>
        <p:spPr>
          <a:xfrm flipH="1" rot="10800000">
            <a:off x="5178554" y="2566586"/>
            <a:ext cx="2350200" cy="1511400"/>
          </a:xfrm>
          <a:prstGeom prst="straightConnector1">
            <a:avLst/>
          </a:prstGeom>
          <a:noFill/>
          <a:ln cap="flat" cmpd="sng" w="28575">
            <a:solidFill>
              <a:srgbClr val="00966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8" name="Google Shape;268;p19"/>
          <p:cNvSpPr/>
          <p:nvPr/>
        </p:nvSpPr>
        <p:spPr>
          <a:xfrm>
            <a:off x="6812331" y="4250238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9"/>
          <p:cNvSpPr txBox="1"/>
          <p:nvPr/>
        </p:nvSpPr>
        <p:spPr>
          <a:xfrm>
            <a:off x="3827600" y="1982575"/>
            <a:ext cx="972300" cy="82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cricket chirps / min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9"/>
          <p:cNvSpPr txBox="1"/>
          <p:nvPr/>
        </p:nvSpPr>
        <p:spPr>
          <a:xfrm>
            <a:off x="7622825" y="4214850"/>
            <a:ext cx="1349100" cy="40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" name="Google Shape;271;p19"/>
          <p:cNvCxnSpPr>
            <a:stCxn id="268" idx="0"/>
          </p:cNvCxnSpPr>
          <p:nvPr/>
        </p:nvCxnSpPr>
        <p:spPr>
          <a:xfrm rot="10800000">
            <a:off x="6879831" y="2954538"/>
            <a:ext cx="3600" cy="12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72" name="Google Shape;272;p19"/>
          <p:cNvCxnSpPr/>
          <p:nvPr/>
        </p:nvCxnSpPr>
        <p:spPr>
          <a:xfrm flipH="1" rot="10800000">
            <a:off x="4812150" y="2966725"/>
            <a:ext cx="2079900" cy="12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73" name="Google Shape;273;p19"/>
          <p:cNvSpPr/>
          <p:nvPr/>
        </p:nvSpPr>
        <p:spPr>
          <a:xfrm>
            <a:off x="4724881" y="2906713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9"/>
          <p:cNvSpPr txBox="1"/>
          <p:nvPr/>
        </p:nvSpPr>
        <p:spPr>
          <a:xfrm>
            <a:off x="3126125" y="4542000"/>
            <a:ext cx="570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type of supervised learning is referred to as regression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 Representation</a:t>
            </a:r>
            <a:endParaRPr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How we represent data is linked to what information we are able to retrieve from it.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Supervised Learning</a:t>
            </a:r>
            <a:endParaRPr/>
          </a:p>
        </p:txBody>
      </p:sp>
      <p:graphicFrame>
        <p:nvGraphicFramePr>
          <p:cNvPr id="280" name="Google Shape;280;p20"/>
          <p:cNvGraphicFramePr/>
          <p:nvPr/>
        </p:nvGraphicFramePr>
        <p:xfrm>
          <a:off x="583300" y="198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{818A3A16-B71A-4ABF-A9C8-015CC35929E4}</a:tableStyleId>
              </a:tblPr>
              <a:tblGrid>
                <a:gridCol w="1346650"/>
                <a:gridCol w="1346650"/>
                <a:gridCol w="13466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age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tumor size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malignant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15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47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59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Supervised Learning</a:t>
            </a:r>
            <a:endParaRPr/>
          </a:p>
        </p:txBody>
      </p:sp>
      <p:graphicFrame>
        <p:nvGraphicFramePr>
          <p:cNvPr id="286" name="Google Shape;286;p21"/>
          <p:cNvGraphicFramePr/>
          <p:nvPr/>
        </p:nvGraphicFramePr>
        <p:xfrm>
          <a:off x="583300" y="198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{818A3A16-B71A-4ABF-A9C8-015CC35929E4}</a:tableStyleId>
              </a:tblPr>
              <a:tblGrid>
                <a:gridCol w="1346650"/>
                <a:gridCol w="1346650"/>
                <a:gridCol w="13466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age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tumor size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malignant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15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47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59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287" name="Google Shape;28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1650" y="1641775"/>
            <a:ext cx="3310648" cy="27771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8" name="Google Shape;288;p21"/>
          <p:cNvCxnSpPr/>
          <p:nvPr/>
        </p:nvCxnSpPr>
        <p:spPr>
          <a:xfrm flipH="1">
            <a:off x="6744374" y="1724075"/>
            <a:ext cx="469500" cy="24942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9" name="Google Shape;289;p21"/>
          <p:cNvSpPr txBox="1"/>
          <p:nvPr/>
        </p:nvSpPr>
        <p:spPr>
          <a:xfrm>
            <a:off x="5107525" y="1527225"/>
            <a:ext cx="627600" cy="39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1"/>
          <p:cNvSpPr txBox="1"/>
          <p:nvPr/>
        </p:nvSpPr>
        <p:spPr>
          <a:xfrm>
            <a:off x="8504225" y="4128675"/>
            <a:ext cx="718500" cy="63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Tumor size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1" name="Google Shape;291;p21"/>
          <p:cNvCxnSpPr/>
          <p:nvPr/>
        </p:nvCxnSpPr>
        <p:spPr>
          <a:xfrm>
            <a:off x="4812500" y="3027050"/>
            <a:ext cx="6204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Supervised Learning</a:t>
            </a:r>
            <a:endParaRPr/>
          </a:p>
        </p:txBody>
      </p:sp>
      <p:graphicFrame>
        <p:nvGraphicFramePr>
          <p:cNvPr id="297" name="Google Shape;297;p22"/>
          <p:cNvGraphicFramePr/>
          <p:nvPr/>
        </p:nvGraphicFramePr>
        <p:xfrm>
          <a:off x="583300" y="198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{818A3A16-B71A-4ABF-A9C8-015CC35929E4}</a:tableStyleId>
              </a:tblPr>
              <a:tblGrid>
                <a:gridCol w="1346650"/>
                <a:gridCol w="1346650"/>
                <a:gridCol w="13466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age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tumor size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malignant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15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47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59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298" name="Google Shape;29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1650" y="1641775"/>
            <a:ext cx="3310648" cy="27771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22"/>
          <p:cNvCxnSpPr/>
          <p:nvPr/>
        </p:nvCxnSpPr>
        <p:spPr>
          <a:xfrm flipH="1">
            <a:off x="6744374" y="1724075"/>
            <a:ext cx="469500" cy="24942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0" name="Google Shape;300;p22"/>
          <p:cNvSpPr txBox="1"/>
          <p:nvPr/>
        </p:nvSpPr>
        <p:spPr>
          <a:xfrm>
            <a:off x="5107525" y="1527225"/>
            <a:ext cx="627600" cy="39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2"/>
          <p:cNvSpPr txBox="1"/>
          <p:nvPr/>
        </p:nvSpPr>
        <p:spPr>
          <a:xfrm>
            <a:off x="8504225" y="4128675"/>
            <a:ext cx="718500" cy="63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Tumor size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2"/>
          <p:cNvSpPr/>
          <p:nvPr/>
        </p:nvSpPr>
        <p:spPr>
          <a:xfrm>
            <a:off x="6233931" y="2242663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3" name="Google Shape;303;p22"/>
          <p:cNvCxnSpPr/>
          <p:nvPr/>
        </p:nvCxnSpPr>
        <p:spPr>
          <a:xfrm>
            <a:off x="4812500" y="3027050"/>
            <a:ext cx="6204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Supervised Learning</a:t>
            </a:r>
            <a:endParaRPr/>
          </a:p>
        </p:txBody>
      </p:sp>
      <p:graphicFrame>
        <p:nvGraphicFramePr>
          <p:cNvPr id="309" name="Google Shape;309;p23"/>
          <p:cNvGraphicFramePr/>
          <p:nvPr/>
        </p:nvGraphicFramePr>
        <p:xfrm>
          <a:off x="583300" y="198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{818A3A16-B71A-4ABF-A9C8-015CC35929E4}</a:tableStyleId>
              </a:tblPr>
              <a:tblGrid>
                <a:gridCol w="1346650"/>
                <a:gridCol w="1346650"/>
                <a:gridCol w="13466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age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tumor size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malignant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15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47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59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310" name="Google Shape;31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1650" y="1641775"/>
            <a:ext cx="3310648" cy="27771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1" name="Google Shape;311;p23"/>
          <p:cNvCxnSpPr/>
          <p:nvPr/>
        </p:nvCxnSpPr>
        <p:spPr>
          <a:xfrm flipH="1">
            <a:off x="6744374" y="1724075"/>
            <a:ext cx="469500" cy="24942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2" name="Google Shape;312;p23"/>
          <p:cNvSpPr txBox="1"/>
          <p:nvPr/>
        </p:nvSpPr>
        <p:spPr>
          <a:xfrm>
            <a:off x="5107525" y="1527225"/>
            <a:ext cx="627600" cy="39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3"/>
          <p:cNvSpPr txBox="1"/>
          <p:nvPr/>
        </p:nvSpPr>
        <p:spPr>
          <a:xfrm>
            <a:off x="8504225" y="4128675"/>
            <a:ext cx="718500" cy="63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Tumor size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3"/>
          <p:cNvSpPr/>
          <p:nvPr/>
        </p:nvSpPr>
        <p:spPr>
          <a:xfrm>
            <a:off x="6233931" y="2242663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3"/>
          <p:cNvSpPr/>
          <p:nvPr/>
        </p:nvSpPr>
        <p:spPr>
          <a:xfrm>
            <a:off x="5796650" y="1765925"/>
            <a:ext cx="947700" cy="2362800"/>
          </a:xfrm>
          <a:prstGeom prst="triangle">
            <a:avLst>
              <a:gd fmla="val 0" name="adj"/>
            </a:avLst>
          </a:prstGeom>
          <a:solidFill>
            <a:srgbClr val="FF0000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3"/>
          <p:cNvSpPr/>
          <p:nvPr/>
        </p:nvSpPr>
        <p:spPr>
          <a:xfrm rot="-10062330">
            <a:off x="5570283" y="1920270"/>
            <a:ext cx="1400417" cy="2054110"/>
          </a:xfrm>
          <a:prstGeom prst="triangle">
            <a:avLst>
              <a:gd fmla="val 0" name="adj"/>
            </a:avLst>
          </a:prstGeom>
          <a:solidFill>
            <a:srgbClr val="FF0000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3"/>
          <p:cNvSpPr/>
          <p:nvPr/>
        </p:nvSpPr>
        <p:spPr>
          <a:xfrm rot="10800000">
            <a:off x="5796650" y="1794725"/>
            <a:ext cx="1452300" cy="297900"/>
          </a:xfrm>
          <a:prstGeom prst="triangle">
            <a:avLst>
              <a:gd fmla="val 6895" name="adj"/>
            </a:avLst>
          </a:prstGeom>
          <a:solidFill>
            <a:srgbClr val="FF0000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3"/>
          <p:cNvSpPr txBox="1"/>
          <p:nvPr/>
        </p:nvSpPr>
        <p:spPr>
          <a:xfrm>
            <a:off x="3126125" y="4542000"/>
            <a:ext cx="570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type of supervised learning is referred to as classification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9" name="Google Shape;319;p23"/>
          <p:cNvCxnSpPr/>
          <p:nvPr/>
        </p:nvCxnSpPr>
        <p:spPr>
          <a:xfrm>
            <a:off x="4812500" y="3027050"/>
            <a:ext cx="6204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Unsupervised Learning</a:t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89459" y="3822689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4"/>
          <p:cNvSpPr/>
          <p:nvPr/>
        </p:nvSpPr>
        <p:spPr>
          <a:xfrm>
            <a:off x="1289459" y="3328353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4"/>
          <p:cNvSpPr/>
          <p:nvPr/>
        </p:nvSpPr>
        <p:spPr>
          <a:xfrm>
            <a:off x="1483435" y="3393481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4"/>
          <p:cNvSpPr/>
          <p:nvPr/>
        </p:nvSpPr>
        <p:spPr>
          <a:xfrm>
            <a:off x="1911911" y="2643256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4"/>
          <p:cNvSpPr/>
          <p:nvPr/>
        </p:nvSpPr>
        <p:spPr>
          <a:xfrm>
            <a:off x="1289459" y="3562261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4"/>
          <p:cNvSpPr/>
          <p:nvPr/>
        </p:nvSpPr>
        <p:spPr>
          <a:xfrm>
            <a:off x="1111660" y="3632968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4"/>
          <p:cNvSpPr/>
          <p:nvPr/>
        </p:nvSpPr>
        <p:spPr>
          <a:xfrm>
            <a:off x="2089406" y="2721314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4"/>
          <p:cNvSpPr/>
          <p:nvPr/>
        </p:nvSpPr>
        <p:spPr>
          <a:xfrm>
            <a:off x="1911911" y="2911077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4"/>
          <p:cNvSpPr/>
          <p:nvPr/>
        </p:nvSpPr>
        <p:spPr>
          <a:xfrm>
            <a:off x="2000659" y="2500674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4"/>
          <p:cNvSpPr/>
          <p:nvPr/>
        </p:nvSpPr>
        <p:spPr>
          <a:xfrm>
            <a:off x="1721204" y="3067587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4"/>
          <p:cNvSpPr/>
          <p:nvPr/>
        </p:nvSpPr>
        <p:spPr>
          <a:xfrm>
            <a:off x="2718672" y="3742649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4"/>
          <p:cNvSpPr/>
          <p:nvPr/>
        </p:nvSpPr>
        <p:spPr>
          <a:xfrm>
            <a:off x="2923201" y="3828339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4"/>
          <p:cNvSpPr/>
          <p:nvPr/>
        </p:nvSpPr>
        <p:spPr>
          <a:xfrm>
            <a:off x="2958878" y="3562275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4"/>
          <p:cNvSpPr/>
          <p:nvPr/>
        </p:nvSpPr>
        <p:spPr>
          <a:xfrm>
            <a:off x="3127731" y="3439664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4"/>
          <p:cNvSpPr/>
          <p:nvPr/>
        </p:nvSpPr>
        <p:spPr>
          <a:xfrm>
            <a:off x="2718672" y="3948884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4"/>
          <p:cNvSpPr/>
          <p:nvPr/>
        </p:nvSpPr>
        <p:spPr>
          <a:xfrm>
            <a:off x="2958878" y="3339653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1" name="Google Shape;341;p24"/>
          <p:cNvCxnSpPr/>
          <p:nvPr/>
        </p:nvCxnSpPr>
        <p:spPr>
          <a:xfrm>
            <a:off x="847938" y="2338050"/>
            <a:ext cx="15300" cy="19788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2" name="Google Shape;342;p24"/>
          <p:cNvCxnSpPr/>
          <p:nvPr/>
        </p:nvCxnSpPr>
        <p:spPr>
          <a:xfrm>
            <a:off x="847938" y="4317026"/>
            <a:ext cx="2394000" cy="225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3" name="Google Shape;343;p24"/>
          <p:cNvSpPr/>
          <p:nvPr/>
        </p:nvSpPr>
        <p:spPr>
          <a:xfrm>
            <a:off x="1911911" y="3178898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4"/>
          <p:cNvSpPr/>
          <p:nvPr/>
        </p:nvSpPr>
        <p:spPr>
          <a:xfrm>
            <a:off x="1111660" y="3855577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4"/>
          <p:cNvSpPr txBox="1"/>
          <p:nvPr>
            <p:ph idx="1" type="body"/>
          </p:nvPr>
        </p:nvSpPr>
        <p:spPr>
          <a:xfrm>
            <a:off x="311700" y="1278625"/>
            <a:ext cx="85206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Goal: Find interesting structure in the data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Unsupervised Learning</a:t>
            </a:r>
            <a:endParaRPr/>
          </a:p>
        </p:txBody>
      </p:sp>
      <p:sp>
        <p:nvSpPr>
          <p:cNvPr id="351" name="Google Shape;351;p25"/>
          <p:cNvSpPr/>
          <p:nvPr/>
        </p:nvSpPr>
        <p:spPr>
          <a:xfrm>
            <a:off x="1289459" y="3822689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5"/>
          <p:cNvSpPr/>
          <p:nvPr/>
        </p:nvSpPr>
        <p:spPr>
          <a:xfrm>
            <a:off x="1289459" y="3328353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5"/>
          <p:cNvSpPr/>
          <p:nvPr/>
        </p:nvSpPr>
        <p:spPr>
          <a:xfrm>
            <a:off x="1483435" y="3393481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5"/>
          <p:cNvSpPr/>
          <p:nvPr/>
        </p:nvSpPr>
        <p:spPr>
          <a:xfrm>
            <a:off x="1911911" y="2643256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5"/>
          <p:cNvSpPr/>
          <p:nvPr/>
        </p:nvSpPr>
        <p:spPr>
          <a:xfrm>
            <a:off x="1289459" y="3562261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5"/>
          <p:cNvSpPr/>
          <p:nvPr/>
        </p:nvSpPr>
        <p:spPr>
          <a:xfrm>
            <a:off x="1111660" y="3632968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5"/>
          <p:cNvSpPr/>
          <p:nvPr/>
        </p:nvSpPr>
        <p:spPr>
          <a:xfrm>
            <a:off x="2089406" y="2721314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5"/>
          <p:cNvSpPr/>
          <p:nvPr/>
        </p:nvSpPr>
        <p:spPr>
          <a:xfrm>
            <a:off x="1911911" y="2911077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5"/>
          <p:cNvSpPr/>
          <p:nvPr/>
        </p:nvSpPr>
        <p:spPr>
          <a:xfrm>
            <a:off x="2000659" y="2500674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5"/>
          <p:cNvSpPr/>
          <p:nvPr/>
        </p:nvSpPr>
        <p:spPr>
          <a:xfrm>
            <a:off x="1721204" y="3067587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5"/>
          <p:cNvSpPr/>
          <p:nvPr/>
        </p:nvSpPr>
        <p:spPr>
          <a:xfrm>
            <a:off x="2718672" y="3742649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5"/>
          <p:cNvSpPr/>
          <p:nvPr/>
        </p:nvSpPr>
        <p:spPr>
          <a:xfrm>
            <a:off x="2923201" y="3828339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5"/>
          <p:cNvSpPr/>
          <p:nvPr/>
        </p:nvSpPr>
        <p:spPr>
          <a:xfrm>
            <a:off x="2958878" y="3562275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5"/>
          <p:cNvSpPr/>
          <p:nvPr/>
        </p:nvSpPr>
        <p:spPr>
          <a:xfrm>
            <a:off x="3127731" y="3439664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5"/>
          <p:cNvSpPr/>
          <p:nvPr/>
        </p:nvSpPr>
        <p:spPr>
          <a:xfrm>
            <a:off x="2718672" y="3948884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5"/>
          <p:cNvSpPr/>
          <p:nvPr/>
        </p:nvSpPr>
        <p:spPr>
          <a:xfrm>
            <a:off x="2958878" y="3339653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7" name="Google Shape;367;p25"/>
          <p:cNvCxnSpPr/>
          <p:nvPr/>
        </p:nvCxnSpPr>
        <p:spPr>
          <a:xfrm>
            <a:off x="847938" y="2338050"/>
            <a:ext cx="15300" cy="19788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8" name="Google Shape;368;p25"/>
          <p:cNvCxnSpPr/>
          <p:nvPr/>
        </p:nvCxnSpPr>
        <p:spPr>
          <a:xfrm>
            <a:off x="847938" y="4317026"/>
            <a:ext cx="2394000" cy="225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9" name="Google Shape;369;p25"/>
          <p:cNvSpPr/>
          <p:nvPr/>
        </p:nvSpPr>
        <p:spPr>
          <a:xfrm>
            <a:off x="3725807" y="3027841"/>
            <a:ext cx="1498200" cy="57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5"/>
          <p:cNvSpPr/>
          <p:nvPr/>
        </p:nvSpPr>
        <p:spPr>
          <a:xfrm>
            <a:off x="1911911" y="3178898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5"/>
          <p:cNvSpPr/>
          <p:nvPr/>
        </p:nvSpPr>
        <p:spPr>
          <a:xfrm>
            <a:off x="1111660" y="3855577"/>
            <a:ext cx="88800" cy="111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5"/>
          <p:cNvSpPr/>
          <p:nvPr/>
        </p:nvSpPr>
        <p:spPr>
          <a:xfrm>
            <a:off x="6343584" y="3811389"/>
            <a:ext cx="88800" cy="1113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5"/>
          <p:cNvSpPr/>
          <p:nvPr/>
        </p:nvSpPr>
        <p:spPr>
          <a:xfrm>
            <a:off x="6343584" y="3317053"/>
            <a:ext cx="88800" cy="1113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5"/>
          <p:cNvSpPr/>
          <p:nvPr/>
        </p:nvSpPr>
        <p:spPr>
          <a:xfrm>
            <a:off x="6537560" y="3382181"/>
            <a:ext cx="88800" cy="1113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5"/>
          <p:cNvSpPr/>
          <p:nvPr/>
        </p:nvSpPr>
        <p:spPr>
          <a:xfrm>
            <a:off x="6966035" y="2631956"/>
            <a:ext cx="88800" cy="111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5"/>
          <p:cNvSpPr/>
          <p:nvPr/>
        </p:nvSpPr>
        <p:spPr>
          <a:xfrm>
            <a:off x="6343584" y="3550961"/>
            <a:ext cx="88800" cy="1113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5"/>
          <p:cNvSpPr/>
          <p:nvPr/>
        </p:nvSpPr>
        <p:spPr>
          <a:xfrm>
            <a:off x="6165784" y="3621669"/>
            <a:ext cx="88800" cy="1113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5"/>
          <p:cNvSpPr/>
          <p:nvPr/>
        </p:nvSpPr>
        <p:spPr>
          <a:xfrm>
            <a:off x="7143530" y="2710014"/>
            <a:ext cx="88800" cy="111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5"/>
          <p:cNvSpPr/>
          <p:nvPr/>
        </p:nvSpPr>
        <p:spPr>
          <a:xfrm>
            <a:off x="6966035" y="2899777"/>
            <a:ext cx="88800" cy="111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5"/>
          <p:cNvSpPr/>
          <p:nvPr/>
        </p:nvSpPr>
        <p:spPr>
          <a:xfrm>
            <a:off x="7054783" y="2489374"/>
            <a:ext cx="88800" cy="111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5"/>
          <p:cNvSpPr/>
          <p:nvPr/>
        </p:nvSpPr>
        <p:spPr>
          <a:xfrm>
            <a:off x="6775328" y="3056287"/>
            <a:ext cx="88800" cy="111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5"/>
          <p:cNvSpPr/>
          <p:nvPr/>
        </p:nvSpPr>
        <p:spPr>
          <a:xfrm>
            <a:off x="7772796" y="3731349"/>
            <a:ext cx="88800" cy="111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5"/>
          <p:cNvSpPr/>
          <p:nvPr/>
        </p:nvSpPr>
        <p:spPr>
          <a:xfrm>
            <a:off x="7977326" y="3817039"/>
            <a:ext cx="88800" cy="111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5"/>
          <p:cNvSpPr/>
          <p:nvPr/>
        </p:nvSpPr>
        <p:spPr>
          <a:xfrm>
            <a:off x="8013002" y="3550975"/>
            <a:ext cx="88800" cy="111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8181855" y="3428364"/>
            <a:ext cx="88800" cy="111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5"/>
          <p:cNvSpPr/>
          <p:nvPr/>
        </p:nvSpPr>
        <p:spPr>
          <a:xfrm>
            <a:off x="7772796" y="3937584"/>
            <a:ext cx="88800" cy="111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8013002" y="3328353"/>
            <a:ext cx="88800" cy="111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8" name="Google Shape;388;p25"/>
          <p:cNvCxnSpPr/>
          <p:nvPr/>
        </p:nvCxnSpPr>
        <p:spPr>
          <a:xfrm>
            <a:off x="5902062" y="2326750"/>
            <a:ext cx="15300" cy="19788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9" name="Google Shape;389;p25"/>
          <p:cNvCxnSpPr/>
          <p:nvPr/>
        </p:nvCxnSpPr>
        <p:spPr>
          <a:xfrm>
            <a:off x="5902062" y="4305726"/>
            <a:ext cx="2394000" cy="225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0" name="Google Shape;390;p25"/>
          <p:cNvSpPr/>
          <p:nvPr/>
        </p:nvSpPr>
        <p:spPr>
          <a:xfrm>
            <a:off x="6966035" y="3167598"/>
            <a:ext cx="88800" cy="111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5"/>
          <p:cNvSpPr/>
          <p:nvPr/>
        </p:nvSpPr>
        <p:spPr>
          <a:xfrm>
            <a:off x="6165784" y="3844277"/>
            <a:ext cx="88800" cy="1113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5"/>
          <p:cNvSpPr txBox="1"/>
          <p:nvPr>
            <p:ph idx="1" type="body"/>
          </p:nvPr>
        </p:nvSpPr>
        <p:spPr>
          <a:xfrm>
            <a:off x="311700" y="1278625"/>
            <a:ext cx="85206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Goal: Find interesting structure in the data</a:t>
            </a:r>
            <a:endParaRPr/>
          </a:p>
        </p:txBody>
      </p:sp>
      <p:sp>
        <p:nvSpPr>
          <p:cNvPr id="393" name="Google Shape;393;p25"/>
          <p:cNvSpPr txBox="1"/>
          <p:nvPr/>
        </p:nvSpPr>
        <p:spPr>
          <a:xfrm>
            <a:off x="3126125" y="4542000"/>
            <a:ext cx="570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type of unsupervised learning is referred to as clustering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Unsupervised Learning</a:t>
            </a:r>
            <a:endParaRPr/>
          </a:p>
        </p:txBody>
      </p:sp>
      <p:sp>
        <p:nvSpPr>
          <p:cNvPr id="399" name="Google Shape;399;p26"/>
          <p:cNvSpPr txBox="1"/>
          <p:nvPr>
            <p:ph idx="1" type="body"/>
          </p:nvPr>
        </p:nvSpPr>
        <p:spPr>
          <a:xfrm>
            <a:off x="311700" y="1278625"/>
            <a:ext cx="8520600" cy="10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Dataset: Collection of Articles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Question: Are these articles covering the same topics?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 Representation - Records</a:t>
            </a:r>
            <a:endParaRPr/>
          </a:p>
        </p:txBody>
      </p:sp>
      <p:sp>
        <p:nvSpPr>
          <p:cNvPr id="79" name="Google Shape;79;p3"/>
          <p:cNvSpPr txBox="1"/>
          <p:nvPr>
            <p:ph idx="1" type="body"/>
          </p:nvPr>
        </p:nvSpPr>
        <p:spPr>
          <a:xfrm>
            <a:off x="311700" y="1266325"/>
            <a:ext cx="8520600" cy="1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m</a:t>
            </a:r>
            <a:r>
              <a:rPr lang="en"/>
              <a:t>-dimensional points / vectors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Example: (name, age, balance) -&gt; (“John”, 20, 100)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 Representation - Records</a:t>
            </a:r>
            <a:endParaRPr/>
          </a:p>
        </p:txBody>
      </p:sp>
      <p:sp>
        <p:nvSpPr>
          <p:cNvPr id="85" name="Google Shape;85;p4"/>
          <p:cNvSpPr txBox="1"/>
          <p:nvPr>
            <p:ph idx="1" type="body"/>
          </p:nvPr>
        </p:nvSpPr>
        <p:spPr>
          <a:xfrm>
            <a:off x="311700" y="1266325"/>
            <a:ext cx="8520600" cy="1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m</a:t>
            </a:r>
            <a:r>
              <a:rPr lang="en"/>
              <a:t>-dimensional points / vectors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Example: (name, age, balance) -&gt; (“John”, 20, 100)</a:t>
            </a:r>
            <a:endParaRPr/>
          </a:p>
        </p:txBody>
      </p:sp>
      <p:cxnSp>
        <p:nvCxnSpPr>
          <p:cNvPr id="86" name="Google Shape;86;p4"/>
          <p:cNvCxnSpPr/>
          <p:nvPr/>
        </p:nvCxnSpPr>
        <p:spPr>
          <a:xfrm>
            <a:off x="3379088" y="2355900"/>
            <a:ext cx="15300" cy="19788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4"/>
          <p:cNvCxnSpPr/>
          <p:nvPr/>
        </p:nvCxnSpPr>
        <p:spPr>
          <a:xfrm>
            <a:off x="3379088" y="4334876"/>
            <a:ext cx="2394000" cy="225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4"/>
          <p:cNvSpPr txBox="1"/>
          <p:nvPr/>
        </p:nvSpPr>
        <p:spPr>
          <a:xfrm>
            <a:off x="2588800" y="2300425"/>
            <a:ext cx="9051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balance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5836700" y="4194900"/>
            <a:ext cx="718500" cy="63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4"/>
          <p:cNvCxnSpPr/>
          <p:nvPr/>
        </p:nvCxnSpPr>
        <p:spPr>
          <a:xfrm flipH="1" rot="10800000">
            <a:off x="3392200" y="3411250"/>
            <a:ext cx="1490100" cy="916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1" name="Google Shape;91;p4"/>
          <p:cNvCxnSpPr/>
          <p:nvPr/>
        </p:nvCxnSpPr>
        <p:spPr>
          <a:xfrm flipH="1" rot="10800000">
            <a:off x="3392200" y="2826250"/>
            <a:ext cx="1158900" cy="1501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2" name="Google Shape;92;p4"/>
          <p:cNvSpPr txBox="1"/>
          <p:nvPr/>
        </p:nvSpPr>
        <p:spPr>
          <a:xfrm>
            <a:off x="4495950" y="2492488"/>
            <a:ext cx="905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4882300" y="3185250"/>
            <a:ext cx="905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 Representation - Graphs</a:t>
            </a:r>
            <a:endParaRPr/>
          </a:p>
        </p:txBody>
      </p:sp>
      <p:sp>
        <p:nvSpPr>
          <p:cNvPr id="99" name="Google Shape;99;p5"/>
          <p:cNvSpPr txBox="1"/>
          <p:nvPr>
            <p:ph idx="1" type="body"/>
          </p:nvPr>
        </p:nvSpPr>
        <p:spPr>
          <a:xfrm>
            <a:off x="311700" y="1266325"/>
            <a:ext cx="85206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Nodes connected by edges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Example:</a:t>
            </a:r>
            <a:endParaRPr/>
          </a:p>
        </p:txBody>
      </p:sp>
      <p:pic>
        <p:nvPicPr>
          <p:cNvPr id="100" name="Google Shape;10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4650" y="2568925"/>
            <a:ext cx="1103046" cy="9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5"/>
          <p:cNvSpPr txBox="1"/>
          <p:nvPr/>
        </p:nvSpPr>
        <p:spPr>
          <a:xfrm>
            <a:off x="6208175" y="1984400"/>
            <a:ext cx="17760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Adjacency Matrix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5"/>
          <p:cNvCxnSpPr/>
          <p:nvPr/>
        </p:nvCxnSpPr>
        <p:spPr>
          <a:xfrm flipH="1" rot="10800000">
            <a:off x="3984825" y="2751500"/>
            <a:ext cx="1825500" cy="10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3" name="Google Shape;103;p5"/>
          <p:cNvSpPr/>
          <p:nvPr/>
        </p:nvSpPr>
        <p:spPr>
          <a:xfrm>
            <a:off x="2230200" y="2293438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"/>
          <p:cNvSpPr/>
          <p:nvPr/>
        </p:nvSpPr>
        <p:spPr>
          <a:xfrm>
            <a:off x="2744824" y="3063728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"/>
          <p:cNvSpPr/>
          <p:nvPr/>
        </p:nvSpPr>
        <p:spPr>
          <a:xfrm>
            <a:off x="3231056" y="2293438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5"/>
          <p:cNvCxnSpPr>
            <a:stCxn id="103" idx="5"/>
            <a:endCxn id="104" idx="1"/>
          </p:cNvCxnSpPr>
          <p:nvPr/>
        </p:nvCxnSpPr>
        <p:spPr>
          <a:xfrm>
            <a:off x="2351575" y="2406363"/>
            <a:ext cx="414000" cy="6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5"/>
          <p:cNvCxnSpPr>
            <a:stCxn id="103" idx="6"/>
            <a:endCxn id="105" idx="2"/>
          </p:cNvCxnSpPr>
          <p:nvPr/>
        </p:nvCxnSpPr>
        <p:spPr>
          <a:xfrm>
            <a:off x="2372400" y="2359588"/>
            <a:ext cx="858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" name="Google Shape;108;p5"/>
          <p:cNvCxnSpPr>
            <a:stCxn id="104" idx="7"/>
            <a:endCxn id="105" idx="3"/>
          </p:cNvCxnSpPr>
          <p:nvPr/>
        </p:nvCxnSpPr>
        <p:spPr>
          <a:xfrm flipH="1" rot="10800000">
            <a:off x="2866199" y="2406303"/>
            <a:ext cx="385800" cy="6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5"/>
          <p:cNvSpPr txBox="1"/>
          <p:nvPr/>
        </p:nvSpPr>
        <p:spPr>
          <a:xfrm>
            <a:off x="6494050" y="3635575"/>
            <a:ext cx="1776000" cy="12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Adjacency List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: {2, 3}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: {1, 3}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: {1, 2}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5"/>
          <p:cNvCxnSpPr/>
          <p:nvPr/>
        </p:nvCxnSpPr>
        <p:spPr>
          <a:xfrm flipH="1" rot="10800000">
            <a:off x="3984825" y="4255363"/>
            <a:ext cx="1825500" cy="10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1" name="Google Shape;111;p5"/>
          <p:cNvSpPr/>
          <p:nvPr/>
        </p:nvSpPr>
        <p:spPr>
          <a:xfrm>
            <a:off x="2244400" y="3743263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2759024" y="4513553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3245256" y="3743263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5"/>
          <p:cNvCxnSpPr>
            <a:stCxn id="111" idx="5"/>
            <a:endCxn id="112" idx="1"/>
          </p:cNvCxnSpPr>
          <p:nvPr/>
        </p:nvCxnSpPr>
        <p:spPr>
          <a:xfrm>
            <a:off x="2365775" y="3856188"/>
            <a:ext cx="414000" cy="6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5"/>
          <p:cNvCxnSpPr>
            <a:stCxn id="111" idx="6"/>
            <a:endCxn id="113" idx="2"/>
          </p:cNvCxnSpPr>
          <p:nvPr/>
        </p:nvCxnSpPr>
        <p:spPr>
          <a:xfrm>
            <a:off x="2386600" y="3809413"/>
            <a:ext cx="858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5"/>
          <p:cNvCxnSpPr>
            <a:stCxn id="112" idx="7"/>
            <a:endCxn id="113" idx="3"/>
          </p:cNvCxnSpPr>
          <p:nvPr/>
        </p:nvCxnSpPr>
        <p:spPr>
          <a:xfrm flipH="1" rot="10800000">
            <a:off x="2880399" y="3856128"/>
            <a:ext cx="385800" cy="6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 Representation - Images</a:t>
            </a:r>
            <a:endParaRPr/>
          </a:p>
        </p:txBody>
      </p:sp>
      <p:graphicFrame>
        <p:nvGraphicFramePr>
          <p:cNvPr id="122" name="Google Shape;122;p6"/>
          <p:cNvGraphicFramePr/>
          <p:nvPr/>
        </p:nvGraphicFramePr>
        <p:xfrm>
          <a:off x="13538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{818A3A16-B71A-4ABF-A9C8-015CC35929E4}</a:tableStyleId>
              </a:tblPr>
              <a:tblGrid>
                <a:gridCol w="1328600"/>
              </a:tblGrid>
              <a:tr h="221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3" name="Google Shape;123;p6"/>
          <p:cNvSpPr/>
          <p:nvPr/>
        </p:nvSpPr>
        <p:spPr>
          <a:xfrm>
            <a:off x="1678488" y="2587614"/>
            <a:ext cx="641700" cy="7023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6"/>
          <p:cNvCxnSpPr>
            <a:stCxn id="123" idx="4"/>
          </p:cNvCxnSpPr>
          <p:nvPr/>
        </p:nvCxnSpPr>
        <p:spPr>
          <a:xfrm>
            <a:off x="1999338" y="3289914"/>
            <a:ext cx="0" cy="84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6"/>
          <p:cNvCxnSpPr/>
          <p:nvPr/>
        </p:nvCxnSpPr>
        <p:spPr>
          <a:xfrm flipH="1" rot="10800000">
            <a:off x="1831071" y="3548017"/>
            <a:ext cx="336600" cy="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6"/>
          <p:cNvCxnSpPr/>
          <p:nvPr/>
        </p:nvCxnSpPr>
        <p:spPr>
          <a:xfrm flipH="1">
            <a:off x="1830946" y="4123734"/>
            <a:ext cx="161700" cy="26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6"/>
          <p:cNvCxnSpPr/>
          <p:nvPr/>
        </p:nvCxnSpPr>
        <p:spPr>
          <a:xfrm>
            <a:off x="1999336" y="4124801"/>
            <a:ext cx="133800" cy="263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 Representation - Images</a:t>
            </a:r>
            <a:endParaRPr/>
          </a:p>
        </p:txBody>
      </p:sp>
      <p:graphicFrame>
        <p:nvGraphicFramePr>
          <p:cNvPr id="133" name="Google Shape;133;p7"/>
          <p:cNvGraphicFramePr/>
          <p:nvPr/>
        </p:nvGraphicFramePr>
        <p:xfrm>
          <a:off x="13538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{818A3A16-B71A-4ABF-A9C8-015CC35929E4}</a:tableStyleId>
              </a:tblPr>
              <a:tblGrid>
                <a:gridCol w="1328600"/>
              </a:tblGrid>
              <a:tr h="221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4" name="Google Shape;134;p7"/>
          <p:cNvSpPr/>
          <p:nvPr/>
        </p:nvSpPr>
        <p:spPr>
          <a:xfrm>
            <a:off x="1678488" y="2587614"/>
            <a:ext cx="641700" cy="7023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7"/>
          <p:cNvCxnSpPr>
            <a:stCxn id="134" idx="4"/>
          </p:cNvCxnSpPr>
          <p:nvPr/>
        </p:nvCxnSpPr>
        <p:spPr>
          <a:xfrm>
            <a:off x="1999338" y="3289914"/>
            <a:ext cx="0" cy="84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7"/>
          <p:cNvCxnSpPr/>
          <p:nvPr/>
        </p:nvCxnSpPr>
        <p:spPr>
          <a:xfrm flipH="1" rot="10800000">
            <a:off x="1831071" y="3548017"/>
            <a:ext cx="336600" cy="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p7"/>
          <p:cNvCxnSpPr/>
          <p:nvPr/>
        </p:nvCxnSpPr>
        <p:spPr>
          <a:xfrm flipH="1">
            <a:off x="1830946" y="4123734"/>
            <a:ext cx="161700" cy="26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7"/>
          <p:cNvCxnSpPr/>
          <p:nvPr/>
        </p:nvCxnSpPr>
        <p:spPr>
          <a:xfrm>
            <a:off x="1999336" y="4124801"/>
            <a:ext cx="133800" cy="263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7"/>
          <p:cNvCxnSpPr/>
          <p:nvPr/>
        </p:nvCxnSpPr>
        <p:spPr>
          <a:xfrm flipH="1" rot="10800000">
            <a:off x="3478875" y="3483325"/>
            <a:ext cx="1825500" cy="10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0" name="Google Shape;140;p7"/>
          <p:cNvSpPr/>
          <p:nvPr/>
        </p:nvSpPr>
        <p:spPr>
          <a:xfrm>
            <a:off x="6668188" y="2579289"/>
            <a:ext cx="641700" cy="7023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7"/>
          <p:cNvCxnSpPr>
            <a:stCxn id="140" idx="4"/>
          </p:cNvCxnSpPr>
          <p:nvPr/>
        </p:nvCxnSpPr>
        <p:spPr>
          <a:xfrm>
            <a:off x="6989038" y="3281589"/>
            <a:ext cx="0" cy="84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7"/>
          <p:cNvCxnSpPr/>
          <p:nvPr/>
        </p:nvCxnSpPr>
        <p:spPr>
          <a:xfrm flipH="1" rot="10800000">
            <a:off x="6820771" y="3539692"/>
            <a:ext cx="336600" cy="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7"/>
          <p:cNvCxnSpPr/>
          <p:nvPr/>
        </p:nvCxnSpPr>
        <p:spPr>
          <a:xfrm flipH="1">
            <a:off x="6820646" y="4115409"/>
            <a:ext cx="161700" cy="26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p7"/>
          <p:cNvCxnSpPr/>
          <p:nvPr/>
        </p:nvCxnSpPr>
        <p:spPr>
          <a:xfrm>
            <a:off x="6989036" y="4116476"/>
            <a:ext cx="133800" cy="263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45" name="Google Shape;145;p7"/>
          <p:cNvGraphicFramePr/>
          <p:nvPr/>
        </p:nvGraphicFramePr>
        <p:xfrm>
          <a:off x="6223350" y="220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{818A3A16-B71A-4ABF-A9C8-015CC35929E4}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3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3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3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3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3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3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3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 Representation - Images</a:t>
            </a:r>
            <a:endParaRPr/>
          </a:p>
        </p:txBody>
      </p:sp>
      <p:graphicFrame>
        <p:nvGraphicFramePr>
          <p:cNvPr id="151" name="Google Shape;151;p8"/>
          <p:cNvGraphicFramePr/>
          <p:nvPr/>
        </p:nvGraphicFramePr>
        <p:xfrm>
          <a:off x="13538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{818A3A16-B71A-4ABF-A9C8-015CC35929E4}</a:tableStyleId>
              </a:tblPr>
              <a:tblGrid>
                <a:gridCol w="1328600"/>
              </a:tblGrid>
              <a:tr h="221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2" name="Google Shape;152;p8"/>
          <p:cNvSpPr/>
          <p:nvPr/>
        </p:nvSpPr>
        <p:spPr>
          <a:xfrm>
            <a:off x="1678488" y="2587614"/>
            <a:ext cx="641700" cy="7023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8"/>
          <p:cNvCxnSpPr>
            <a:stCxn id="152" idx="4"/>
          </p:cNvCxnSpPr>
          <p:nvPr/>
        </p:nvCxnSpPr>
        <p:spPr>
          <a:xfrm>
            <a:off x="1999338" y="3289914"/>
            <a:ext cx="0" cy="84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8"/>
          <p:cNvCxnSpPr/>
          <p:nvPr/>
        </p:nvCxnSpPr>
        <p:spPr>
          <a:xfrm flipH="1" rot="10800000">
            <a:off x="1831071" y="3548017"/>
            <a:ext cx="336600" cy="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8"/>
          <p:cNvCxnSpPr/>
          <p:nvPr/>
        </p:nvCxnSpPr>
        <p:spPr>
          <a:xfrm flipH="1">
            <a:off x="1830946" y="4123734"/>
            <a:ext cx="161700" cy="26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8"/>
          <p:cNvCxnSpPr/>
          <p:nvPr/>
        </p:nvCxnSpPr>
        <p:spPr>
          <a:xfrm>
            <a:off x="1999336" y="4124801"/>
            <a:ext cx="133800" cy="263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8"/>
          <p:cNvCxnSpPr/>
          <p:nvPr/>
        </p:nvCxnSpPr>
        <p:spPr>
          <a:xfrm flipH="1" rot="10800000">
            <a:off x="3478875" y="3483325"/>
            <a:ext cx="1825500" cy="10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8" name="Google Shape;158;p8"/>
          <p:cNvSpPr/>
          <p:nvPr/>
        </p:nvSpPr>
        <p:spPr>
          <a:xfrm>
            <a:off x="5394300" y="2208375"/>
            <a:ext cx="962400" cy="350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8"/>
          <p:cNvSpPr txBox="1"/>
          <p:nvPr/>
        </p:nvSpPr>
        <p:spPr>
          <a:xfrm>
            <a:off x="4782850" y="2208375"/>
            <a:ext cx="701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Pixel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8"/>
          <p:cNvSpPr/>
          <p:nvPr/>
        </p:nvSpPr>
        <p:spPr>
          <a:xfrm>
            <a:off x="6668188" y="2579289"/>
            <a:ext cx="641700" cy="7023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8"/>
          <p:cNvCxnSpPr>
            <a:stCxn id="160" idx="4"/>
          </p:cNvCxnSpPr>
          <p:nvPr/>
        </p:nvCxnSpPr>
        <p:spPr>
          <a:xfrm>
            <a:off x="6989038" y="3281589"/>
            <a:ext cx="0" cy="84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8"/>
          <p:cNvCxnSpPr/>
          <p:nvPr/>
        </p:nvCxnSpPr>
        <p:spPr>
          <a:xfrm flipH="1" rot="10800000">
            <a:off x="6820771" y="3539692"/>
            <a:ext cx="336600" cy="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8"/>
          <p:cNvCxnSpPr/>
          <p:nvPr/>
        </p:nvCxnSpPr>
        <p:spPr>
          <a:xfrm flipH="1">
            <a:off x="6820646" y="4115409"/>
            <a:ext cx="161700" cy="26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p8"/>
          <p:cNvCxnSpPr/>
          <p:nvPr/>
        </p:nvCxnSpPr>
        <p:spPr>
          <a:xfrm>
            <a:off x="6989036" y="4116476"/>
            <a:ext cx="133800" cy="263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65" name="Google Shape;165;p8"/>
          <p:cNvGraphicFramePr/>
          <p:nvPr/>
        </p:nvGraphicFramePr>
        <p:xfrm>
          <a:off x="6223350" y="220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{818A3A16-B71A-4ABF-A9C8-015CC35929E4}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3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3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3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3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3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3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3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 Representation - Text</a:t>
            </a:r>
            <a:endParaRPr/>
          </a:p>
        </p:txBody>
      </p:sp>
      <p:sp>
        <p:nvSpPr>
          <p:cNvPr id="171" name="Google Shape;171;p9"/>
          <p:cNvSpPr/>
          <p:nvPr/>
        </p:nvSpPr>
        <p:spPr>
          <a:xfrm>
            <a:off x="1032850" y="2571750"/>
            <a:ext cx="1383600" cy="1554000"/>
          </a:xfrm>
          <a:prstGeom prst="verticalScroll">
            <a:avLst>
              <a:gd fmla="val 125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9"/>
          <p:cNvCxnSpPr/>
          <p:nvPr/>
        </p:nvCxnSpPr>
        <p:spPr>
          <a:xfrm flipH="1" rot="10800000">
            <a:off x="3117925" y="3343650"/>
            <a:ext cx="1825500" cy="10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3" name="Google Shape;173;p9"/>
          <p:cNvSpPr txBox="1"/>
          <p:nvPr/>
        </p:nvSpPr>
        <p:spPr>
          <a:xfrm>
            <a:off x="5845475" y="3153300"/>
            <a:ext cx="13836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of words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