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T Sans Narrow"/>
      <p:regular r:id="rId50"/>
      <p:bold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680436-9778-4FE1-84B2-08C838B61E59}">
  <a:tblStyle styleId="{72680436-9778-4FE1-84B2-08C838B61E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Narrow-bold.fntdata"/><Relationship Id="rId50" Type="http://schemas.openxmlformats.org/officeDocument/2006/relationships/font" Target="fonts/PTSansNarrow-regular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82269b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82269b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bf71dfb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bf71dfb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f71dfb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f71dfb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f71dfb8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f71dfb8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f71dfb8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f71dfb8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f71dfb8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f71dfb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bf71dfb8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bf71dfb8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bf71dfb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bf71dfb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bf71dfb8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bf71dfb8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bf71dfb8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bf71dfb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bf71dfb8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bf71dfb8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82269b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82269b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bb450526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bb450526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bb450526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bb450526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bb450526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bb450526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b450526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b450526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bf71dfb8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bf71dfb8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bf71dfb8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bf71dfb8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bf71dfb8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bf71dfb8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bf71dfb8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bf71dfb8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b8078a2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b8078a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bb45052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bb45052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bf71dfb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bf71dfb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bb45052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bb45052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bb45052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bb45052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bb45052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bb45052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bb45052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bb45052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bb450526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bb450526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bb450526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bb450526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bb450526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bb450526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bb450526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bb450526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bb450526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bb450526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bb450526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bb450526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bf71dfb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bf71dfb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bb450526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bb450526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bb450526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bb450526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bb450526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bb450526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bb450526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bb450526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bf71dfb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bf71dfb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bf71dfb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bf71dfb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bf71dfb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bf71dfb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bf71dfb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bf71dfb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bf71dfb8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bf71dfb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gif"/><Relationship Id="rId4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Singular Value Decomposition</a:t>
            </a:r>
            <a:endParaRPr sz="5100"/>
          </a:p>
        </p:txBody>
      </p:sp>
      <p:sp>
        <p:nvSpPr>
          <p:cNvPr id="67" name="Google Shape;67;p13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rank </a:t>
            </a:r>
            <a:r>
              <a:rPr lang="en"/>
              <a:t>of a matrix </a:t>
            </a:r>
            <a:r>
              <a:rPr b="1" lang="en"/>
              <a:t>A </a:t>
            </a:r>
            <a:r>
              <a:rPr lang="en"/>
              <a:t>is the dimension of the vector space spanned by its column space. This is equivalent to the maximal number of linearly independent columns / rows of </a:t>
            </a:r>
            <a:r>
              <a:rPr b="1" lang="en"/>
              <a:t>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matrix </a:t>
            </a:r>
            <a:r>
              <a:rPr b="1" lang="en"/>
              <a:t>A</a:t>
            </a:r>
            <a:r>
              <a:rPr lang="en"/>
              <a:t> is </a:t>
            </a:r>
            <a:r>
              <a:rPr b="1" lang="en"/>
              <a:t>full-rank</a:t>
            </a:r>
            <a:r>
              <a:rPr lang="en"/>
              <a:t> iff </a:t>
            </a:r>
            <a:r>
              <a:rPr b="1" lang="en"/>
              <a:t>rank(A) = min(m,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Note: </a:t>
            </a:r>
            <a:r>
              <a:rPr lang="en"/>
              <a:t>Get the rank of a matrix through the </a:t>
            </a:r>
            <a:r>
              <a:rPr b="1" lang="en"/>
              <a:t>Gram-Schmidt process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practice, matrices describing our dataset contain a lot of redundant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would be great to capture all the information of our dataset in the least amount of space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store an </a:t>
            </a:r>
            <a:r>
              <a:rPr b="1" lang="en"/>
              <a:t>n x m </a:t>
            </a:r>
            <a:r>
              <a:rPr lang="en"/>
              <a:t>matrix </a:t>
            </a:r>
            <a:r>
              <a:rPr b="1" lang="en"/>
              <a:t>A </a:t>
            </a:r>
            <a:r>
              <a:rPr lang="en"/>
              <a:t>requires storing </a:t>
            </a:r>
            <a:r>
              <a:rPr b="1" lang="en"/>
              <a:t>m · n</a:t>
            </a:r>
            <a:r>
              <a:rPr lang="en"/>
              <a:t>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if the rank of the matrix of </a:t>
            </a:r>
            <a:r>
              <a:rPr b="1" lang="en"/>
              <a:t>A </a:t>
            </a:r>
            <a:r>
              <a:rPr lang="en"/>
              <a:t>is </a:t>
            </a:r>
            <a:r>
              <a:rPr b="1" lang="en"/>
              <a:t>k</a:t>
            </a:r>
            <a:r>
              <a:rPr lang="en"/>
              <a:t>, </a:t>
            </a:r>
            <a:r>
              <a:rPr b="1" lang="en"/>
              <a:t>A</a:t>
            </a:r>
            <a:r>
              <a:rPr lang="en"/>
              <a:t> can be factored as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 = UV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</a:t>
            </a:r>
            <a:r>
              <a:rPr lang="en"/>
              <a:t> is </a:t>
            </a:r>
            <a:r>
              <a:rPr b="1" lang="en"/>
              <a:t>n x k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</a:t>
            </a:r>
            <a:r>
              <a:rPr lang="en"/>
              <a:t> is </a:t>
            </a:r>
            <a:r>
              <a:rPr b="1" lang="en"/>
              <a:t>k x m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hich requires storing </a:t>
            </a:r>
            <a:r>
              <a:rPr b="1" lang="en"/>
              <a:t>k(m + n) </a:t>
            </a:r>
            <a:r>
              <a:rPr lang="en"/>
              <a:t>values.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Approximate </a:t>
            </a:r>
            <a:r>
              <a:rPr b="1" lang="en"/>
              <a:t>A </a:t>
            </a:r>
            <a:r>
              <a:rPr lang="en"/>
              <a:t>with </a:t>
            </a:r>
            <a:r>
              <a:rPr b="1" lang="en"/>
              <a:t>A</a:t>
            </a:r>
            <a:r>
              <a:rPr b="1" baseline="30000" lang="en"/>
              <a:t>(k)</a:t>
            </a:r>
            <a:r>
              <a:rPr lang="en"/>
              <a:t> (low-rank matrix) such that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d(A, A</a:t>
            </a:r>
            <a:r>
              <a:rPr b="1" baseline="30000" lang="en"/>
              <a:t>(k)</a:t>
            </a:r>
            <a:r>
              <a:rPr b="1" lang="en"/>
              <a:t>)</a:t>
            </a:r>
            <a:r>
              <a:rPr lang="en"/>
              <a:t> is small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</a:t>
            </a:r>
            <a:r>
              <a:rPr b="1" lang="en"/>
              <a:t> </a:t>
            </a:r>
            <a:r>
              <a:rPr lang="en"/>
              <a:t>is small compared to </a:t>
            </a:r>
            <a:r>
              <a:rPr b="1" lang="en"/>
              <a:t>m </a:t>
            </a:r>
            <a:r>
              <a:rPr lang="en"/>
              <a:t>&amp;</a:t>
            </a:r>
            <a:r>
              <a:rPr b="1" lang="en"/>
              <a:t> n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Frobenius Distance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2487100"/>
            <a:ext cx="8520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.e. the pairwise differences in values of A and B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285300"/>
            <a:ext cx="56197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66325"/>
            <a:ext cx="85206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</a:t>
            </a:r>
            <a:r>
              <a:rPr b="1" lang="en"/>
              <a:t>k &lt; rank(A)</a:t>
            </a:r>
            <a:r>
              <a:rPr lang="en"/>
              <a:t>, the </a:t>
            </a:r>
            <a:r>
              <a:rPr b="1" lang="en"/>
              <a:t>rank-k approximation</a:t>
            </a:r>
            <a:r>
              <a:rPr lang="en"/>
              <a:t> of </a:t>
            </a:r>
            <a:r>
              <a:rPr b="1" lang="en"/>
              <a:t>A</a:t>
            </a:r>
            <a:r>
              <a:rPr lang="en"/>
              <a:t> (in the least squares sense) is</a:t>
            </a:r>
            <a:endParaRPr b="1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2646525"/>
            <a:ext cx="37338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266325"/>
            <a:ext cx="85206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Singular Value Decomposition </a:t>
            </a:r>
            <a:r>
              <a:rPr lang="en"/>
              <a:t>of a rank-r matrix A has the form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 = U𝝨V</a:t>
            </a:r>
            <a:r>
              <a:rPr b="1" baseline="30000" lang="en"/>
              <a:t>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</a:t>
            </a:r>
            <a:r>
              <a:rPr lang="en"/>
              <a:t> is </a:t>
            </a:r>
            <a:r>
              <a:rPr b="1" lang="en"/>
              <a:t>n x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columns of </a:t>
            </a:r>
            <a:r>
              <a:rPr b="1" lang="en"/>
              <a:t>U </a:t>
            </a:r>
            <a:r>
              <a:rPr lang="en"/>
              <a:t>are orthogonal &amp; unit length (</a:t>
            </a:r>
            <a:r>
              <a:rPr b="1" lang="en"/>
              <a:t>U</a:t>
            </a:r>
            <a:r>
              <a:rPr b="1" baseline="30000" lang="en"/>
              <a:t>T</a:t>
            </a:r>
            <a:r>
              <a:rPr b="1" lang="en"/>
              <a:t>U = I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</a:t>
            </a:r>
            <a:r>
              <a:rPr lang="en"/>
              <a:t> is </a:t>
            </a:r>
            <a:r>
              <a:rPr b="1" lang="en"/>
              <a:t>m x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columns of </a:t>
            </a:r>
            <a:r>
              <a:rPr b="1" lang="en"/>
              <a:t>V </a:t>
            </a:r>
            <a:r>
              <a:rPr lang="en"/>
              <a:t>are orthogonal &amp; unit length (</a:t>
            </a:r>
            <a:r>
              <a:rPr b="1" lang="en"/>
              <a:t>V</a:t>
            </a:r>
            <a:r>
              <a:rPr b="1" baseline="30000" lang="en"/>
              <a:t>T</a:t>
            </a:r>
            <a:r>
              <a:rPr b="1" lang="en"/>
              <a:t>V = I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66325"/>
            <a:ext cx="85206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Singular Value Decomposition </a:t>
            </a:r>
            <a:r>
              <a:rPr lang="en"/>
              <a:t>of a rank-r matrix A has the form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 = U𝝨V</a:t>
            </a:r>
            <a:r>
              <a:rPr b="1" baseline="30000" lang="en"/>
              <a:t>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25" y="3043250"/>
            <a:ext cx="31527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342800" y="3028150"/>
            <a:ext cx="44895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𝞂</a:t>
            </a:r>
            <a:r>
              <a:rPr b="1" baseline="-25000" lang="en"/>
              <a:t>1</a:t>
            </a:r>
            <a:r>
              <a:rPr b="1" lang="en"/>
              <a:t>≥ </a:t>
            </a:r>
            <a:r>
              <a:rPr lang="en"/>
              <a:t>𝞂</a:t>
            </a:r>
            <a:r>
              <a:rPr b="1" baseline="-25000" lang="en"/>
              <a:t>2</a:t>
            </a:r>
            <a:r>
              <a:rPr b="1" lang="en"/>
              <a:t>≥ … ≥ </a:t>
            </a:r>
            <a:r>
              <a:rPr lang="en"/>
              <a:t>𝞂</a:t>
            </a:r>
            <a:r>
              <a:rPr b="1" baseline="-25000" lang="en"/>
              <a:t>r</a:t>
            </a:r>
            <a:r>
              <a:rPr b="1" lang="en"/>
              <a:t> &gt; 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𝞂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is the square root of the eigenvalues of </a:t>
            </a:r>
            <a:r>
              <a:rPr b="1" lang="en"/>
              <a:t>A</a:t>
            </a:r>
            <a:r>
              <a:rPr b="1" baseline="30000" lang="en"/>
              <a:t>T</a:t>
            </a:r>
            <a:r>
              <a:rPr b="1" lang="en"/>
              <a:t>A</a:t>
            </a:r>
            <a:r>
              <a:rPr lang="en"/>
              <a:t> and are called </a:t>
            </a:r>
            <a:r>
              <a:rPr b="1" lang="en"/>
              <a:t>singular values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266325"/>
            <a:ext cx="8520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Property</a:t>
            </a:r>
            <a:r>
              <a:rPr lang="en"/>
              <a:t>: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3547750"/>
            <a:ext cx="8520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Note</a:t>
            </a:r>
            <a:r>
              <a:rPr lang="en"/>
              <a:t>: the larger </a:t>
            </a:r>
            <a:r>
              <a:rPr b="1" lang="en"/>
              <a:t>k</a:t>
            </a:r>
            <a:r>
              <a:rPr lang="en"/>
              <a:t> is, the smaller the distance.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63" y="2124075"/>
            <a:ext cx="30384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66325"/>
            <a:ext cx="85206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 </a:t>
            </a:r>
            <a:r>
              <a:rPr b="1" lang="en"/>
              <a:t>A</a:t>
            </a:r>
            <a:r>
              <a:rPr b="1" baseline="30000" lang="en"/>
              <a:t>(k)</a:t>
            </a:r>
            <a:r>
              <a:rPr lang="en"/>
              <a:t> by decomposing </a:t>
            </a:r>
            <a:r>
              <a:rPr b="1" lang="en"/>
              <a:t>A</a:t>
            </a:r>
            <a:r>
              <a:rPr lang="en"/>
              <a:t>: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1764325"/>
            <a:ext cx="52006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3052925"/>
            <a:ext cx="85206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baseline="30000" lang="en"/>
              <a:t>(k)</a:t>
            </a:r>
            <a:r>
              <a:rPr lang="en"/>
              <a:t> </a:t>
            </a:r>
            <a:r>
              <a:rPr b="1" lang="en"/>
              <a:t>= U</a:t>
            </a:r>
            <a:r>
              <a:rPr b="1" baseline="-25000" lang="en"/>
              <a:t>1</a:t>
            </a:r>
            <a:r>
              <a:rPr b="1" lang="en"/>
              <a:t>𝝨</a:t>
            </a:r>
            <a:r>
              <a:rPr b="1" baseline="-25000" lang="en"/>
              <a:t>1</a:t>
            </a:r>
            <a:r>
              <a:rPr b="1" lang="en"/>
              <a:t>V</a:t>
            </a:r>
            <a:r>
              <a:rPr b="1" baseline="-25000" lang="en"/>
              <a:t>1</a:t>
            </a:r>
            <a:r>
              <a:rPr b="1" baseline="30000" lang="en"/>
              <a:t>T</a:t>
            </a:r>
            <a:endParaRPr b="1" baseline="30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</a:t>
            </a:r>
            <a:r>
              <a:rPr b="1" baseline="-25000" lang="en"/>
              <a:t>1</a:t>
            </a:r>
            <a:r>
              <a:rPr b="1" lang="en"/>
              <a:t> </a:t>
            </a:r>
            <a:r>
              <a:rPr lang="en"/>
              <a:t>is </a:t>
            </a:r>
            <a:r>
              <a:rPr b="1" lang="en"/>
              <a:t>n x k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𝝨</a:t>
            </a:r>
            <a:r>
              <a:rPr b="1" baseline="-25000" lang="en"/>
              <a:t>1</a:t>
            </a:r>
            <a:r>
              <a:rPr b="1" lang="en"/>
              <a:t> </a:t>
            </a:r>
            <a:r>
              <a:rPr lang="en"/>
              <a:t>is </a:t>
            </a:r>
            <a:r>
              <a:rPr b="1" lang="en"/>
              <a:t>k x k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</a:t>
            </a:r>
            <a:r>
              <a:rPr b="1" baseline="-25000" lang="en"/>
              <a:t>1</a:t>
            </a:r>
            <a:r>
              <a:rPr b="1" lang="en"/>
              <a:t> </a:t>
            </a:r>
            <a:r>
              <a:rPr lang="en"/>
              <a:t>is </a:t>
            </a:r>
            <a:r>
              <a:rPr b="1" lang="en"/>
              <a:t>m x k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rot="5400000">
            <a:off x="3429038" y="1746650"/>
            <a:ext cx="2101200" cy="2855400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25675" y="1684050"/>
            <a:ext cx="2101200" cy="2057700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516700" y="1501825"/>
            <a:ext cx="3896400" cy="242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13" y="1655625"/>
            <a:ext cx="355282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412950" y="2362225"/>
            <a:ext cx="739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points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875850" y="4279425"/>
            <a:ext cx="1178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graphicFrame>
        <p:nvGraphicFramePr>
          <p:cNvPr id="198" name="Google Shape;198;p32"/>
          <p:cNvGraphicFramePr/>
          <p:nvPr/>
        </p:nvGraphicFramePr>
        <p:xfrm>
          <a:off x="1634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9" name="Google Shape;199;p32"/>
          <p:cNvSpPr txBox="1"/>
          <p:nvPr/>
        </p:nvSpPr>
        <p:spPr>
          <a:xfrm>
            <a:off x="21663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0" name="Google Shape;200;p32"/>
          <p:cNvGraphicFramePr/>
          <p:nvPr/>
        </p:nvGraphicFramePr>
        <p:xfrm>
          <a:off x="26538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1" name="Google Shape;201;p32"/>
          <p:cNvSpPr txBox="1"/>
          <p:nvPr/>
        </p:nvSpPr>
        <p:spPr>
          <a:xfrm>
            <a:off x="38857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2" name="Google Shape;202;p32"/>
          <p:cNvGraphicFramePr/>
          <p:nvPr/>
        </p:nvGraphicFramePr>
        <p:xfrm>
          <a:off x="4403100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3" name="Google Shape;203;p32"/>
          <p:cNvSpPr txBox="1"/>
          <p:nvPr/>
        </p:nvSpPr>
        <p:spPr>
          <a:xfrm>
            <a:off x="5634925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4" name="Google Shape;204;p32"/>
          <p:cNvGraphicFramePr/>
          <p:nvPr/>
        </p:nvGraphicFramePr>
        <p:xfrm>
          <a:off x="6152325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graphicFrame>
        <p:nvGraphicFramePr>
          <p:cNvPr id="210" name="Google Shape;210;p33"/>
          <p:cNvGraphicFramePr/>
          <p:nvPr/>
        </p:nvGraphicFramePr>
        <p:xfrm>
          <a:off x="1634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1" name="Google Shape;211;p33"/>
          <p:cNvSpPr txBox="1"/>
          <p:nvPr/>
        </p:nvSpPr>
        <p:spPr>
          <a:xfrm>
            <a:off x="21663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~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2" name="Google Shape;212;p33"/>
          <p:cNvGraphicFramePr/>
          <p:nvPr/>
        </p:nvGraphicFramePr>
        <p:xfrm>
          <a:off x="26538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3" name="Google Shape;213;p33"/>
          <p:cNvSpPr txBox="1"/>
          <p:nvPr/>
        </p:nvSpPr>
        <p:spPr>
          <a:xfrm>
            <a:off x="38857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4" name="Google Shape;214;p33"/>
          <p:cNvGraphicFramePr/>
          <p:nvPr/>
        </p:nvGraphicFramePr>
        <p:xfrm>
          <a:off x="4403100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3"/>
          <p:cNvSpPr txBox="1"/>
          <p:nvPr/>
        </p:nvSpPr>
        <p:spPr>
          <a:xfrm>
            <a:off x="5634925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6152325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graphicFrame>
        <p:nvGraphicFramePr>
          <p:cNvPr id="222" name="Google Shape;222;p34"/>
          <p:cNvGraphicFramePr/>
          <p:nvPr/>
        </p:nvGraphicFramePr>
        <p:xfrm>
          <a:off x="1634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3" name="Google Shape;223;p34"/>
          <p:cNvSpPr txBox="1"/>
          <p:nvPr/>
        </p:nvSpPr>
        <p:spPr>
          <a:xfrm>
            <a:off x="21663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~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4" name="Google Shape;224;p34"/>
          <p:cNvGraphicFramePr/>
          <p:nvPr/>
        </p:nvGraphicFramePr>
        <p:xfrm>
          <a:off x="26538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34"/>
          <p:cNvSpPr txBox="1"/>
          <p:nvPr/>
        </p:nvSpPr>
        <p:spPr>
          <a:xfrm>
            <a:off x="38857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6" name="Google Shape;226;p34"/>
          <p:cNvGraphicFramePr/>
          <p:nvPr/>
        </p:nvGraphicFramePr>
        <p:xfrm>
          <a:off x="4403100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34"/>
          <p:cNvSpPr txBox="1"/>
          <p:nvPr/>
        </p:nvSpPr>
        <p:spPr>
          <a:xfrm>
            <a:off x="5634925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6152325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graphicFrame>
        <p:nvGraphicFramePr>
          <p:cNvPr id="234" name="Google Shape;234;p35"/>
          <p:cNvGraphicFramePr/>
          <p:nvPr/>
        </p:nvGraphicFramePr>
        <p:xfrm>
          <a:off x="1634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5" name="Google Shape;235;p35"/>
          <p:cNvSpPr txBox="1"/>
          <p:nvPr/>
        </p:nvSpPr>
        <p:spPr>
          <a:xfrm>
            <a:off x="21663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~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6" name="Google Shape;236;p35"/>
          <p:cNvGraphicFramePr/>
          <p:nvPr/>
        </p:nvGraphicFramePr>
        <p:xfrm>
          <a:off x="2565300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266325"/>
            <a:ext cx="8520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b="1" lang="en"/>
              <a:t>i</a:t>
            </a:r>
            <a:r>
              <a:rPr b="1" baseline="30000" lang="en"/>
              <a:t>th</a:t>
            </a:r>
            <a:r>
              <a:rPr b="1" lang="en"/>
              <a:t> singular vector</a:t>
            </a:r>
            <a:r>
              <a:rPr lang="en"/>
              <a:t> represents the direction of the i</a:t>
            </a:r>
            <a:r>
              <a:rPr baseline="30000" lang="en"/>
              <a:t>th</a:t>
            </a:r>
            <a:r>
              <a:rPr lang="en"/>
              <a:t> most variance.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475" y="1898800"/>
            <a:ext cx="2617051" cy="199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7"/>
          <p:cNvCxnSpPr/>
          <p:nvPr/>
        </p:nvCxnSpPr>
        <p:spPr>
          <a:xfrm flipH="1" rot="10800000">
            <a:off x="3750025" y="2339425"/>
            <a:ext cx="1885200" cy="12090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7"/>
          <p:cNvCxnSpPr/>
          <p:nvPr/>
        </p:nvCxnSpPr>
        <p:spPr>
          <a:xfrm>
            <a:off x="4556125" y="2730025"/>
            <a:ext cx="273000" cy="4278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4175425"/>
            <a:ext cx="8520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Singular Values express the importance / significance of a singular vector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the right </a:t>
            </a:r>
            <a:r>
              <a:rPr b="1" lang="en"/>
              <a:t>k</a:t>
            </a:r>
            <a:r>
              <a:rPr lang="en"/>
              <a:t> you can: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the singular value plot to find the elbow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the residual error of choosing different </a:t>
            </a:r>
            <a:r>
              <a:rPr b="1" lang="en"/>
              <a:t>k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r>
              <a:rPr lang="en"/>
              <a:t>: project the data onto a subspace generated from a subset of singular vectors / principal components.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want to project onto the components that capture most of the variance / information in the data.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475" y="1446950"/>
            <a:ext cx="2617051" cy="199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41"/>
          <p:cNvCxnSpPr/>
          <p:nvPr/>
        </p:nvCxnSpPr>
        <p:spPr>
          <a:xfrm flipH="1" rot="10800000">
            <a:off x="3750025" y="1887575"/>
            <a:ext cx="1885200" cy="12090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41"/>
          <p:cNvCxnSpPr/>
          <p:nvPr/>
        </p:nvCxnSpPr>
        <p:spPr>
          <a:xfrm>
            <a:off x="4556125" y="2278175"/>
            <a:ext cx="273000" cy="4278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3861575"/>
            <a:ext cx="8520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Which principal component should we project on?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5604275" y="1640225"/>
            <a:ext cx="306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4302525" y="2005775"/>
            <a:ext cx="306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this matrix and uncover its linear algebraic properties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Approximate A with a smaller matrix B that is easier to store but contains similar information as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Dimensionality Reduction / Feature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Anomaly Detection &amp; Denoising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311700" y="1266325"/>
            <a:ext cx="85206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are documents. Each word is a feature. We can represent each document by: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presence of the word (0 /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Count of the word (0, 1, …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Frequency of the word (n</a:t>
            </a:r>
            <a:r>
              <a:rPr baseline="-25000" lang="en"/>
              <a:t>i</a:t>
            </a:r>
            <a:r>
              <a:rPr lang="en"/>
              <a:t> / 𝚺n</a:t>
            </a:r>
            <a:r>
              <a:rPr baseline="-25000" lang="en"/>
              <a:t>i</a:t>
            </a:r>
            <a:r>
              <a:rPr lang="en"/>
              <a:t>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TfiDf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</a:t>
            </a:r>
            <a:r>
              <a:rPr lang="en"/>
              <a:t>f · idf</a:t>
            </a:r>
            <a:endParaRPr/>
          </a:p>
        </p:txBody>
      </p:sp>
      <p:sp>
        <p:nvSpPr>
          <p:cNvPr id="291" name="Google Shape;291;p43"/>
          <p:cNvSpPr txBox="1"/>
          <p:nvPr/>
        </p:nvSpPr>
        <p:spPr>
          <a:xfrm>
            <a:off x="959375" y="4134625"/>
            <a:ext cx="305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Term frequency in the document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5401100" y="3899425"/>
            <a:ext cx="23976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number of documents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-------------------------------------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number of documents that contain the term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43"/>
          <p:cNvSpPr txBox="1"/>
          <p:nvPr/>
        </p:nvSpPr>
        <p:spPr>
          <a:xfrm>
            <a:off x="4815450" y="3924175"/>
            <a:ext cx="773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log </a:t>
            </a:r>
            <a:r>
              <a:rPr lang="en" sz="3800"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3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7623175" y="3924175"/>
            <a:ext cx="773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3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5" name="Google Shape;295;p43"/>
          <p:cNvCxnSpPr/>
          <p:nvPr/>
        </p:nvCxnSpPr>
        <p:spPr>
          <a:xfrm flipH="1">
            <a:off x="3404375" y="3664225"/>
            <a:ext cx="841800" cy="4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4821600" y="3701275"/>
            <a:ext cx="445800" cy="37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02" name="Google Shape;302;p44"/>
          <p:cNvGraphicFramePr/>
          <p:nvPr/>
        </p:nvGraphicFramePr>
        <p:xfrm>
          <a:off x="952500" y="148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1320525"/>
                <a:gridCol w="1092475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information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retrival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brain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lung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CS-paper-1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CS-paper-2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CS-paper-3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CS-paper-4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Med-paper-1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Med-paper-2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Med-paper-3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08" name="Google Shape;308;p45"/>
          <p:cNvGraphicFramePr/>
          <p:nvPr/>
        </p:nvGraphicFramePr>
        <p:xfrm>
          <a:off x="1634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9" name="Google Shape;309;p45"/>
          <p:cNvSpPr txBox="1"/>
          <p:nvPr/>
        </p:nvSpPr>
        <p:spPr>
          <a:xfrm>
            <a:off x="21663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0" name="Google Shape;310;p45"/>
          <p:cNvGraphicFramePr/>
          <p:nvPr/>
        </p:nvGraphicFramePr>
        <p:xfrm>
          <a:off x="2653875" y="15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1" name="Google Shape;311;p45"/>
          <p:cNvSpPr txBox="1"/>
          <p:nvPr/>
        </p:nvSpPr>
        <p:spPr>
          <a:xfrm>
            <a:off x="3885700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2" name="Google Shape;312;p45"/>
          <p:cNvGraphicFramePr/>
          <p:nvPr/>
        </p:nvGraphicFramePr>
        <p:xfrm>
          <a:off x="4403100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3" name="Google Shape;313;p45"/>
          <p:cNvSpPr txBox="1"/>
          <p:nvPr/>
        </p:nvSpPr>
        <p:spPr>
          <a:xfrm>
            <a:off x="5634925" y="2650150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4" name="Google Shape;314;p45"/>
          <p:cNvGraphicFramePr/>
          <p:nvPr/>
        </p:nvGraphicFramePr>
        <p:xfrm>
          <a:off x="6152325" y="25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20" name="Google Shape;320;p46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1" name="Google Shape;321;p46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22" name="Google Shape;322;p46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3" name="Google Shape;323;p46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24" name="Google Shape;324;p46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5" name="Google Shape;325;p46"/>
          <p:cNvSpPr txBox="1"/>
          <p:nvPr/>
        </p:nvSpPr>
        <p:spPr>
          <a:xfrm>
            <a:off x="524475" y="1276975"/>
            <a:ext cx="1163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CS concept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2159050" y="1276975"/>
            <a:ext cx="1307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concept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7" name="Google Shape;327;p46"/>
          <p:cNvCxnSpPr>
            <a:stCxn id="325" idx="2"/>
          </p:cNvCxnSpPr>
          <p:nvPr/>
        </p:nvCxnSpPr>
        <p:spPr>
          <a:xfrm>
            <a:off x="1106025" y="1675975"/>
            <a:ext cx="467400" cy="45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6"/>
          <p:cNvCxnSpPr>
            <a:stCxn id="326" idx="2"/>
          </p:cNvCxnSpPr>
          <p:nvPr/>
        </p:nvCxnSpPr>
        <p:spPr>
          <a:xfrm flipH="1">
            <a:off x="2257600" y="1675975"/>
            <a:ext cx="555000" cy="4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34" name="Google Shape;334;p47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35" name="Google Shape;335;p47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36" name="Google Shape;336;p47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37" name="Google Shape;337;p47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38" name="Google Shape;338;p47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39" name="Google Shape;339;p47"/>
          <p:cNvSpPr txBox="1"/>
          <p:nvPr/>
        </p:nvSpPr>
        <p:spPr>
          <a:xfrm>
            <a:off x="524475" y="1276975"/>
            <a:ext cx="1163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CS concept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47"/>
          <p:cNvSpPr txBox="1"/>
          <p:nvPr/>
        </p:nvSpPr>
        <p:spPr>
          <a:xfrm>
            <a:off x="2159050" y="1276975"/>
            <a:ext cx="1307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MD concept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1" name="Google Shape;341;p47"/>
          <p:cNvCxnSpPr>
            <a:stCxn id="339" idx="2"/>
          </p:cNvCxnSpPr>
          <p:nvPr/>
        </p:nvCxnSpPr>
        <p:spPr>
          <a:xfrm>
            <a:off x="1106025" y="1675975"/>
            <a:ext cx="467400" cy="45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47"/>
          <p:cNvCxnSpPr>
            <a:stCxn id="340" idx="2"/>
          </p:cNvCxnSpPr>
          <p:nvPr/>
        </p:nvCxnSpPr>
        <p:spPr>
          <a:xfrm flipH="1">
            <a:off x="2257600" y="1675975"/>
            <a:ext cx="555000" cy="4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47"/>
          <p:cNvSpPr/>
          <p:nvPr/>
        </p:nvSpPr>
        <p:spPr>
          <a:xfrm>
            <a:off x="1254175" y="2018075"/>
            <a:ext cx="786600" cy="6384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7"/>
          <p:cNvSpPr txBox="1"/>
          <p:nvPr/>
        </p:nvSpPr>
        <p:spPr>
          <a:xfrm>
            <a:off x="2949625" y="1800525"/>
            <a:ext cx="24147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oc-to-concept similarity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5" name="Google Shape;345;p47"/>
          <p:cNvCxnSpPr>
            <a:stCxn id="344" idx="1"/>
            <a:endCxn id="343" idx="6"/>
          </p:cNvCxnSpPr>
          <p:nvPr/>
        </p:nvCxnSpPr>
        <p:spPr>
          <a:xfrm flipH="1">
            <a:off x="2040925" y="2000025"/>
            <a:ext cx="908700" cy="33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51" name="Google Shape;351;p48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52" name="Google Shape;352;p48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53" name="Google Shape;353;p48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54" name="Google Shape;354;p48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55" name="Google Shape;355;p48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56" name="Google Shape;356;p48"/>
          <p:cNvSpPr txBox="1"/>
          <p:nvPr/>
        </p:nvSpPr>
        <p:spPr>
          <a:xfrm>
            <a:off x="1002500" y="1376175"/>
            <a:ext cx="1861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doc-to-concept similarity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62" name="Google Shape;362;p49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63" name="Google Shape;363;p49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4" name="Google Shape;364;p49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65" name="Google Shape;365;p49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6" name="Google Shape;366;p49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67" name="Google Shape;367;p49"/>
          <p:cNvSpPr txBox="1"/>
          <p:nvPr/>
        </p:nvSpPr>
        <p:spPr>
          <a:xfrm>
            <a:off x="1002500" y="1376175"/>
            <a:ext cx="1861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doc-to-concept similarity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49"/>
          <p:cNvSpPr/>
          <p:nvPr/>
        </p:nvSpPr>
        <p:spPr>
          <a:xfrm>
            <a:off x="3030638" y="2999750"/>
            <a:ext cx="786600" cy="6384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9"/>
          <p:cNvSpPr txBox="1"/>
          <p:nvPr/>
        </p:nvSpPr>
        <p:spPr>
          <a:xfrm>
            <a:off x="4239350" y="2372250"/>
            <a:ext cx="2647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“strength” of the CS concept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0" name="Google Shape;370;p49"/>
          <p:cNvCxnSpPr>
            <a:stCxn id="369" idx="1"/>
            <a:endCxn id="368" idx="7"/>
          </p:cNvCxnSpPr>
          <p:nvPr/>
        </p:nvCxnSpPr>
        <p:spPr>
          <a:xfrm flipH="1">
            <a:off x="3702050" y="2571750"/>
            <a:ext cx="537300" cy="521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76" name="Google Shape;376;p50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77" name="Google Shape;377;p50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8" name="Google Shape;378;p50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79" name="Google Shape;379;p50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0" name="Google Shape;380;p50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81" name="Google Shape;381;p50"/>
          <p:cNvSpPr txBox="1"/>
          <p:nvPr/>
        </p:nvSpPr>
        <p:spPr>
          <a:xfrm>
            <a:off x="1002500" y="1376175"/>
            <a:ext cx="1861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doc-to-concept similarity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50"/>
          <p:cNvSpPr txBox="1"/>
          <p:nvPr/>
        </p:nvSpPr>
        <p:spPr>
          <a:xfrm>
            <a:off x="2828825" y="2486100"/>
            <a:ext cx="1707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“strength” of the each concept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388" name="Google Shape;388;p51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89" name="Google Shape;389;p51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0" name="Google Shape;390;p51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91" name="Google Shape;391;p51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2" name="Google Shape;392;p51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93" name="Google Shape;393;p51"/>
          <p:cNvSpPr txBox="1"/>
          <p:nvPr/>
        </p:nvSpPr>
        <p:spPr>
          <a:xfrm>
            <a:off x="1002500" y="1376175"/>
            <a:ext cx="1861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doc-to-concept similarity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2828825" y="2486100"/>
            <a:ext cx="1707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“strength” of the each concept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51"/>
          <p:cNvSpPr/>
          <p:nvPr/>
        </p:nvSpPr>
        <p:spPr>
          <a:xfrm>
            <a:off x="4756738" y="2999750"/>
            <a:ext cx="786600" cy="6384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1"/>
          <p:cNvSpPr txBox="1"/>
          <p:nvPr/>
        </p:nvSpPr>
        <p:spPr>
          <a:xfrm>
            <a:off x="5675950" y="2172750"/>
            <a:ext cx="2373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erm-to-concept similarity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7" name="Google Shape;397;p51"/>
          <p:cNvCxnSpPr>
            <a:stCxn id="396" idx="1"/>
            <a:endCxn id="395" idx="0"/>
          </p:cNvCxnSpPr>
          <p:nvPr/>
        </p:nvCxnSpPr>
        <p:spPr>
          <a:xfrm flipH="1">
            <a:off x="5150050" y="2372250"/>
            <a:ext cx="525900" cy="6276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 The vectors in a set </a:t>
            </a:r>
            <a:r>
              <a:rPr b="1" lang="en"/>
              <a:t>V = { v⃗</a:t>
            </a:r>
            <a:r>
              <a:rPr b="1" baseline="-25000" lang="en"/>
              <a:t>1</a:t>
            </a:r>
            <a:r>
              <a:rPr lang="en"/>
              <a:t>, …, </a:t>
            </a:r>
            <a:r>
              <a:rPr b="1" lang="en"/>
              <a:t>v⃗</a:t>
            </a:r>
            <a:r>
              <a:rPr b="1" baseline="-25000" lang="en"/>
              <a:t>n </a:t>
            </a:r>
            <a:r>
              <a:rPr b="1" lang="en"/>
              <a:t>} </a:t>
            </a:r>
            <a:r>
              <a:rPr lang="en"/>
              <a:t>are </a:t>
            </a:r>
            <a:r>
              <a:rPr b="1" lang="en"/>
              <a:t>linearly independent</a:t>
            </a:r>
            <a:r>
              <a:rPr lang="en"/>
              <a:t> if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baseline="-25000" lang="en"/>
              <a:t>1</a:t>
            </a:r>
            <a:r>
              <a:rPr b="1" lang="en"/>
              <a:t>v⃗</a:t>
            </a:r>
            <a:r>
              <a:rPr b="1" baseline="-25000" lang="en"/>
              <a:t>1</a:t>
            </a:r>
            <a:r>
              <a:rPr b="1" lang="en"/>
              <a:t>+ … + a</a:t>
            </a:r>
            <a:r>
              <a:rPr b="1" baseline="-25000" lang="en"/>
              <a:t>n</a:t>
            </a:r>
            <a:r>
              <a:rPr b="1" lang="en"/>
              <a:t>v⃗</a:t>
            </a:r>
            <a:r>
              <a:rPr b="1" baseline="-25000" lang="en"/>
              <a:t>n</a:t>
            </a:r>
            <a:r>
              <a:rPr b="1" lang="en"/>
              <a:t> = </a:t>
            </a:r>
            <a:r>
              <a:rPr b="1" lang="en" sz="1600"/>
              <a:t>o⃗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can only be satisfied by </a:t>
            </a:r>
            <a:r>
              <a:rPr b="1" lang="en" sz="1600"/>
              <a:t>a</a:t>
            </a:r>
            <a:r>
              <a:rPr b="1" baseline="-25000" lang="en" sz="1600"/>
              <a:t>i</a:t>
            </a:r>
            <a:r>
              <a:rPr b="1" lang="en" sz="1600"/>
              <a:t> = 0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Note</a:t>
            </a:r>
            <a:r>
              <a:rPr lang="en" sz="1600"/>
              <a:t>: this means no vector in that set can be expressed as a </a:t>
            </a:r>
            <a:r>
              <a:rPr b="1" lang="en" sz="1600"/>
              <a:t>linear combination</a:t>
            </a:r>
            <a:r>
              <a:rPr lang="en" sz="1600"/>
              <a:t> of other vectors in the set.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Semantic Analysis</a:t>
            </a:r>
            <a:endParaRPr/>
          </a:p>
        </p:txBody>
      </p:sp>
      <p:graphicFrame>
        <p:nvGraphicFramePr>
          <p:cNvPr id="403" name="Google Shape;403;p52"/>
          <p:cNvGraphicFramePr/>
          <p:nvPr/>
        </p:nvGraphicFramePr>
        <p:xfrm>
          <a:off x="1376700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04" name="Google Shape;404;p52"/>
          <p:cNvSpPr txBox="1"/>
          <p:nvPr/>
        </p:nvSpPr>
        <p:spPr>
          <a:xfrm>
            <a:off x="2608525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05" name="Google Shape;405;p52"/>
          <p:cNvGraphicFramePr/>
          <p:nvPr/>
        </p:nvGraphicFramePr>
        <p:xfrm>
          <a:off x="3125925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63200"/>
                <a:gridCol w="5502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06" name="Google Shape;406;p52"/>
          <p:cNvSpPr txBox="1"/>
          <p:nvPr/>
        </p:nvSpPr>
        <p:spPr>
          <a:xfrm>
            <a:off x="4357750" y="3254425"/>
            <a:ext cx="399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07" name="Google Shape;407;p52"/>
          <p:cNvGraphicFramePr/>
          <p:nvPr/>
        </p:nvGraphicFramePr>
        <p:xfrm>
          <a:off x="4875150" y="31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{72680436-9778-4FE1-84B2-08C838B61E59}</a:tableStyleId>
              </a:tblPr>
              <a:tblGrid>
                <a:gridCol w="578425"/>
                <a:gridCol w="578425"/>
                <a:gridCol w="578425"/>
                <a:gridCol w="578425"/>
                <a:gridCol w="578425"/>
              </a:tblGrid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08" name="Google Shape;408;p52"/>
          <p:cNvSpPr txBox="1"/>
          <p:nvPr/>
        </p:nvSpPr>
        <p:spPr>
          <a:xfrm>
            <a:off x="1002500" y="1376175"/>
            <a:ext cx="1861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doc-to-concept similarity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52"/>
          <p:cNvSpPr txBox="1"/>
          <p:nvPr/>
        </p:nvSpPr>
        <p:spPr>
          <a:xfrm>
            <a:off x="2828825" y="2486100"/>
            <a:ext cx="1707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“strength” of the each concept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52"/>
          <p:cNvSpPr txBox="1"/>
          <p:nvPr/>
        </p:nvSpPr>
        <p:spPr>
          <a:xfrm>
            <a:off x="5134400" y="2567700"/>
            <a:ext cx="2373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term-to-concept similarity matrix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</a:t>
            </a:r>
            <a:r>
              <a:rPr lang="en"/>
              <a:t> Detection</a:t>
            </a:r>
            <a:endParaRPr/>
          </a:p>
        </p:txBody>
      </p:sp>
      <p:sp>
        <p:nvSpPr>
          <p:cNvPr id="421" name="Google Shape;421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</a:t>
            </a:r>
            <a:r>
              <a:rPr b="1" lang="en"/>
              <a:t>O = A - A</a:t>
            </a:r>
            <a:r>
              <a:rPr b="1" baseline="30000" lang="en"/>
              <a:t>(k)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largest rows of </a:t>
            </a:r>
            <a:r>
              <a:rPr b="1" lang="en"/>
              <a:t>O</a:t>
            </a:r>
            <a:r>
              <a:rPr lang="en"/>
              <a:t> could be considered anomalies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1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determinant</a:t>
            </a:r>
            <a:r>
              <a:rPr lang="en"/>
              <a:t> of a square matrix A is a scalar value that encodes properties about the </a:t>
            </a:r>
            <a:r>
              <a:rPr b="1" lang="en"/>
              <a:t>linear mapping</a:t>
            </a:r>
            <a:r>
              <a:rPr lang="en"/>
              <a:t> described by 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2x2: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00" y="3206625"/>
            <a:ext cx="1290125" cy="3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737200" y="3206675"/>
            <a:ext cx="19662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det(A) = ad - bc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1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determinant</a:t>
            </a:r>
            <a:r>
              <a:rPr lang="en"/>
              <a:t> of a square matrix A is a scalar value that encodes properties about the </a:t>
            </a:r>
            <a:r>
              <a:rPr b="1" lang="en"/>
              <a:t>linear mapping</a:t>
            </a:r>
            <a:r>
              <a:rPr lang="en"/>
              <a:t> described by 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3x3: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00" y="3476825"/>
            <a:ext cx="21621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875" y="3866075"/>
            <a:ext cx="5724294" cy="3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23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determinant</a:t>
            </a:r>
            <a:r>
              <a:rPr lang="en"/>
              <a:t> of a square matrix A is a scalar value that encodes properties about the </a:t>
            </a:r>
            <a:r>
              <a:rPr b="1" lang="en"/>
              <a:t>linear mapping</a:t>
            </a:r>
            <a:r>
              <a:rPr lang="en"/>
              <a:t> described by 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X 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recursively compute it. How?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Property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 </a:t>
            </a:r>
            <a:r>
              <a:rPr lang="en"/>
              <a:t>vectors </a:t>
            </a:r>
            <a:r>
              <a:rPr b="1" lang="en"/>
              <a:t>{ v⃗</a:t>
            </a:r>
            <a:r>
              <a:rPr b="1" baseline="-25000" lang="en"/>
              <a:t>1</a:t>
            </a:r>
            <a:r>
              <a:rPr lang="en"/>
              <a:t>, …, </a:t>
            </a:r>
            <a:r>
              <a:rPr b="1" lang="en"/>
              <a:t>v⃗</a:t>
            </a:r>
            <a:r>
              <a:rPr b="1" baseline="-25000" lang="en"/>
              <a:t>n </a:t>
            </a:r>
            <a:r>
              <a:rPr b="1" lang="en"/>
              <a:t>} </a:t>
            </a:r>
            <a:r>
              <a:rPr lang="en"/>
              <a:t>in an n-dimensional space</a:t>
            </a:r>
            <a:r>
              <a:rPr lang="en"/>
              <a:t> are </a:t>
            </a:r>
            <a:r>
              <a:rPr b="1" lang="en"/>
              <a:t>linearly independent</a:t>
            </a:r>
            <a:r>
              <a:rPr lang="en"/>
              <a:t> iff the matrix </a:t>
            </a:r>
            <a:r>
              <a:rPr b="1" lang="en"/>
              <a:t>A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 = [</a:t>
            </a:r>
            <a:r>
              <a:rPr b="1" lang="en"/>
              <a:t> v⃗</a:t>
            </a:r>
            <a:r>
              <a:rPr b="1" baseline="-25000" lang="en"/>
              <a:t>1</a:t>
            </a:r>
            <a:r>
              <a:rPr lang="en"/>
              <a:t>, …, </a:t>
            </a:r>
            <a:r>
              <a:rPr b="1" lang="en"/>
              <a:t>v⃗</a:t>
            </a:r>
            <a:r>
              <a:rPr b="1" baseline="-25000" lang="en"/>
              <a:t>n</a:t>
            </a:r>
            <a:r>
              <a:rPr b="1" lang="en"/>
              <a:t> ]  </a:t>
            </a:r>
            <a:r>
              <a:rPr lang="en"/>
              <a:t>(n x 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as non-zero determinant.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Q</a:t>
            </a:r>
            <a:r>
              <a:rPr lang="en"/>
              <a:t>: Can </a:t>
            </a:r>
            <a:r>
              <a:rPr b="1" lang="en"/>
              <a:t>m &gt; n</a:t>
            </a:r>
            <a:r>
              <a:rPr lang="en"/>
              <a:t> vectors in an </a:t>
            </a:r>
            <a:r>
              <a:rPr b="1" lang="en"/>
              <a:t>n</a:t>
            </a:r>
            <a:r>
              <a:rPr lang="en"/>
              <a:t>-dimensional space be linearly independent?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basis</a:t>
            </a:r>
            <a:r>
              <a:rPr lang="en"/>
              <a:t> </a:t>
            </a:r>
            <a:r>
              <a:rPr b="1" lang="en"/>
              <a:t>B </a:t>
            </a:r>
            <a:r>
              <a:rPr lang="en"/>
              <a:t>of a vector space (over a field </a:t>
            </a:r>
            <a:r>
              <a:rPr b="1" lang="en"/>
              <a:t>F</a:t>
            </a:r>
            <a:r>
              <a:rPr lang="en"/>
              <a:t>) is a </a:t>
            </a:r>
            <a:r>
              <a:rPr b="1" lang="en"/>
              <a:t>linearly independent</a:t>
            </a:r>
            <a:r>
              <a:rPr lang="en"/>
              <a:t> subset of </a:t>
            </a:r>
            <a:r>
              <a:rPr b="1" lang="en"/>
              <a:t>V</a:t>
            </a:r>
            <a:r>
              <a:rPr lang="en"/>
              <a:t> that </a:t>
            </a:r>
            <a:r>
              <a:rPr b="1" lang="en"/>
              <a:t>spans</a:t>
            </a:r>
            <a:r>
              <a:rPr lang="en"/>
              <a:t> </a:t>
            </a:r>
            <a:r>
              <a:rPr b="1" lang="en"/>
              <a:t>V</a:t>
            </a:r>
            <a:r>
              <a:rPr lang="en"/>
              <a:t>. </a:t>
            </a:r>
            <a:r>
              <a:rPr b="1" lang="en"/>
              <a:t>B</a:t>
            </a:r>
            <a:r>
              <a:rPr lang="en"/>
              <a:t> </a:t>
            </a:r>
            <a:r>
              <a:rPr b="1" lang="en"/>
              <a:t>spans V </a:t>
            </a:r>
            <a:r>
              <a:rPr lang="en"/>
              <a:t>if for every vector </a:t>
            </a:r>
            <a:r>
              <a:rPr b="1" lang="en"/>
              <a:t>v </a:t>
            </a:r>
            <a:r>
              <a:rPr lang="en"/>
              <a:t>in </a:t>
            </a:r>
            <a:r>
              <a:rPr b="1" lang="en"/>
              <a:t>V</a:t>
            </a:r>
            <a:r>
              <a:rPr lang="en"/>
              <a:t> it is possible to choose </a:t>
            </a:r>
            <a:r>
              <a:rPr b="1" lang="en"/>
              <a:t>v</a:t>
            </a:r>
            <a:r>
              <a:rPr b="1" baseline="-25000" lang="en"/>
              <a:t>1</a:t>
            </a:r>
            <a:r>
              <a:rPr lang="en"/>
              <a:t>, …, </a:t>
            </a:r>
            <a:r>
              <a:rPr b="1" lang="en"/>
              <a:t>v</a:t>
            </a:r>
            <a:r>
              <a:rPr b="1" baseline="-25000" lang="en"/>
              <a:t>n</a:t>
            </a:r>
            <a:r>
              <a:rPr lang="en"/>
              <a:t> in </a:t>
            </a:r>
            <a:r>
              <a:rPr b="1" lang="en"/>
              <a:t>F</a:t>
            </a:r>
            <a:r>
              <a:rPr lang="en"/>
              <a:t> and</a:t>
            </a:r>
            <a:r>
              <a:rPr b="1" lang="en"/>
              <a:t> b⃗</a:t>
            </a:r>
            <a:r>
              <a:rPr b="1" baseline="-25000" lang="en"/>
              <a:t>1</a:t>
            </a:r>
            <a:r>
              <a:rPr lang="en"/>
              <a:t>, …, </a:t>
            </a:r>
            <a:r>
              <a:rPr b="1" lang="en"/>
              <a:t>b⃗</a:t>
            </a:r>
            <a:r>
              <a:rPr b="1" baseline="-25000" lang="en"/>
              <a:t>n</a:t>
            </a:r>
            <a:r>
              <a:rPr b="1" lang="en"/>
              <a:t> </a:t>
            </a:r>
            <a:r>
              <a:rPr lang="en"/>
              <a:t>in </a:t>
            </a:r>
            <a:r>
              <a:rPr b="1" lang="en"/>
              <a:t>B</a:t>
            </a:r>
            <a:r>
              <a:rPr lang="en"/>
              <a:t> such that: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 = v</a:t>
            </a:r>
            <a:r>
              <a:rPr b="1" baseline="-25000" lang="en"/>
              <a:t>1</a:t>
            </a:r>
            <a:r>
              <a:rPr b="1" lang="en"/>
              <a:t>b⃗</a:t>
            </a:r>
            <a:r>
              <a:rPr b="1" baseline="-25000" lang="en"/>
              <a:t>1</a:t>
            </a:r>
            <a:r>
              <a:rPr lang="en"/>
              <a:t> + … + </a:t>
            </a:r>
            <a:r>
              <a:rPr b="1" lang="en"/>
              <a:t>v</a:t>
            </a:r>
            <a:r>
              <a:rPr b="1" baseline="-25000" lang="en"/>
              <a:t>n</a:t>
            </a:r>
            <a:r>
              <a:rPr b="1" lang="en"/>
              <a:t>b⃗</a:t>
            </a:r>
            <a:r>
              <a:rPr b="1" baseline="-25000" lang="en"/>
              <a:t>n</a:t>
            </a:r>
            <a:endParaRPr b="1" baseline="-2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Ex: North &amp; East in 2d-plane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