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July 12, 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16016" y="2420888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HTML5</a:t>
            </a:r>
            <a:r>
              <a:rPr lang="zh-CN" altLang="en-US" b="1" dirty="0"/>
              <a:t>的新特性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33365" y="5157192"/>
            <a:ext cx="3309803" cy="524517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>
                <a:latin typeface="方正舒体" pitchFamily="2" charset="-122"/>
                <a:ea typeface="方正舒体" pitchFamily="2" charset="-122"/>
              </a:rPr>
              <a:t>主讲人：王小均</a:t>
            </a:r>
          </a:p>
          <a:p>
            <a:pPr algn="r"/>
            <a:endParaRPr lang="zh-CN" altLang="en-US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July 12, 2019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508" y="2996952"/>
            <a:ext cx="43204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/>
              <a:t>什么是</a:t>
            </a:r>
            <a:r>
              <a:rPr lang="en-US" altLang="zh-CN" sz="2400" b="1" dirty="0" smtClean="0"/>
              <a:t>HTML5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广义的</a:t>
            </a:r>
            <a:r>
              <a:rPr lang="en-US" altLang="zh-CN" dirty="0">
                <a:latin typeface="Yu Gothic Medium" pitchFamily="34" charset="-128"/>
                <a:ea typeface="Yu Gothic Medium" pitchFamily="34" charset="-128"/>
              </a:rPr>
              <a:t>HTML5</a:t>
            </a: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是集</a:t>
            </a:r>
            <a:r>
              <a:rPr lang="en-US" altLang="zh-CN" dirty="0">
                <a:latin typeface="Yu Gothic Medium" pitchFamily="34" charset="-128"/>
                <a:ea typeface="Yu Gothic Medium" pitchFamily="34" charset="-128"/>
              </a:rPr>
              <a:t>HTML</a:t>
            </a: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、</a:t>
            </a:r>
            <a:r>
              <a:rPr lang="en-US" altLang="zh-CN" dirty="0">
                <a:latin typeface="Yu Gothic Medium" pitchFamily="34" charset="-128"/>
                <a:ea typeface="Yu Gothic Medium" pitchFamily="34" charset="-128"/>
              </a:rPr>
              <a:t>CSS</a:t>
            </a: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、</a:t>
            </a:r>
            <a:r>
              <a:rPr lang="en-US" altLang="zh-CN" dirty="0">
                <a:latin typeface="Yu Gothic Medium" pitchFamily="34" charset="-128"/>
                <a:ea typeface="Yu Gothic Medium" pitchFamily="34" charset="-128"/>
              </a:rPr>
              <a:t>JavaScript</a:t>
            </a:r>
            <a:r>
              <a:rPr lang="zh-CN" altLang="en-US" dirty="0">
                <a:latin typeface="Yu Gothic Medium" pitchFamily="34" charset="-128"/>
                <a:ea typeface="Yu Gothic Medium" pitchFamily="34" charset="-128"/>
              </a:rPr>
              <a:t>于一体的技术组合</a:t>
            </a:r>
            <a:endParaRPr lang="en-US" altLang="zh-CN" dirty="0">
              <a:latin typeface="Yu Gothic Medium" pitchFamily="34" charset="-128"/>
              <a:ea typeface="Yu Gothic Medium" pitchFamily="34" charset="-128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什么时候提出</a:t>
            </a:r>
            <a:r>
              <a:rPr lang="zh-CN" altLang="en-US" sz="2400" b="1" dirty="0" smtClean="0"/>
              <a:t>的？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是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W3c</a:t>
            </a: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在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2014.10</a:t>
            </a: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完成标准制定，目的是取代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1999</a:t>
            </a: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年的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HTML4.01</a:t>
            </a:r>
            <a:r>
              <a:rPr lang="zh-CN" altLang="en-US" dirty="0" smtClean="0">
                <a:latin typeface="Yu Gothic Medium" pitchFamily="34" charset="-128"/>
                <a:ea typeface="Yu Gothic Medium" pitchFamily="34" charset="-128"/>
              </a:rPr>
              <a:t>和</a:t>
            </a:r>
            <a:r>
              <a:rPr lang="en-US" altLang="zh-CN" dirty="0" smtClean="0">
                <a:latin typeface="Yu Gothic Medium" pitchFamily="34" charset="-128"/>
                <a:ea typeface="Yu Gothic Medium" pitchFamily="34" charset="-128"/>
              </a:rPr>
              <a:t>XHTML1.0</a:t>
            </a:r>
            <a:endParaRPr lang="zh-CN" altLang="en-US" dirty="0">
              <a:latin typeface="Yu Gothic Medium" pitchFamily="34" charset="-128"/>
              <a:ea typeface="Yu Gothic Mediu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516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五</a:t>
            </a:r>
            <a:r>
              <a:rPr lang="en-US" altLang="zh-CN" sz="3600" b="1" dirty="0" smtClean="0"/>
              <a:t>----</a:t>
            </a:r>
            <a:r>
              <a:rPr lang="en-US" altLang="zh-CN" sz="3600" b="1" dirty="0"/>
              <a:t>SVG</a:t>
            </a:r>
            <a:r>
              <a:rPr lang="zh-CN" altLang="en-US" sz="3600" b="1" dirty="0"/>
              <a:t>绘图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339180"/>
            <a:ext cx="82089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1.</a:t>
            </a:r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矩形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	</a:t>
            </a:r>
          </a:p>
          <a:p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b="1" dirty="0" err="1" smtClean="0">
                <a:latin typeface="Yu Gothic UI Semilight" pitchFamily="34" charset="-128"/>
                <a:ea typeface="Yu Gothic UI Semilight" pitchFamily="34" charset="-128"/>
              </a:rPr>
              <a:t>rect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width="100" height="50" x="400" y="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350“</a:t>
            </a:r>
            <a:r>
              <a:rPr lang="en-US" altLang="zh-CN" sz="2400" dirty="0"/>
              <a:t> fill="#f0f"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&gt;&lt;/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rect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&gt;</a:t>
            </a:r>
          </a:p>
          <a:p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2.</a:t>
            </a:r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圆形</a:t>
            </a:r>
            <a:endParaRPr lang="en-US" altLang="zh-CN" sz="2400" b="1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r>
              <a:rPr lang="en-US" altLang="zh-CN" sz="2400" dirty="0" smtClean="0"/>
              <a:t>&lt;</a:t>
            </a:r>
            <a:r>
              <a:rPr lang="en-US" altLang="zh-CN" sz="2400" b="1" dirty="0" smtClean="0"/>
              <a:t>circle</a:t>
            </a:r>
            <a:r>
              <a:rPr lang="en-US" altLang="zh-CN" sz="2400" dirty="0" smtClean="0"/>
              <a:t> r="100" cx="400" cy="300" &gt;&lt;/</a:t>
            </a:r>
            <a:r>
              <a:rPr lang="en-US" altLang="zh-CN" sz="2400" b="1" dirty="0"/>
              <a:t>circle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3.</a:t>
            </a:r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椭圆</a:t>
            </a:r>
            <a:endParaRPr lang="en-US" altLang="zh-CN" sz="2400" b="1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r>
              <a:rPr lang="en-US" altLang="zh-CN" sz="2400" dirty="0" smtClean="0"/>
              <a:t>&lt;</a:t>
            </a:r>
            <a:r>
              <a:rPr lang="en-US" altLang="zh-CN" sz="2400" b="1" dirty="0"/>
              <a:t>ellipse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rx</a:t>
            </a:r>
            <a:r>
              <a:rPr lang="en-US" altLang="zh-CN" sz="2400" dirty="0"/>
              <a:t>="100" </a:t>
            </a:r>
            <a:r>
              <a:rPr lang="en-US" altLang="zh-CN" sz="2400" dirty="0" err="1"/>
              <a:t>ry</a:t>
            </a:r>
            <a:r>
              <a:rPr lang="en-US" altLang="zh-CN" sz="2400" dirty="0"/>
              <a:t>="50" cx="400" cy="</a:t>
            </a:r>
            <a:r>
              <a:rPr lang="en-US" altLang="zh-CN" sz="2400" dirty="0" smtClean="0"/>
              <a:t>350&gt;&lt;/</a:t>
            </a:r>
            <a:r>
              <a:rPr lang="en-US" altLang="zh-CN" sz="2400" b="1" dirty="0"/>
              <a:t>ellipse</a:t>
            </a:r>
            <a:r>
              <a:rPr lang="en-US" altLang="zh-CN" sz="2400" dirty="0"/>
              <a:t>&gt; </a:t>
            </a:r>
            <a:endParaRPr lang="zh-CN" altLang="en-US" sz="2400" b="1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106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六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地理定位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6356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新特性之七</a:t>
            </a:r>
            <a:r>
              <a:rPr lang="en-US" altLang="zh-CN" sz="3600" b="1" dirty="0" smtClean="0"/>
              <a:t>----</a:t>
            </a:r>
            <a:r>
              <a:rPr lang="zh-CN" altLang="en-US" sz="3600" b="1" dirty="0"/>
              <a:t>拖放</a:t>
            </a:r>
            <a:r>
              <a:rPr lang="en-US" altLang="zh-CN" sz="3600" b="1" dirty="0"/>
              <a:t>API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3924" y="1294581"/>
            <a:ext cx="87849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拖放的源对象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可能发生移动的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)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可以触发的事件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——3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个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dragstart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：拖动开始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：拖动中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dragend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：拖动结束</a:t>
            </a:r>
          </a:p>
          <a:p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整个拖动过程的组成： 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dragstart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*1 + drag*n + </a:t>
            </a:r>
            <a:r>
              <a:rPr lang="en-US" altLang="zh-CN" sz="2400" dirty="0" err="1" smtClean="0">
                <a:latin typeface="Yu Gothic UI Semilight" pitchFamily="34" charset="-128"/>
                <a:ea typeface="Yu Gothic UI Semilight" pitchFamily="34" charset="-128"/>
              </a:rPr>
              <a:t>dragend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*1</a:t>
            </a:r>
          </a:p>
          <a:p>
            <a:endParaRPr lang="en-US" altLang="zh-CN" sz="2400" dirty="0">
              <a:latin typeface="Yu Gothic UI Semilight" pitchFamily="34" charset="-128"/>
              <a:ea typeface="Yu Gothic UI Semilight" pitchFamily="34" charset="-128"/>
            </a:endParaRPr>
          </a:p>
          <a:p>
            <a:endParaRPr lang="en-US" altLang="zh-CN" sz="2400" dirty="0">
              <a:latin typeface="Yu Gothic UI Semilight" pitchFamily="34" charset="-128"/>
              <a:ea typeface="Yu Gothic UI Semilight" pitchFamily="34" charset="-128"/>
            </a:endParaRP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拖放的目标对象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不会发生移动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)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可以触发的事件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——4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个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dragenter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：拖动着进入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dragover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：拖动着悬停</a:t>
            </a:r>
          </a:p>
          <a:p>
            <a:r>
              <a:rPr lang="en-US" altLang="zh-CN" sz="2400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dragleave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：拖动着离开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drop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：释放</a:t>
            </a:r>
          </a:p>
          <a:p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整个拖动过程的组成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1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 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dragenter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*1 + 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dragover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*n + 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dragleave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*1</a:t>
            </a:r>
          </a:p>
          <a:p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整个拖动过程的组成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2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： 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dragenter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*1 + 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dragover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*n + drop*1</a:t>
            </a:r>
          </a:p>
          <a:p>
            <a:endParaRPr lang="zh-CN" altLang="en-US" sz="2400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673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八</a:t>
            </a:r>
            <a:r>
              <a:rPr lang="en-US" altLang="zh-CN" sz="3600" b="1" dirty="0" smtClean="0"/>
              <a:t>----</a:t>
            </a:r>
            <a:r>
              <a:rPr lang="en-US" altLang="zh-CN" sz="3600" dirty="0"/>
              <a:t>Web Worker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6896" y="1556792"/>
            <a:ext cx="7931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web worker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是运行在后台的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，独立于其他脚本，不会影响页面的性能。您可以继续做任何愿意做的事情：点击、选取内容等等，而此时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web worker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在后台运行</a:t>
            </a:r>
          </a:p>
        </p:txBody>
      </p:sp>
    </p:spTree>
    <p:extLst>
      <p:ext uri="{BB962C8B-B14F-4D97-AF65-F5344CB8AC3E}">
        <p14:creationId xmlns:p14="http://schemas.microsoft.com/office/powerpoint/2010/main" val="322504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22429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新特性之九</a:t>
            </a:r>
            <a:r>
              <a:rPr lang="en-US" altLang="zh-CN" sz="3600" b="1" dirty="0" smtClean="0"/>
              <a:t>----</a:t>
            </a:r>
            <a:r>
              <a:rPr lang="en-US" altLang="zh-CN" sz="3600" dirty="0"/>
              <a:t>Web Storage</a:t>
            </a:r>
            <a:endParaRPr lang="zh-CN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541" y="1268760"/>
            <a:ext cx="820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web. Storage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HTML5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本地存储用户的浏览数据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275" y="3645024"/>
            <a:ext cx="8070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常用</a:t>
            </a:r>
            <a:r>
              <a:rPr lang="en-US" altLang="zh-CN" sz="2400" b="1" dirty="0" smtClean="0">
                <a:latin typeface="Yu Gothic UI Semilight" pitchFamily="34" charset="-128"/>
                <a:ea typeface="Yu Gothic UI Semilight" pitchFamily="34" charset="-128"/>
              </a:rPr>
              <a:t>API:</a:t>
            </a:r>
          </a:p>
          <a:p>
            <a:r>
              <a:rPr lang="zh-CN" altLang="en-US" sz="2400" b="1" dirty="0" smtClean="0">
                <a:latin typeface="Yu Gothic UI Semilight" pitchFamily="34" charset="-128"/>
                <a:ea typeface="Yu Gothic UI Semilight" pitchFamily="34" charset="-128"/>
              </a:rPr>
              <a:t>保存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数据：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localStorage.setItem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key,value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);</a:t>
            </a: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读取数据：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localStorage.getItem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(key);</a:t>
            </a: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删除单个数据：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localStorage.removeItem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(key);</a:t>
            </a: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删除所有数据：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localStorage.clear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();</a:t>
            </a:r>
          </a:p>
          <a:p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得到某个索引的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key</a:t>
            </a:r>
            <a:r>
              <a:rPr lang="zh-CN" altLang="en-US" sz="2400" b="1" dirty="0">
                <a:latin typeface="Yu Gothic UI Semilight" pitchFamily="34" charset="-128"/>
                <a:ea typeface="Yu Gothic UI Semilight" pitchFamily="34" charset="-128"/>
              </a:rPr>
              <a:t>：</a:t>
            </a:r>
            <a:r>
              <a:rPr lang="en-US" altLang="zh-CN" sz="2400" b="1" dirty="0" err="1">
                <a:latin typeface="Yu Gothic UI Semilight" pitchFamily="34" charset="-128"/>
                <a:ea typeface="Yu Gothic UI Semilight" pitchFamily="34" charset="-128"/>
              </a:rPr>
              <a:t>localStorage.key</a:t>
            </a:r>
            <a:r>
              <a:rPr lang="en-US" altLang="zh-CN" sz="2400" b="1" dirty="0">
                <a:latin typeface="Yu Gothic UI Semilight" pitchFamily="34" charset="-128"/>
                <a:ea typeface="Yu Gothic UI Semilight" pitchFamily="34" charset="-128"/>
              </a:rPr>
              <a:t>(index);</a:t>
            </a:r>
          </a:p>
          <a:p>
            <a:endParaRPr lang="zh-CN" altLang="en-US" sz="2400" b="1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1" y="1916832"/>
            <a:ext cx="8070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Web Storage</a:t>
            </a:r>
            <a:r>
              <a:rPr lang="zh-CN" altLang="en-US" sz="2800" dirty="0"/>
              <a:t>的两个主要目标是：</a:t>
            </a:r>
          </a:p>
          <a:p>
            <a:r>
              <a:rPr lang="zh-CN" altLang="en-US" sz="2800" dirty="0"/>
              <a:t>提供一种在</a:t>
            </a:r>
            <a:r>
              <a:rPr lang="en-US" altLang="zh-CN" sz="2800" dirty="0"/>
              <a:t>cookie</a:t>
            </a:r>
            <a:r>
              <a:rPr lang="zh-CN" altLang="en-US" sz="2800" dirty="0"/>
              <a:t>之外存储会话数据的途径。</a:t>
            </a:r>
          </a:p>
          <a:p>
            <a:r>
              <a:rPr lang="zh-CN" altLang="en-US" sz="2800" dirty="0"/>
              <a:t>提供一种存储大量可以跨会话存在的数据的机制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339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22429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十</a:t>
            </a:r>
            <a:r>
              <a:rPr lang="en-US" altLang="zh-CN" sz="3600" b="1" dirty="0" smtClean="0"/>
              <a:t>----</a:t>
            </a:r>
            <a:r>
              <a:rPr lang="en-US" altLang="zh-CN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Web Socket</a:t>
            </a:r>
            <a:endParaRPr lang="zh-CN" altLang="en-US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107" y="1628800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latin typeface="Yu Gothic UI Semilight" pitchFamily="34" charset="-128"/>
                <a:ea typeface="Yu Gothic UI Semilight" pitchFamily="34" charset="-128"/>
              </a:rPr>
              <a:t>WebSocket</a:t>
            </a:r>
            <a:r>
              <a:rPr lang="zh-CN" altLang="en-US" sz="2800" dirty="0">
                <a:latin typeface="Yu Gothic UI Semilight" pitchFamily="34" charset="-128"/>
                <a:ea typeface="Yu Gothic UI Semilight" pitchFamily="34" charset="-128"/>
              </a:rPr>
              <a:t>是</a:t>
            </a:r>
            <a:r>
              <a:rPr lang="en-US" altLang="zh-CN" sz="2800" dirty="0">
                <a:latin typeface="Yu Gothic UI Semilight" pitchFamily="34" charset="-128"/>
                <a:ea typeface="Yu Gothic UI Semilight" pitchFamily="34" charset="-128"/>
              </a:rPr>
              <a:t>HTML5</a:t>
            </a:r>
            <a:r>
              <a:rPr lang="zh-CN" altLang="en-US" sz="2800" dirty="0">
                <a:latin typeface="Yu Gothic UI Semilight" pitchFamily="34" charset="-128"/>
                <a:ea typeface="Yu Gothic UI Semilight" pitchFamily="34" charset="-128"/>
              </a:rPr>
              <a:t>开始提供的一种在单个 </a:t>
            </a:r>
            <a:r>
              <a:rPr lang="en-US" altLang="zh-CN" sz="2800" dirty="0">
                <a:latin typeface="Yu Gothic UI Semilight" pitchFamily="34" charset="-128"/>
                <a:ea typeface="Yu Gothic UI Semilight" pitchFamily="34" charset="-128"/>
              </a:rPr>
              <a:t>TCP </a:t>
            </a:r>
            <a:r>
              <a:rPr lang="zh-CN" altLang="en-US" sz="2800" dirty="0">
                <a:latin typeface="Yu Gothic UI Semilight" pitchFamily="34" charset="-128"/>
                <a:ea typeface="Yu Gothic UI Semilight" pitchFamily="34" charset="-128"/>
              </a:rPr>
              <a:t>连接上进行全双工通讯的协议</a:t>
            </a:r>
            <a:r>
              <a:rPr lang="zh-CN" altLang="en-US" sz="2800" dirty="0" smtClean="0">
                <a:latin typeface="Yu Gothic UI Semilight" pitchFamily="34" charset="-128"/>
                <a:ea typeface="Yu Gothic UI Semilight" pitchFamily="34" charset="-128"/>
              </a:rPr>
              <a:t>。可解决跨域问题</a:t>
            </a:r>
            <a:endParaRPr lang="zh-CN" altLang="en-US" sz="2800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6231795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/>
              <a:t>https://blog.csdn.net/weixin_39755186/article/details/92553867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309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760348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十大特性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711" y="1548075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语义标签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(8)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增强型表单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(13+3)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音频视频（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Canvas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绘图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(5)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绘图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(8)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地理定位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拖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Web worker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Web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Web socket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03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73545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新特性之一</a:t>
            </a:r>
            <a:r>
              <a:rPr lang="en-US" altLang="zh-CN" sz="3600" b="1" dirty="0" smtClean="0"/>
              <a:t>------</a:t>
            </a:r>
            <a:r>
              <a:rPr lang="zh-CN" altLang="en-US" sz="3600" b="1" dirty="0" smtClean="0"/>
              <a:t>语义标签</a:t>
            </a:r>
            <a:r>
              <a:rPr lang="en-US" altLang="zh-CN" sz="3600" b="1" dirty="0" smtClean="0"/>
              <a:t>(8</a:t>
            </a:r>
            <a:r>
              <a:rPr lang="zh-CN" altLang="en-US" sz="3600" b="1" dirty="0" smtClean="0"/>
              <a:t>个</a:t>
            </a:r>
            <a:r>
              <a:rPr lang="en-US" altLang="zh-CN" sz="3600" b="1" dirty="0" smtClean="0"/>
              <a:t>)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70496" y="1371256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&lt;header&gt;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页面的头部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&lt;/header&gt; 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&lt;footer&gt;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页面的底部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&lt;/footer&gt;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nav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 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导航条  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nav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article&gt;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文章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&lt;/article&gt; 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section&gt;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部分 区块 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&lt;/section&gt; 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aside&gt;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定义侧边栏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&lt;/aside&gt; 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datalist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定义下拉列表 和 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input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搭配使用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datalist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 </a:t>
            </a:r>
            <a:endParaRPr lang="en-US" altLang="zh-CN" sz="24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fieldset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&gt; 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语义：可将表单内的相关元素分组，打包，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legend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搭配使用</a:t>
            </a:r>
            <a:r>
              <a:rPr lang="en-US" altLang="zh-CN" sz="2400" dirty="0">
                <a:latin typeface="Yu Gothic UI Semilight" pitchFamily="34" charset="-128"/>
                <a:ea typeface="Yu Gothic UI Semilight" pitchFamily="34" charset="-128"/>
              </a:rPr>
              <a:t>&lt;/</a:t>
            </a:r>
            <a:r>
              <a:rPr lang="en-US" altLang="zh-CN" sz="2400" dirty="0" err="1">
                <a:latin typeface="Yu Gothic UI Semilight" pitchFamily="34" charset="-128"/>
                <a:ea typeface="Yu Gothic UI Semilight" pitchFamily="34" charset="-128"/>
              </a:rPr>
              <a:t>fieldset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&gt;</a:t>
            </a:r>
            <a:endParaRPr lang="en-US" altLang="zh-CN" sz="2400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10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73545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新特性之二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增强型表单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6275" y="1381781"/>
            <a:ext cx="554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增强型表单</a:t>
            </a:r>
            <a:r>
              <a:rPr lang="en-US" altLang="zh-CN" sz="2400" b="1" dirty="0" smtClean="0"/>
              <a:t>---</a:t>
            </a:r>
            <a:r>
              <a:rPr lang="zh-CN" altLang="en-US" sz="2400" b="1" dirty="0" smtClean="0"/>
              <a:t>输入类型</a:t>
            </a:r>
            <a:r>
              <a:rPr lang="en-US" altLang="zh-CN" sz="2400" b="1" dirty="0" smtClean="0"/>
              <a:t>(13</a:t>
            </a:r>
            <a:r>
              <a:rPr lang="zh-CN" altLang="en-US" sz="2400" b="1" dirty="0" smtClean="0"/>
              <a:t>种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96623"/>
              </p:ext>
            </p:extLst>
          </p:nvPr>
        </p:nvGraphicFramePr>
        <p:xfrm>
          <a:off x="815003" y="2042133"/>
          <a:ext cx="7722722" cy="4267185"/>
        </p:xfrm>
        <a:graphic>
          <a:graphicData uri="http://schemas.openxmlformats.org/drawingml/2006/table">
            <a:tbl>
              <a:tblPr/>
              <a:tblGrid>
                <a:gridCol w="31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8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color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主要用于选取颜色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date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从一个日期选择器选择一个日期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datetime</a:t>
                      </a:r>
                      <a:endParaRPr lang="en-US" sz="1100" b="0" dirty="0">
                        <a:solidFill>
                          <a:srgbClr val="FF0000"/>
                        </a:solidFill>
                        <a:effectLst/>
                        <a:latin typeface="Microsoft YaHei"/>
                      </a:endParaRP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选择一个日期（</a:t>
                      </a:r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UTC 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时间）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datetime</a:t>
                      </a:r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-local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选择一个日期和时间 </a:t>
                      </a:r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(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无时区</a:t>
                      </a:r>
                      <a:r>
                        <a:rPr lang="en-US" altLang="zh-CN" sz="1100" b="0">
                          <a:solidFill>
                            <a:srgbClr val="4F4F4F"/>
                          </a:solidFill>
                          <a:effectLst/>
                        </a:rPr>
                        <a:t>)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email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包含 </a:t>
                      </a:r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e-mail 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地址的输入域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month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选择一个月份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number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数值的输入域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range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一定范围内数字值的输入域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search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用于搜索域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tel</a:t>
                      </a:r>
                      <a:endParaRPr lang="en-US" sz="1100" b="0" dirty="0">
                        <a:solidFill>
                          <a:srgbClr val="FF0000"/>
                        </a:solidFill>
                        <a:effectLst/>
                        <a:latin typeface="Microsoft YaHei"/>
                      </a:endParaRP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定义输入电话号码字段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time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选择一个时间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>
                          <a:solidFill>
                            <a:srgbClr val="FF0000"/>
                          </a:solidFill>
                          <a:effectLst/>
                          <a:latin typeface="Microsoft YaHei"/>
                        </a:rPr>
                        <a:t>url</a:t>
                      </a:r>
                      <a:endParaRPr lang="en-US" sz="1100" b="0" dirty="0">
                        <a:solidFill>
                          <a:srgbClr val="FF0000"/>
                        </a:solidFill>
                        <a:effectLst/>
                        <a:latin typeface="Microsoft YaHei"/>
                      </a:endParaRP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rgbClr val="4F4F4F"/>
                          </a:solidFill>
                          <a:effectLst/>
                        </a:rPr>
                        <a:t> URL </a:t>
                      </a:r>
                      <a:r>
                        <a:rPr lang="zh-CN" altLang="en-US" sz="1100" b="0">
                          <a:solidFill>
                            <a:srgbClr val="4F4F4F"/>
                          </a:solidFill>
                          <a:effectLst/>
                        </a:rPr>
                        <a:t>地址的输入域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24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week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0" dirty="0">
                          <a:solidFill>
                            <a:srgbClr val="4F4F4F"/>
                          </a:solidFill>
                          <a:effectLst/>
                        </a:rPr>
                        <a:t>选择周和年</a:t>
                      </a:r>
                    </a:p>
                  </a:txBody>
                  <a:tcPr marL="48192" marR="48192" marT="48192" marB="4819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23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新特性之二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增强型表单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6275" y="1311151"/>
            <a:ext cx="554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增强型表单</a:t>
            </a:r>
            <a:r>
              <a:rPr lang="en-US" altLang="zh-CN" sz="2400" b="1" dirty="0" smtClean="0"/>
              <a:t>---</a:t>
            </a:r>
            <a:r>
              <a:rPr lang="zh-CN" altLang="en-US" sz="2400" b="1" dirty="0"/>
              <a:t>表</a:t>
            </a:r>
            <a:r>
              <a:rPr lang="zh-CN" altLang="en-US" sz="2400" b="1" dirty="0" smtClean="0"/>
              <a:t>单元素</a:t>
            </a:r>
            <a:r>
              <a:rPr lang="en-US" altLang="zh-CN" sz="2400" b="1" dirty="0" smtClean="0"/>
              <a:t>(3</a:t>
            </a:r>
            <a:r>
              <a:rPr lang="zh-CN" altLang="en-US" sz="2400" b="1" dirty="0" smtClean="0"/>
              <a:t>种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6749"/>
              </p:ext>
            </p:extLst>
          </p:nvPr>
        </p:nvGraphicFramePr>
        <p:xfrm>
          <a:off x="755575" y="1916832"/>
          <a:ext cx="7782150" cy="2736303"/>
        </p:xfrm>
        <a:graphic>
          <a:graphicData uri="http://schemas.openxmlformats.org/drawingml/2006/table">
            <a:tbl>
              <a:tblPr/>
              <a:tblGrid>
                <a:gridCol w="2304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7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2101"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</a:t>
                      </a:r>
                      <a:r>
                        <a:rPr lang="en-US" sz="1500" b="0" dirty="0" err="1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datalist</a:t>
                      </a:r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&gt;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 元素规定输入域的选项列表</a:t>
                      </a:r>
                    </a:p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使用 </a:t>
                      </a:r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</a:t>
                      </a:r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input&gt; </a:t>
                      </a:r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元素的 </a:t>
                      </a:r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list </a:t>
                      </a:r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属性与 </a:t>
                      </a:r>
                      <a:r>
                        <a:rPr lang="en-US" altLang="zh-CN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</a:t>
                      </a:r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datalist&gt; </a:t>
                      </a:r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元素的 </a:t>
                      </a:r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id </a:t>
                      </a:r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绑定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101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&lt;keygen&gt;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提供一种验证用户的可靠方法</a:t>
                      </a:r>
                    </a:p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标签规定用于表单的密钥对生成器字段。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101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&lt;output&gt;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用于不同类型的输出</a:t>
                      </a:r>
                    </a:p>
                    <a:p>
                      <a:pPr algn="l"/>
                      <a:r>
                        <a:rPr lang="zh-CN" altLang="en-US" sz="1500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比如计算或脚本输出</a:t>
                      </a:r>
                    </a:p>
                  </a:txBody>
                  <a:tcPr marL="63634" marR="63634" marT="63634" marB="6363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09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July 12, 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804839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placehoder</a:t>
            </a: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属性，简短的提示在用户输入值前会显示在输入域上。即我们常见的输入框默认提示，在用户输入后消失。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required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 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属性，是一个 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boolean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属性。要求填写的输入域不能为空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pattern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属性，描述了一个正则表达式用于验证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&lt;input&gt;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元素的值。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min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max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属性，设置元素最小值与最大值。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step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属性，为输入域规定合法的数字间隔。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height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width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属性，用于 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image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类型的 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&lt;input&gt;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标签的图像高度和宽度。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autofocus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属性，是一个 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boolean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属性。规定在页面加载时，域自动地获得焦点。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multiple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 ，是一个 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boolean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属性。规定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&lt;input&gt; </a:t>
            </a:r>
            <a:r>
              <a:rPr lang="zh-CN" altLang="en-US" dirty="0">
                <a:latin typeface="Yu Gothic UI Semilight" pitchFamily="34" charset="-128"/>
                <a:ea typeface="Yu Gothic UI Semilight" pitchFamily="34" charset="-128"/>
              </a:rPr>
              <a:t>元素中可选择多个值。</a:t>
            </a:r>
          </a:p>
          <a:p>
            <a:endParaRPr lang="zh-CN" altLang="en-US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新特性之二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增强型表单</a:t>
            </a:r>
            <a:endParaRPr lang="zh-CN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6275" y="1311151"/>
            <a:ext cx="554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增强型表单</a:t>
            </a:r>
            <a:r>
              <a:rPr lang="en-US" altLang="zh-CN" sz="2400" b="1" dirty="0" smtClean="0"/>
              <a:t>---</a:t>
            </a:r>
            <a:r>
              <a:rPr lang="zh-CN" altLang="en-US" sz="2400" b="1" dirty="0"/>
              <a:t>表</a:t>
            </a:r>
            <a:r>
              <a:rPr lang="zh-CN" altLang="en-US" sz="2400" b="1" dirty="0" smtClean="0"/>
              <a:t>单属性</a:t>
            </a:r>
            <a:r>
              <a:rPr lang="en-US" altLang="zh-CN" sz="2400" b="1" dirty="0" smtClean="0"/>
              <a:t>(10</a:t>
            </a:r>
            <a:r>
              <a:rPr lang="zh-CN" altLang="en-US" sz="2400" b="1" dirty="0" smtClean="0"/>
              <a:t>种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73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July 12, 2019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6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新特性之三</a:t>
            </a:r>
            <a:r>
              <a:rPr lang="en-US" altLang="zh-CN" sz="3600" b="1" dirty="0" smtClean="0"/>
              <a:t>----</a:t>
            </a:r>
            <a:r>
              <a:rPr lang="zh-CN" altLang="en-US" sz="3600" b="1" dirty="0" smtClean="0"/>
              <a:t>视频音频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599183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audio </a:t>
            </a:r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controls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&gt;&lt;/audio&gt;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音频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7" y="2564904"/>
            <a:ext cx="7131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control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属性供添加播放、暂停和音量控件</a:t>
            </a:r>
            <a:endParaRPr lang="en-US" altLang="zh-CN" sz="20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&lt;audio&gt;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元素支持三种音频格式文件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: MP3, Wav,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Ogg</a:t>
            </a:r>
            <a:endParaRPr lang="zh-CN" altLang="en-US" sz="2000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400506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&lt;video </a:t>
            </a:r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controls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&gt;&lt;/video&gt;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视频</a:t>
            </a:r>
            <a:endParaRPr lang="zh-CN" altLang="en-US" sz="28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4615968"/>
            <a:ext cx="7566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control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提供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了播放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、暂停和音量控件来控制视频。也可以使用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dom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操作来控制视频的播放暂停，如</a:t>
            </a:r>
            <a:r>
              <a:rPr lang="zh-CN" altLang="en-US" sz="20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sz="20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play()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sz="20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pause() 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方法</a:t>
            </a:r>
            <a:endParaRPr lang="en-US" altLang="zh-CN" sz="2000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&lt;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video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&gt;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元素支持三种音频格式文件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: MP4, 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WebM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, </a:t>
            </a:r>
            <a:r>
              <a:rPr lang="zh-CN" altLang="en-US" sz="2000" dirty="0">
                <a:latin typeface="Yu Gothic UI Semilight" pitchFamily="34" charset="-128"/>
                <a:ea typeface="Yu Gothic UI Semilight" pitchFamily="34" charset="-128"/>
              </a:rPr>
              <a:t>和 </a:t>
            </a: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Ogg</a:t>
            </a:r>
            <a:endParaRPr lang="zh-CN" altLang="en-US" sz="2000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338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z="1400" smtClean="0">
                <a:latin typeface="Yu Gothic UI Semilight" pitchFamily="34" charset="-128"/>
                <a:ea typeface="Yu Gothic UI Semilight" pitchFamily="34" charset="-128"/>
              </a:rPr>
              <a:pPr/>
              <a:t>July 12, 2019</a:t>
            </a:fld>
            <a:endParaRPr lang="en-US" sz="140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z="1400" smtClean="0">
                <a:latin typeface="Yu Gothic UI Semilight" pitchFamily="34" charset="-128"/>
                <a:ea typeface="Yu Gothic UI Semilight" pitchFamily="34" charset="-128"/>
              </a:rPr>
              <a:pPr/>
              <a:t>7</a:t>
            </a:fld>
            <a:endParaRPr lang="en-US" sz="140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四</a:t>
            </a:r>
            <a:r>
              <a:rPr lang="en-US" altLang="zh-CN" sz="3600" b="1" dirty="0" smtClean="0"/>
              <a:t>----canvas</a:t>
            </a:r>
            <a:r>
              <a:rPr lang="zh-CN" altLang="en-US" sz="3600" b="1" dirty="0" smtClean="0"/>
              <a:t>绘图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32489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1.Canvas——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图形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(3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813159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”);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(“2d”);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ctx.fillRect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(0,0,150,75);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当前图形开始坐标和大小</a:t>
            </a:r>
            <a:endParaRPr lang="zh-CN" altLang="en-US" sz="2000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3255367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.Canvas——</a:t>
            </a:r>
            <a:r>
              <a:rPr lang="zh-CN" altLang="en-US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线条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8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8167" y="3940272"/>
            <a:ext cx="7809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sz="2000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”);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(“2d”);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ctx.moveTo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(0,0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);	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线条开始位置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ctx.lineTo</a:t>
            </a: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(200,100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);	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线条结束位置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Yu Gothic UI Semilight" pitchFamily="34" charset="-128"/>
                <a:ea typeface="Yu Gothic UI Semilight" pitchFamily="34" charset="-128"/>
              </a:rPr>
              <a:t>    </a:t>
            </a:r>
            <a:r>
              <a:rPr lang="en-US" altLang="zh-CN" sz="2000" dirty="0" err="1">
                <a:latin typeface="Yu Gothic UI Semilight" pitchFamily="34" charset="-128"/>
                <a:ea typeface="Yu Gothic UI Semilight" pitchFamily="34" charset="-128"/>
              </a:rPr>
              <a:t>ctx.stroke</a:t>
            </a:r>
            <a:r>
              <a:rPr lang="en-US" altLang="zh-CN" sz="2000" dirty="0" smtClean="0">
                <a:latin typeface="Yu Gothic UI Semilight" pitchFamily="34" charset="-128"/>
                <a:ea typeface="Yu Gothic UI Semilight" pitchFamily="34" charset="-128"/>
              </a:rPr>
              <a:t>();				//</a:t>
            </a:r>
            <a:r>
              <a:rPr lang="zh-CN" altLang="en-US" sz="2000" dirty="0" smtClean="0">
                <a:latin typeface="Yu Gothic UI Semilight" pitchFamily="34" charset="-128"/>
                <a:ea typeface="Yu Gothic UI Semilight" pitchFamily="34" charset="-128"/>
              </a:rPr>
              <a:t>划出线条</a:t>
            </a:r>
            <a:endParaRPr lang="en-US" altLang="zh-CN" sz="2000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33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July 12, 2019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8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四</a:t>
            </a:r>
            <a:r>
              <a:rPr lang="en-US" altLang="zh-CN" sz="3600" b="1" dirty="0" smtClean="0"/>
              <a:t>----canvas</a:t>
            </a:r>
            <a:r>
              <a:rPr lang="zh-CN" altLang="en-US" sz="3600" b="1" dirty="0" smtClean="0"/>
              <a:t>绘图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324893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.Canvas——</a:t>
            </a:r>
            <a:r>
              <a:rPr lang="zh-CN" altLang="en-US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文本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(4</a:t>
            </a:r>
            <a:r>
              <a:rPr lang="zh-CN" altLang="en-US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844824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”);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(“2d”);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ctx.font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=“30px Arial”;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设置字体字号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ctx.fillText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(“Hello World”,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10,50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);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文字和画出位置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位置有问题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3759423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4.Canvas——</a:t>
            </a:r>
            <a:r>
              <a:rPr lang="zh-CN" altLang="en-US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图片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(4</a:t>
            </a:r>
            <a:r>
              <a:rPr lang="zh-CN" altLang="en-US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400" dirty="0" smtClean="0">
                <a:solidFill>
                  <a:srgbClr val="FF0000"/>
                </a:solidFill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4266962"/>
            <a:ext cx="7704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”);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(“2d”);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img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(“scream”);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获取图片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ctx.drawImage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(img,10,10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在画布上画出图片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054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July 12, 2019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latin typeface="Yu Gothic UI Semilight" pitchFamily="34" charset="-128"/>
                <a:ea typeface="Yu Gothic UI Semilight" pitchFamily="34" charset="-128"/>
              </a:rPr>
              <a:pPr/>
              <a:t>9</a:t>
            </a:fld>
            <a:endParaRPr lang="en-US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75" y="664820"/>
            <a:ext cx="79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新特性之</a:t>
            </a:r>
            <a:r>
              <a:rPr lang="zh-CN" altLang="en-US" sz="3600" b="1" dirty="0"/>
              <a:t>四</a:t>
            </a:r>
            <a:r>
              <a:rPr lang="en-US" altLang="zh-CN" sz="3600" b="1" dirty="0" smtClean="0"/>
              <a:t>----canvas</a:t>
            </a:r>
            <a:r>
              <a:rPr lang="zh-CN" altLang="en-US" sz="3600" b="1" dirty="0" smtClean="0"/>
              <a:t>绘图</a:t>
            </a:r>
            <a:endParaRPr lang="zh-CN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324893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5.Canvas——</a:t>
            </a:r>
            <a:r>
              <a:rPr lang="zh-CN" altLang="en-US" sz="2400" dirty="0">
                <a:latin typeface="Yu Gothic UI Semilight" pitchFamily="34" charset="-128"/>
                <a:ea typeface="Yu Gothic UI Semilight" pitchFamily="34" charset="-128"/>
              </a:rPr>
              <a:t>渐变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(7</a:t>
            </a:r>
            <a:r>
              <a:rPr lang="zh-CN" altLang="en-US" sz="2400" dirty="0" smtClean="0">
                <a:latin typeface="Yu Gothic UI Semilight" pitchFamily="34" charset="-128"/>
                <a:ea typeface="Yu Gothic UI Semilight" pitchFamily="34" charset="-128"/>
              </a:rPr>
              <a:t>步</a:t>
            </a:r>
            <a:r>
              <a:rPr lang="en-US" altLang="zh-CN" sz="2400" dirty="0" smtClean="0">
                <a:latin typeface="Yu Gothic UI Semilight" pitchFamily="34" charset="-128"/>
                <a:ea typeface="Yu Gothic UI Semilight" pitchFamily="34" charset="-128"/>
              </a:rPr>
              <a:t>)</a:t>
            </a:r>
            <a:endParaRPr lang="zh-CN" altLang="en-US" sz="2400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988840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c=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document.getElementById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myCanvas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”);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获取画布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c.getContext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(“2d”);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创建画笔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定义渐变样式</a:t>
            </a:r>
            <a:endParaRPr lang="en-US" altLang="zh-CN" dirty="0" smtClean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var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 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grd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ctx.createLinearGradient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(0,0,200,0);	//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grd.addColorStop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(0,“red”);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开始颜色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grd.addColorStop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(1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,“white”);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结束颜色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ctx.fillStyle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=</a:t>
            </a:r>
            <a:r>
              <a:rPr lang="en-US" altLang="zh-CN" dirty="0" err="1" smtClean="0">
                <a:latin typeface="Yu Gothic UI Semilight" pitchFamily="34" charset="-128"/>
                <a:ea typeface="Yu Gothic UI Semilight" pitchFamily="34" charset="-128"/>
              </a:rPr>
              <a:t>grd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;	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引入渐变样式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Yu Gothic UI Semilight" pitchFamily="34" charset="-128"/>
                <a:ea typeface="Yu Gothic UI Semilight" pitchFamily="34" charset="-128"/>
              </a:rPr>
              <a:t>ctx.fillRect</a:t>
            </a:r>
            <a:r>
              <a:rPr lang="en-US" altLang="zh-CN" dirty="0">
                <a:latin typeface="Yu Gothic UI Semilight" pitchFamily="34" charset="-128"/>
                <a:ea typeface="Yu Gothic UI Semilight" pitchFamily="34" charset="-128"/>
              </a:rPr>
              <a:t>(10,10,150,80</a:t>
            </a:r>
            <a:r>
              <a:rPr lang="en-US" altLang="zh-CN" dirty="0" smtClean="0">
                <a:latin typeface="Yu Gothic UI Semilight" pitchFamily="34" charset="-128"/>
                <a:ea typeface="Yu Gothic UI Semilight" pitchFamily="34" charset="-128"/>
              </a:rPr>
              <a:t>);			//</a:t>
            </a:r>
            <a:r>
              <a:rPr lang="zh-CN" altLang="en-US" dirty="0" smtClean="0">
                <a:latin typeface="Yu Gothic UI Semilight" pitchFamily="34" charset="-128"/>
                <a:ea typeface="Yu Gothic UI Semilight" pitchFamily="34" charset="-128"/>
              </a:rPr>
              <a:t>绘画渐变</a:t>
            </a:r>
            <a:endParaRPr lang="en-US" altLang="zh-CN" dirty="0">
              <a:latin typeface="Yu Gothic UI Semilight" pitchFamily="34" charset="-128"/>
              <a:ea typeface="Yu Gothic UI Semilight" pitchFamily="34" charset="-128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Yu Gothic UI Semilight" pitchFamily="34" charset="-128"/>
              <a:ea typeface="Yu Gothic UI Semilight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923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778</TotalTime>
  <Words>812</Words>
  <Application>Microsoft Office PowerPoint</Application>
  <PresentationFormat>全屏显示(4:3)</PresentationFormat>
  <Paragraphs>186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Yu Gothic Medium</vt:lpstr>
      <vt:lpstr>Yu Gothic UI Semilight</vt:lpstr>
      <vt:lpstr>方正舒体</vt:lpstr>
      <vt:lpstr>Microsoft YaHei</vt:lpstr>
      <vt:lpstr>Microsoft YaHei</vt:lpstr>
      <vt:lpstr>幼圆</vt:lpstr>
      <vt:lpstr>Calibri Light</vt:lpstr>
      <vt:lpstr>Century Gothic</vt:lpstr>
      <vt:lpstr>Wingdings 2</vt:lpstr>
      <vt:lpstr>奥斯汀</vt:lpstr>
      <vt:lpstr>HTML5的新特性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HTML5的新特性 </dc:title>
  <dc:creator>user</dc:creator>
  <cp:lastModifiedBy>web</cp:lastModifiedBy>
  <cp:revision>18</cp:revision>
  <dcterms:created xsi:type="dcterms:W3CDTF">2019-06-20T14:35:23Z</dcterms:created>
  <dcterms:modified xsi:type="dcterms:W3CDTF">2019-07-12T00:55:10Z</dcterms:modified>
</cp:coreProperties>
</file>