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8" r:id="rId2"/>
    <p:sldId id="289" r:id="rId3"/>
    <p:sldId id="290" r:id="rId4"/>
    <p:sldId id="320" r:id="rId5"/>
    <p:sldId id="317" r:id="rId6"/>
    <p:sldId id="291" r:id="rId7"/>
    <p:sldId id="318" r:id="rId8"/>
    <p:sldId id="319" r:id="rId9"/>
    <p:sldId id="292" r:id="rId10"/>
    <p:sldId id="321" r:id="rId11"/>
    <p:sldId id="324" r:id="rId12"/>
    <p:sldId id="325" r:id="rId13"/>
    <p:sldId id="326" r:id="rId14"/>
    <p:sldId id="308" r:id="rId15"/>
    <p:sldId id="323" r:id="rId16"/>
    <p:sldId id="288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0"/>
    <p:restoredTop sz="85874" autoAdjust="0"/>
  </p:normalViewPr>
  <p:slideViewPr>
    <p:cSldViewPr snapToGrid="0" snapToObjects="1">
      <p:cViewPr>
        <p:scale>
          <a:sx n="100" d="100"/>
          <a:sy n="100" d="100"/>
        </p:scale>
        <p:origin x="1312" y="-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level</a:t>
            </a:r>
            <a:r>
              <a:rPr lang="en-US" baseline="0" dirty="0" smtClean="0"/>
              <a:t> accuracy is the guarantee for higher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Claim to double the users and web page growth each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Relationship Id="rId1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rushtp@u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906162" y="2012196"/>
            <a:ext cx="4053438" cy="7242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-US" sz="2200" dirty="0" smtClean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Yue Shi</a:t>
            </a:r>
            <a:endParaRPr lang="en-US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buSzPct val="25000"/>
            </a:pPr>
            <a:r>
              <a:rPr lang="en-US" sz="2200" dirty="0" smtClean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yueshi@usc.edu</a:t>
            </a:r>
            <a:endParaRPr lang="en-US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0657" y="486795"/>
            <a:ext cx="8495043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400" dirty="0" smtClean="0"/>
              <a:t>The Efficacy of Diagnostic Imaging 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4: Therapeutic Efficacy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" y="2279512"/>
            <a:ext cx="2794000" cy="18225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Image information content</a:t>
            </a:r>
            <a:endParaRPr lang="en-US" sz="1500" dirty="0"/>
          </a:p>
        </p:txBody>
      </p:sp>
      <p:sp>
        <p:nvSpPr>
          <p:cNvPr id="8" name="Oval 7"/>
          <p:cNvSpPr/>
          <p:nvPr/>
        </p:nvSpPr>
        <p:spPr>
          <a:xfrm>
            <a:off x="5778500" y="2279512"/>
            <a:ext cx="2527300" cy="18225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Changes in Treatment</a:t>
            </a:r>
            <a:endParaRPr lang="en-US" sz="15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67099" y="3124200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5: Patient Outcome Efficacy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Qualify-adjusted life years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6: Societal Efficacy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of societal </a:t>
            </a:r>
            <a:r>
              <a:rPr lang="en-US" dirty="0"/>
              <a:t>resources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Efficacy -&gt; Cost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Phelps and </a:t>
            </a:r>
            <a:r>
              <a:rPr lang="en-US" dirty="0" err="1"/>
              <a:t>Mushlin</a:t>
            </a:r>
            <a:r>
              <a:rPr lang="en-US" dirty="0"/>
              <a:t> </a:t>
            </a:r>
            <a:r>
              <a:rPr lang="en-US" dirty="0" smtClean="0"/>
              <a:t>approach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Dollars per QALY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Efficacy model evaluates diagnosis imaging in the whole process of patient treatment.  </a:t>
            </a:r>
          </a:p>
          <a:p>
            <a:r>
              <a:rPr lang="en-US" dirty="0" smtClean="0"/>
              <a:t>More research has been conducted in Level 1 and 2.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b="0" dirty="0"/>
              <a:t>Gazelle, G. Scott, et al. "A framework for assessing the value of diagnostic imaging in the era of comparative effectiveness research." </a:t>
            </a:r>
            <a:r>
              <a:rPr lang="en-US" b="0" i="1" dirty="0"/>
              <a:t>Radiology</a:t>
            </a:r>
            <a:r>
              <a:rPr lang="en-US" b="0" dirty="0"/>
              <a:t> 261.3 (2011): 692-698.</a:t>
            </a:r>
            <a:endParaRPr lang="en-US" dirty="0" smtClean="0"/>
          </a:p>
          <a:p>
            <a:r>
              <a:rPr lang="en-US" dirty="0" smtClean="0"/>
              <a:t>[2] </a:t>
            </a:r>
          </a:p>
          <a:p>
            <a:r>
              <a:rPr lang="en-US" dirty="0" smtClean="0"/>
              <a:t>[3]</a:t>
            </a:r>
          </a:p>
          <a:p>
            <a:r>
              <a:rPr lang="en-US" dirty="0" smtClean="0"/>
              <a:t>[4]</a:t>
            </a:r>
          </a:p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242" y="897511"/>
            <a:ext cx="3788960" cy="284898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Q&amp;A </a:t>
            </a:r>
            <a:br>
              <a:rPr lang="en-US" dirty="0" smtClean="0"/>
            </a:br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Reason why this paper is important!!</a:t>
            </a:r>
          </a:p>
          <a:p>
            <a:r>
              <a:rPr lang="en-US" dirty="0"/>
              <a:t>Introduction</a:t>
            </a:r>
          </a:p>
          <a:p>
            <a:r>
              <a:rPr lang="en-US" dirty="0" smtClean="0"/>
              <a:t>Efficacy Model</a:t>
            </a:r>
            <a:endParaRPr lang="en-US" dirty="0"/>
          </a:p>
          <a:p>
            <a:r>
              <a:rPr lang="en-US" dirty="0" smtClean="0"/>
              <a:t>Ongoing Research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  <a:p>
            <a:r>
              <a:rPr lang="en-US" dirty="0" smtClean="0"/>
              <a:t>Q&amp;A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Diagnosis Imaging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Non-invasive methods to identify diseases via generation of images representing internal anatomic structures and organs of the patient’s body. </a:t>
            </a:r>
          </a:p>
          <a:p>
            <a:r>
              <a:rPr lang="en-US" dirty="0" smtClean="0"/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X-ray</a:t>
            </a:r>
          </a:p>
          <a:p>
            <a:pPr lvl="1"/>
            <a:r>
              <a:rPr lang="en-US" dirty="0" smtClean="0"/>
              <a:t>Computed Tomography(CT)</a:t>
            </a:r>
          </a:p>
          <a:p>
            <a:pPr lvl="1"/>
            <a:r>
              <a:rPr lang="en-US" dirty="0" smtClean="0"/>
              <a:t>Magnetic Resonance Imaging(MRI)</a:t>
            </a:r>
          </a:p>
          <a:p>
            <a:pPr lvl="1"/>
            <a:r>
              <a:rPr lang="en-US" dirty="0" smtClean="0"/>
              <a:t>3D Mammography</a:t>
            </a:r>
          </a:p>
          <a:p>
            <a:pPr lvl="1"/>
            <a:r>
              <a:rPr lang="en-US" dirty="0" smtClean="0"/>
              <a:t>DEXA Scan</a:t>
            </a:r>
          </a:p>
          <a:p>
            <a:pPr lvl="1"/>
            <a:r>
              <a:rPr lang="en-US" dirty="0" smtClean="0"/>
              <a:t>PET/CT</a:t>
            </a:r>
            <a:endParaRPr lang="en-US" dirty="0"/>
          </a:p>
          <a:p>
            <a:pPr lvl="1"/>
            <a:r>
              <a:rPr lang="en-US" dirty="0" smtClean="0"/>
              <a:t>etc.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Efficacy?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in Efficacy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" y="2279512"/>
            <a:ext cx="2794000" cy="18225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Radiology:</a:t>
            </a:r>
          </a:p>
          <a:p>
            <a:pPr algn="ctr"/>
            <a:r>
              <a:rPr lang="en-US" sz="1500" dirty="0" smtClean="0"/>
              <a:t>Best images</a:t>
            </a:r>
          </a:p>
          <a:p>
            <a:pPr algn="ctr"/>
            <a:r>
              <a:rPr lang="en-US" sz="1500" dirty="0" smtClean="0"/>
              <a:t>Accurate diagnoses</a:t>
            </a:r>
            <a:endParaRPr lang="en-US" sz="1500" dirty="0"/>
          </a:p>
        </p:txBody>
      </p:sp>
      <p:sp>
        <p:nvSpPr>
          <p:cNvPr id="8" name="Right Arrow 7"/>
          <p:cNvSpPr/>
          <p:nvPr/>
        </p:nvSpPr>
        <p:spPr>
          <a:xfrm>
            <a:off x="3695700" y="2654093"/>
            <a:ext cx="2082800" cy="66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8500" y="2279512"/>
            <a:ext cx="2527300" cy="18225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Treat patients effectively:</a:t>
            </a:r>
          </a:p>
          <a:p>
            <a:pPr algn="ctr"/>
            <a:r>
              <a:rPr lang="en-US" sz="1500" dirty="0" smtClean="0"/>
              <a:t>Ultimate value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581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Efficacy Model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i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i="1" smtClean="0"/>
              <a:t>Sep 18 2018</a:t>
            </a:r>
            <a:endParaRPr lang="en-US" sz="1800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i="1" smtClean="0"/>
              <a:t>Seminar – Fall 2018</a:t>
            </a:r>
            <a:endParaRPr lang="en-US" sz="1800" b="1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z="1800" b="1" i="1" smtClean="0"/>
              <a:t>6</a:t>
            </a:fld>
            <a:endParaRPr lang="en-US" sz="1800" b="1" i="1"/>
          </a:p>
        </p:txBody>
      </p:sp>
      <p:sp>
        <p:nvSpPr>
          <p:cNvPr id="2" name="Rectangle 1"/>
          <p:cNvSpPr/>
          <p:nvPr/>
        </p:nvSpPr>
        <p:spPr>
          <a:xfrm>
            <a:off x="2104277" y="1686993"/>
            <a:ext cx="4711700" cy="49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/>
              <a:t>Societal Efficacy</a:t>
            </a:r>
            <a:endParaRPr lang="en-US" sz="18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2104277" y="2182966"/>
            <a:ext cx="4711700" cy="49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/>
              <a:t>Patient Outcome Efficacy</a:t>
            </a:r>
            <a:endParaRPr lang="en-US" sz="1800" b="1" i="1" dirty="0"/>
          </a:p>
        </p:txBody>
      </p:sp>
      <p:sp>
        <p:nvSpPr>
          <p:cNvPr id="15" name="Rectangle 14"/>
          <p:cNvSpPr/>
          <p:nvPr/>
        </p:nvSpPr>
        <p:spPr>
          <a:xfrm>
            <a:off x="2104277" y="2678939"/>
            <a:ext cx="4711700" cy="49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/>
              <a:t>Therapeutic Efficacy</a:t>
            </a:r>
            <a:endParaRPr lang="en-US" sz="1800" b="1" i="1" dirty="0"/>
          </a:p>
        </p:txBody>
      </p:sp>
      <p:sp>
        <p:nvSpPr>
          <p:cNvPr id="16" name="Rectangle 15"/>
          <p:cNvSpPr/>
          <p:nvPr/>
        </p:nvSpPr>
        <p:spPr>
          <a:xfrm>
            <a:off x="2104277" y="3174912"/>
            <a:ext cx="4711700" cy="49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/>
              <a:t>Diagnostic Thinking Efficacy</a:t>
            </a:r>
            <a:endParaRPr lang="en-US" sz="18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2104277" y="3590655"/>
            <a:ext cx="4711700" cy="49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/>
              <a:t>Diagnostic Accuracy Efficacy</a:t>
            </a:r>
            <a:endParaRPr lang="en-US" sz="1800" b="1" i="1" dirty="0"/>
          </a:p>
        </p:txBody>
      </p:sp>
      <p:sp>
        <p:nvSpPr>
          <p:cNvPr id="18" name="Rectangle 17"/>
          <p:cNvSpPr/>
          <p:nvPr/>
        </p:nvSpPr>
        <p:spPr>
          <a:xfrm>
            <a:off x="2104277" y="4086628"/>
            <a:ext cx="4711700" cy="495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 smtClean="0"/>
              <a:t>Technical Efficacy</a:t>
            </a:r>
            <a:endParaRPr lang="en-US" sz="1800" b="1" i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315627" y="1686993"/>
            <a:ext cx="0" cy="279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9555" y="3122816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1: Technical Efficacy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Quality Image:</a:t>
            </a:r>
          </a:p>
          <a:p>
            <a:pPr lvl="1"/>
            <a:r>
              <a:rPr lang="en-US" dirty="0" smtClean="0"/>
              <a:t>MTF</a:t>
            </a:r>
          </a:p>
          <a:p>
            <a:pPr lvl="1"/>
            <a:r>
              <a:rPr lang="en-US" dirty="0" smtClean="0"/>
              <a:t>Sharpness</a:t>
            </a:r>
          </a:p>
          <a:p>
            <a:pPr lvl="1"/>
            <a:r>
              <a:rPr lang="en-US" dirty="0" smtClean="0"/>
              <a:t>Brightness</a:t>
            </a:r>
          </a:p>
          <a:p>
            <a:pPr lvl="1"/>
            <a:r>
              <a:rPr lang="en-US" dirty="0" smtClean="0"/>
              <a:t>Contrast</a:t>
            </a:r>
          </a:p>
          <a:p>
            <a:pPr lvl="1"/>
            <a:r>
              <a:rPr lang="en-US" dirty="0" smtClean="0"/>
              <a:t>Mottle</a:t>
            </a:r>
          </a:p>
          <a:p>
            <a:pPr lvl="1"/>
            <a:r>
              <a:rPr lang="en-US" dirty="0" smtClean="0"/>
              <a:t>Time required for an optimal exposure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2: Diagnosis Accuracy Efficacy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TP, TN, FP, FN</a:t>
            </a:r>
          </a:p>
          <a:p>
            <a:r>
              <a:rPr lang="en-US" dirty="0" smtClean="0"/>
              <a:t>ROC </a:t>
            </a:r>
          </a:p>
          <a:p>
            <a:r>
              <a:rPr lang="en-US" dirty="0" smtClean="0"/>
              <a:t>AUC</a:t>
            </a:r>
          </a:p>
          <a:p>
            <a:r>
              <a:rPr lang="en-US" dirty="0" smtClean="0"/>
              <a:t>Sensitivity</a:t>
            </a:r>
          </a:p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3: Diagnosis Thinking Efficacy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 18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– Fall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" y="2279512"/>
            <a:ext cx="2794000" cy="18225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Image information content</a:t>
            </a:r>
            <a:endParaRPr lang="en-US" sz="1500" dirty="0"/>
          </a:p>
        </p:txBody>
      </p:sp>
      <p:sp>
        <p:nvSpPr>
          <p:cNvPr id="12" name="Oval 11"/>
          <p:cNvSpPr/>
          <p:nvPr/>
        </p:nvSpPr>
        <p:spPr>
          <a:xfrm>
            <a:off x="5778500" y="2279512"/>
            <a:ext cx="2527300" cy="18225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Changes in Treatment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467099" y="3124200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69970" y="2684280"/>
            <a:ext cx="2373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Diagnosis </a:t>
            </a:r>
            <a:r>
              <a:rPr lang="en-US" sz="1500" b="1" smtClean="0"/>
              <a:t>thinking Change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9823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5378</TotalTime>
  <Words>416</Words>
  <Application>Microsoft Macintosh PowerPoint</Application>
  <PresentationFormat>On-screen Show (16:9)</PresentationFormat>
  <Paragraphs>128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 MT Condensed Light</vt:lpstr>
      <vt:lpstr>Calibri</vt:lpstr>
      <vt:lpstr>Calibri Light</vt:lpstr>
      <vt:lpstr>Helvetica Neue</vt:lpstr>
      <vt:lpstr>Arial</vt:lpstr>
      <vt:lpstr>Custom Design</vt:lpstr>
      <vt:lpstr>PowerPoint Presentation</vt:lpstr>
      <vt:lpstr>Contents</vt:lpstr>
      <vt:lpstr>Background: Diagnosis Imaging</vt:lpstr>
      <vt:lpstr>Why Efficacy? </vt:lpstr>
      <vt:lpstr>Innovation in Efficacy Model</vt:lpstr>
      <vt:lpstr>Efficacy Model</vt:lpstr>
      <vt:lpstr>Level 1: Technical Efficacy</vt:lpstr>
      <vt:lpstr>Level 2: Diagnosis Accuracy Efficacy</vt:lpstr>
      <vt:lpstr>Level 3: Diagnosis Thinking Efficacy </vt:lpstr>
      <vt:lpstr>Level 4: Therapeutic Efficacy</vt:lpstr>
      <vt:lpstr>Level 5: Patient Outcome Efficacy</vt:lpstr>
      <vt:lpstr>Level 6: Societal Efficacy</vt:lpstr>
      <vt:lpstr>Efficacy -&gt; Cost Effectiveness</vt:lpstr>
      <vt:lpstr>Conclusion</vt:lpstr>
      <vt:lpstr>References</vt:lpstr>
      <vt:lpstr>Q&amp;A  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Shrushti Shaileshkumar Patel</dc:creator>
  <cp:lastModifiedBy>Yue Shi</cp:lastModifiedBy>
  <cp:revision>71</cp:revision>
  <dcterms:created xsi:type="dcterms:W3CDTF">2018-02-11T19:53:02Z</dcterms:created>
  <dcterms:modified xsi:type="dcterms:W3CDTF">2018-09-13T06:21:51Z</dcterms:modified>
</cp:coreProperties>
</file>