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handoutMasterIdLst>
    <p:handoutMasterId r:id="rId21"/>
  </p:handoutMasterIdLst>
  <p:sldIdLst>
    <p:sldId id="258" r:id="rId2"/>
    <p:sldId id="289" r:id="rId3"/>
    <p:sldId id="290" r:id="rId4"/>
    <p:sldId id="320" r:id="rId5"/>
    <p:sldId id="328" r:id="rId6"/>
    <p:sldId id="317" r:id="rId7"/>
    <p:sldId id="291" r:id="rId8"/>
    <p:sldId id="318" r:id="rId9"/>
    <p:sldId id="319" r:id="rId10"/>
    <p:sldId id="292" r:id="rId11"/>
    <p:sldId id="329" r:id="rId12"/>
    <p:sldId id="321" r:id="rId13"/>
    <p:sldId id="324" r:id="rId14"/>
    <p:sldId id="325" r:id="rId15"/>
    <p:sldId id="326" r:id="rId16"/>
    <p:sldId id="308" r:id="rId17"/>
    <p:sldId id="323" r:id="rId18"/>
    <p:sldId id="288" r:id="rId19"/>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1B1D"/>
    <a:srgbClr val="FFCC01"/>
    <a:srgbClr val="F9FE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526"/>
    <p:restoredTop sz="85851" autoAdjust="0"/>
  </p:normalViewPr>
  <p:slideViewPr>
    <p:cSldViewPr snapToGrid="0" snapToObjects="1">
      <p:cViewPr>
        <p:scale>
          <a:sx n="100" d="100"/>
          <a:sy n="100" d="100"/>
        </p:scale>
        <p:origin x="2424" y="2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7" d="100"/>
          <a:sy n="97" d="100"/>
        </p:scale>
        <p:origin x="3688" y="20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2B2A835-D6C1-404A-A359-5C2910E15811}" type="datetimeFigureOut">
              <a:rPr lang="en-US" smtClean="0"/>
              <a:t>9/13/18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7979E9-942C-C04F-8A53-D971FFB2D13E}" type="slidenum">
              <a:rPr lang="en-US" smtClean="0"/>
              <a:t>‹#›</a:t>
            </a:fld>
            <a:endParaRPr lang="en-US"/>
          </a:p>
        </p:txBody>
      </p:sp>
    </p:spTree>
    <p:extLst>
      <p:ext uri="{BB962C8B-B14F-4D97-AF65-F5344CB8AC3E}">
        <p14:creationId xmlns:p14="http://schemas.microsoft.com/office/powerpoint/2010/main" val="15832092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490E92-8FD4-234D-89C0-7595B07D4E75}" type="datetimeFigureOut">
              <a:rPr lang="en-US" smtClean="0"/>
              <a:t>9/13/18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73CCA1-929B-C34C-8D00-2618D2083E74}" type="slidenum">
              <a:rPr lang="en-US" smtClean="0"/>
              <a:t>‹#›</a:t>
            </a:fld>
            <a:endParaRPr lang="en-US"/>
          </a:p>
        </p:txBody>
      </p:sp>
    </p:spTree>
    <p:extLst>
      <p:ext uri="{BB962C8B-B14F-4D97-AF65-F5344CB8AC3E}">
        <p14:creationId xmlns:p14="http://schemas.microsoft.com/office/powerpoint/2010/main" val="157596139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685800" y="4400550"/>
            <a:ext cx="5486400" cy="3600600"/>
          </a:xfrm>
          <a:prstGeom prst="rect">
            <a:avLst/>
          </a:prstGeom>
          <a:noFill/>
          <a:ln>
            <a:noFill/>
          </a:ln>
        </p:spPr>
        <p:txBody>
          <a:bodyPr lIns="91425" tIns="91425" rIns="91425" bIns="91425" anchor="ctr" anchorCtr="0">
            <a:noAutofit/>
          </a:bodyPr>
          <a:lstStyle/>
          <a:p>
            <a:pPr lvl="0" rtl="0">
              <a:spcBef>
                <a:spcPts val="0"/>
              </a:spcBef>
              <a:buNone/>
            </a:pPr>
            <a:endParaRPr lang="en" sz="1200" dirty="0">
              <a:solidFill>
                <a:schemeClr val="dk1"/>
              </a:solidFill>
              <a:latin typeface="Calibri"/>
              <a:ea typeface="Calibri"/>
              <a:cs typeface="Calibri"/>
              <a:sym typeface="Calibri"/>
            </a:endParaRPr>
          </a:p>
        </p:txBody>
      </p:sp>
      <p:sp>
        <p:nvSpPr>
          <p:cNvPr id="132" name="Shape 13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8048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3CCA1-929B-C34C-8D00-2618D2083E74}" type="slidenum">
              <a:rPr lang="en-US" smtClean="0"/>
              <a:t>3</a:t>
            </a:fld>
            <a:endParaRPr lang="en-US"/>
          </a:p>
        </p:txBody>
      </p:sp>
    </p:spTree>
    <p:extLst>
      <p:ext uri="{BB962C8B-B14F-4D97-AF65-F5344CB8AC3E}">
        <p14:creationId xmlns:p14="http://schemas.microsoft.com/office/powerpoint/2010/main" val="1965915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Lower level</a:t>
            </a:r>
            <a:r>
              <a:rPr lang="en-US" baseline="0" dirty="0" smtClean="0"/>
              <a:t> accuracy is the guarantee for higher level.</a:t>
            </a:r>
            <a:endParaRPr lang="en-US" dirty="0"/>
          </a:p>
        </p:txBody>
      </p:sp>
      <p:sp>
        <p:nvSpPr>
          <p:cNvPr id="4" name="Slide Number Placeholder 3"/>
          <p:cNvSpPr>
            <a:spLocks noGrp="1"/>
          </p:cNvSpPr>
          <p:nvPr>
            <p:ph type="sldNum" sz="quarter" idx="10"/>
          </p:nvPr>
        </p:nvSpPr>
        <p:spPr/>
        <p:txBody>
          <a:bodyPr/>
          <a:lstStyle/>
          <a:p>
            <a:fld id="{3873CCA1-929B-C34C-8D00-2618D2083E74}" type="slidenum">
              <a:rPr lang="en-US" smtClean="0"/>
              <a:t>7</a:t>
            </a:fld>
            <a:endParaRPr lang="en-US"/>
          </a:p>
        </p:txBody>
      </p:sp>
    </p:spTree>
    <p:extLst>
      <p:ext uri="{BB962C8B-B14F-4D97-AF65-F5344CB8AC3E}">
        <p14:creationId xmlns:p14="http://schemas.microsoft.com/office/powerpoint/2010/main" val="497333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3CCA1-929B-C34C-8D00-2618D2083E74}" type="slidenum">
              <a:rPr lang="en-US" smtClean="0"/>
              <a:t>10</a:t>
            </a:fld>
            <a:endParaRPr lang="en-US"/>
          </a:p>
        </p:txBody>
      </p:sp>
    </p:spTree>
    <p:extLst>
      <p:ext uri="{BB962C8B-B14F-4D97-AF65-F5344CB8AC3E}">
        <p14:creationId xmlns:p14="http://schemas.microsoft.com/office/powerpoint/2010/main" val="253696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Which is</a:t>
            </a:r>
            <a:r>
              <a:rPr lang="en-US" baseline="0" dirty="0" smtClean="0"/>
              <a:t> the mostly likely one. </a:t>
            </a:r>
            <a:endParaRPr lang="en-US" dirty="0"/>
          </a:p>
        </p:txBody>
      </p:sp>
      <p:sp>
        <p:nvSpPr>
          <p:cNvPr id="4" name="Slide Number Placeholder 3"/>
          <p:cNvSpPr>
            <a:spLocks noGrp="1"/>
          </p:cNvSpPr>
          <p:nvPr>
            <p:ph type="sldNum" sz="quarter" idx="10"/>
          </p:nvPr>
        </p:nvSpPr>
        <p:spPr/>
        <p:txBody>
          <a:bodyPr/>
          <a:lstStyle/>
          <a:p>
            <a:fld id="{3873CCA1-929B-C34C-8D00-2618D2083E74}" type="slidenum">
              <a:rPr lang="en-US" smtClean="0"/>
              <a:t>11</a:t>
            </a:fld>
            <a:endParaRPr lang="en-US"/>
          </a:p>
        </p:txBody>
      </p:sp>
    </p:spTree>
    <p:extLst>
      <p:ext uri="{BB962C8B-B14F-4D97-AF65-F5344CB8AC3E}">
        <p14:creationId xmlns:p14="http://schemas.microsoft.com/office/powerpoint/2010/main" val="128874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b="1"/>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bg1"/>
                </a:solidFill>
              </a:defRPr>
            </a:lvl1pPr>
          </a:lstStyle>
          <a:p>
            <a:r>
              <a:rPr lang="en-US" smtClean="0"/>
              <a:t>Sep 18 2018</a:t>
            </a:r>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smtClean="0"/>
              <a:t>Seminar – Fall 2018</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BDA5F717-12EE-A348-A3FB-CFE8FCC4E8AC}" type="slidenum">
              <a:rPr lang="en-US" smtClean="0"/>
              <a:pPr/>
              <a:t>‹#›</a:t>
            </a:fld>
            <a:endParaRPr lang="en-US" dirty="0"/>
          </a:p>
        </p:txBody>
      </p:sp>
      <p:cxnSp>
        <p:nvCxnSpPr>
          <p:cNvPr id="8" name="Straight Connector 7"/>
          <p:cNvCxnSpPr>
            <a:cxnSpLocks noChangeAspect="1"/>
          </p:cNvCxnSpPr>
          <p:nvPr userDrawn="1"/>
        </p:nvCxnSpPr>
        <p:spPr>
          <a:xfrm>
            <a:off x="0" y="4550228"/>
            <a:ext cx="9144000" cy="0"/>
          </a:xfrm>
          <a:prstGeom prst="line">
            <a:avLst/>
          </a:prstGeom>
          <a:ln w="38100">
            <a:solidFill>
              <a:srgbClr val="FFCC01"/>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975807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1389418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221064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625"/>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a:t>Click to edit Master title style</a:t>
            </a:r>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a:t>Edit Master text styles</a:t>
            </a:r>
          </a:p>
        </p:txBody>
      </p:sp>
      <p:sp>
        <p:nvSpPr>
          <p:cNvPr id="19" name="Shape 19"/>
          <p:cNvSpPr txBox="1">
            <a:spLocks noGrp="1"/>
          </p:cNvSpPr>
          <p:nvPr>
            <p:ph type="sldNum" idx="12"/>
          </p:nvPr>
        </p:nvSpPr>
        <p:spPr>
          <a:xfrm>
            <a:off x="8472457" y="4663217"/>
            <a:ext cx="548700" cy="393525"/>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1462491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1"/>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853388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2006859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smtClean="0"/>
              <a:t>Sep 18 2018</a:t>
            </a:r>
            <a:endParaRPr lang="en-US"/>
          </a:p>
        </p:txBody>
      </p:sp>
      <p:sp>
        <p:nvSpPr>
          <p:cNvPr id="6" name="Footer Placeholder 5"/>
          <p:cNvSpPr>
            <a:spLocks noGrp="1"/>
          </p:cNvSpPr>
          <p:nvPr>
            <p:ph type="ftr" sz="quarter" idx="11"/>
          </p:nvPr>
        </p:nvSpPr>
        <p:spPr/>
        <p:txBody>
          <a:bodyPr/>
          <a:lstStyle/>
          <a:p>
            <a:r>
              <a:rPr lang="en-US" smtClean="0"/>
              <a:t>Seminar – Fall 2018</a:t>
            </a:r>
            <a:endParaRPr lang="en-US"/>
          </a:p>
        </p:txBody>
      </p:sp>
      <p:sp>
        <p:nvSpPr>
          <p:cNvPr id="7" name="Slide Number Placeholder 6"/>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906481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smtClean="0"/>
              <a:t>Sep 18 2018</a:t>
            </a:r>
            <a:endParaRPr lang="en-US"/>
          </a:p>
        </p:txBody>
      </p:sp>
      <p:sp>
        <p:nvSpPr>
          <p:cNvPr id="8" name="Footer Placeholder 7"/>
          <p:cNvSpPr>
            <a:spLocks noGrp="1"/>
          </p:cNvSpPr>
          <p:nvPr>
            <p:ph type="ftr" sz="quarter" idx="11"/>
          </p:nvPr>
        </p:nvSpPr>
        <p:spPr/>
        <p:txBody>
          <a:bodyPr/>
          <a:lstStyle/>
          <a:p>
            <a:r>
              <a:rPr lang="en-US" smtClean="0"/>
              <a:t>Seminar – Fall 2018</a:t>
            </a:r>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991948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smtClean="0"/>
              <a:t>Sep 18 2018</a:t>
            </a:r>
            <a:endParaRPr lang="en-US"/>
          </a:p>
        </p:txBody>
      </p:sp>
      <p:sp>
        <p:nvSpPr>
          <p:cNvPr id="4" name="Footer Placeholder 3"/>
          <p:cNvSpPr>
            <a:spLocks noGrp="1"/>
          </p:cNvSpPr>
          <p:nvPr>
            <p:ph type="ftr" sz="quarter" idx="11"/>
          </p:nvPr>
        </p:nvSpPr>
        <p:spPr/>
        <p:txBody>
          <a:bodyPr/>
          <a:lstStyle/>
          <a:p>
            <a:r>
              <a:rPr lang="en-US" smtClean="0"/>
              <a:t>Seminar – Fall 2018</a:t>
            </a:r>
            <a:endParaRPr lang="en-US"/>
          </a:p>
        </p:txBody>
      </p:sp>
      <p:sp>
        <p:nvSpPr>
          <p:cNvPr id="5" name="Slide Number Placeholder 4"/>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763476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Sep 18 2018</a:t>
            </a:r>
            <a:endParaRPr lang="en-US"/>
          </a:p>
        </p:txBody>
      </p:sp>
      <p:sp>
        <p:nvSpPr>
          <p:cNvPr id="3" name="Footer Placeholder 2"/>
          <p:cNvSpPr>
            <a:spLocks noGrp="1"/>
          </p:cNvSpPr>
          <p:nvPr>
            <p:ph type="ftr" sz="quarter" idx="11"/>
          </p:nvPr>
        </p:nvSpPr>
        <p:spPr/>
        <p:txBody>
          <a:bodyPr/>
          <a:lstStyle/>
          <a:p>
            <a:r>
              <a:rPr lang="en-US" smtClean="0"/>
              <a:t>Seminar – Fall 2018</a:t>
            </a:r>
            <a:endParaRPr lang="en-US"/>
          </a:p>
        </p:txBody>
      </p:sp>
      <p:sp>
        <p:nvSpPr>
          <p:cNvPr id="4" name="Slide Number Placeholder 3"/>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527752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r>
              <a:rPr lang="en-US" smtClean="0"/>
              <a:t>Sep 18 2018</a:t>
            </a:r>
            <a:endParaRPr lang="en-US"/>
          </a:p>
        </p:txBody>
      </p:sp>
      <p:sp>
        <p:nvSpPr>
          <p:cNvPr id="6" name="Footer Placeholder 5"/>
          <p:cNvSpPr>
            <a:spLocks noGrp="1"/>
          </p:cNvSpPr>
          <p:nvPr>
            <p:ph type="ftr" sz="quarter" idx="11"/>
          </p:nvPr>
        </p:nvSpPr>
        <p:spPr/>
        <p:txBody>
          <a:bodyPr/>
          <a:lstStyle/>
          <a:p>
            <a:r>
              <a:rPr lang="en-US" smtClean="0"/>
              <a:t>Seminar – Fall 2018</a:t>
            </a:r>
            <a:endParaRPr lang="en-US"/>
          </a:p>
        </p:txBody>
      </p:sp>
      <p:sp>
        <p:nvSpPr>
          <p:cNvPr id="7" name="Slide Number Placeholder 6"/>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836587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r>
              <a:rPr lang="en-US" smtClean="0"/>
              <a:t>Sep 18 2018</a:t>
            </a:r>
            <a:endParaRPr lang="en-US"/>
          </a:p>
        </p:txBody>
      </p:sp>
      <p:sp>
        <p:nvSpPr>
          <p:cNvPr id="6" name="Footer Placeholder 5"/>
          <p:cNvSpPr>
            <a:spLocks noGrp="1"/>
          </p:cNvSpPr>
          <p:nvPr>
            <p:ph type="ftr" sz="quarter" idx="11"/>
          </p:nvPr>
        </p:nvSpPr>
        <p:spPr/>
        <p:txBody>
          <a:bodyPr/>
          <a:lstStyle/>
          <a:p>
            <a:r>
              <a:rPr lang="en-US" smtClean="0"/>
              <a:t>Seminar – Fall 2018</a:t>
            </a:r>
            <a:endParaRPr lang="en-US"/>
          </a:p>
        </p:txBody>
      </p:sp>
      <p:sp>
        <p:nvSpPr>
          <p:cNvPr id="7" name="Slide Number Placeholder 6"/>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9427931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tiff"/><Relationship Id="rId15" Type="http://schemas.openxmlformats.org/officeDocument/2006/relationships/image" Target="../media/image2.tif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0" y="4587046"/>
            <a:ext cx="9144000" cy="556454"/>
          </a:xfrm>
          <a:prstGeom prst="rect">
            <a:avLst/>
          </a:prstGeom>
          <a:solidFill>
            <a:srgbClr val="991B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04904" y="273844"/>
            <a:ext cx="8110446"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04904" y="1369219"/>
            <a:ext cx="8110446" cy="323028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663520" y="4767263"/>
            <a:ext cx="1304214" cy="273844"/>
          </a:xfrm>
          <a:prstGeom prst="rect">
            <a:avLst/>
          </a:prstGeom>
        </p:spPr>
        <p:txBody>
          <a:bodyPr vert="horz" lIns="91440" tIns="45720" rIns="91440" bIns="45720" rtlCol="0" anchor="ctr"/>
          <a:lstStyle>
            <a:lvl1pPr algn="l">
              <a:defRPr sz="900">
                <a:solidFill>
                  <a:schemeClr val="bg1"/>
                </a:solidFill>
              </a:defRPr>
            </a:lvl1pPr>
          </a:lstStyle>
          <a:p>
            <a:r>
              <a:rPr lang="en-US" smtClean="0"/>
              <a:t>Sep 18 2018</a:t>
            </a:r>
            <a:endParaRPr lang="en-US" dirty="0"/>
          </a:p>
        </p:txBody>
      </p:sp>
      <p:sp>
        <p:nvSpPr>
          <p:cNvPr id="5" name="Footer Placeholder 4"/>
          <p:cNvSpPr>
            <a:spLocks noGrp="1"/>
          </p:cNvSpPr>
          <p:nvPr>
            <p:ph type="ftr" sz="quarter" idx="3"/>
          </p:nvPr>
        </p:nvSpPr>
        <p:spPr>
          <a:xfrm>
            <a:off x="3787254" y="4767263"/>
            <a:ext cx="2599898" cy="273844"/>
          </a:xfrm>
          <a:prstGeom prst="rect">
            <a:avLst/>
          </a:prstGeom>
        </p:spPr>
        <p:txBody>
          <a:bodyPr vert="horz" lIns="91440" tIns="45720" rIns="91440" bIns="45720" rtlCol="0" anchor="ctr"/>
          <a:lstStyle>
            <a:lvl1pPr algn="ctr">
              <a:defRPr sz="900">
                <a:solidFill>
                  <a:schemeClr val="bg1"/>
                </a:solidFill>
              </a:defRPr>
            </a:lvl1pPr>
          </a:lstStyle>
          <a:p>
            <a:r>
              <a:rPr lang="en-US" smtClean="0"/>
              <a:t>Seminar – Fall 2018</a:t>
            </a:r>
            <a:endParaRPr lang="en-US" dirty="0"/>
          </a:p>
        </p:txBody>
      </p:sp>
      <p:sp>
        <p:nvSpPr>
          <p:cNvPr id="6" name="Slide Number Placeholder 5"/>
          <p:cNvSpPr>
            <a:spLocks noGrp="1"/>
          </p:cNvSpPr>
          <p:nvPr>
            <p:ph type="sldNum" sz="quarter" idx="4"/>
          </p:nvPr>
        </p:nvSpPr>
        <p:spPr>
          <a:xfrm>
            <a:off x="8045355" y="4767263"/>
            <a:ext cx="469995" cy="273844"/>
          </a:xfrm>
          <a:prstGeom prst="rect">
            <a:avLst/>
          </a:prstGeom>
        </p:spPr>
        <p:txBody>
          <a:bodyPr vert="horz" lIns="91440" tIns="45720" rIns="91440" bIns="45720" rtlCol="0" anchor="ctr"/>
          <a:lstStyle>
            <a:lvl1pPr algn="r">
              <a:defRPr sz="900">
                <a:solidFill>
                  <a:schemeClr val="bg1"/>
                </a:solidFill>
              </a:defRPr>
            </a:lvl1pPr>
          </a:lstStyle>
          <a:p>
            <a:fld id="{BDA5F717-12EE-A348-A3FB-CFE8FCC4E8AC}" type="slidenum">
              <a:rPr lang="en-US" smtClean="0"/>
              <a:pPr/>
              <a:t>‹#›</a:t>
            </a:fld>
            <a:endParaRPr lang="en-US" dirty="0"/>
          </a:p>
        </p:txBody>
      </p:sp>
      <p:sp>
        <p:nvSpPr>
          <p:cNvPr id="7" name="Rectangle 6"/>
          <p:cNvSpPr/>
          <p:nvPr userDrawn="1"/>
        </p:nvSpPr>
        <p:spPr>
          <a:xfrm>
            <a:off x="1630004" y="4646693"/>
            <a:ext cx="1640193" cy="461665"/>
          </a:xfrm>
          <a:prstGeom prst="rect">
            <a:avLst/>
          </a:prstGeom>
        </p:spPr>
        <p:txBody>
          <a:bodyPr wrap="none">
            <a:spAutoFit/>
          </a:bodyPr>
          <a:lstStyle/>
          <a:p>
            <a:r>
              <a:rPr lang="en-US" sz="1200" b="0" i="1" dirty="0">
                <a:solidFill>
                  <a:schemeClr val="bg1"/>
                </a:solidFill>
                <a:latin typeface="Helvetica Neue" charset="0"/>
                <a:ea typeface="Helvetica Neue" charset="0"/>
                <a:cs typeface="Helvetica Neue" charset="0"/>
              </a:rPr>
              <a:t>Information Retrieval </a:t>
            </a:r>
          </a:p>
          <a:p>
            <a:r>
              <a:rPr lang="en-US" sz="1200" b="0" i="1" dirty="0">
                <a:solidFill>
                  <a:schemeClr val="bg1"/>
                </a:solidFill>
                <a:latin typeface="Helvetica Neue" charset="0"/>
                <a:ea typeface="Helvetica Neue" charset="0"/>
                <a:cs typeface="Helvetica Neue" charset="0"/>
              </a:rPr>
              <a:t>and</a:t>
            </a:r>
            <a:r>
              <a:rPr lang="en-US" sz="1200" b="0" i="1" baseline="0" dirty="0">
                <a:solidFill>
                  <a:schemeClr val="bg1"/>
                </a:solidFill>
                <a:latin typeface="Helvetica Neue" charset="0"/>
                <a:ea typeface="Helvetica Neue" charset="0"/>
                <a:cs typeface="Helvetica Neue" charset="0"/>
              </a:rPr>
              <a:t> Data Science</a:t>
            </a:r>
            <a:endParaRPr lang="en-US" sz="1050" b="0" i="1" u="none" dirty="0">
              <a:solidFill>
                <a:schemeClr val="bg1"/>
              </a:solidFill>
              <a:latin typeface="Helvetica Neue" charset="0"/>
              <a:ea typeface="Helvetica Neue" charset="0"/>
              <a:cs typeface="Helvetica Neue" charset="0"/>
            </a:endParaRPr>
          </a:p>
        </p:txBody>
      </p:sp>
      <p:pic>
        <p:nvPicPr>
          <p:cNvPr id="8" name="Picture 7"/>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8103561" y="204610"/>
            <a:ext cx="801189" cy="822960"/>
          </a:xfrm>
          <a:prstGeom prst="rect">
            <a:avLst/>
          </a:prstGeom>
        </p:spPr>
      </p:pic>
      <p:cxnSp>
        <p:nvCxnSpPr>
          <p:cNvPr id="10" name="Straight Connector 9"/>
          <p:cNvCxnSpPr/>
          <p:nvPr userDrawn="1"/>
        </p:nvCxnSpPr>
        <p:spPr>
          <a:xfrm>
            <a:off x="0" y="4587046"/>
            <a:ext cx="9144000" cy="0"/>
          </a:xfrm>
          <a:prstGeom prst="line">
            <a:avLst/>
          </a:prstGeom>
          <a:ln w="57150">
            <a:solidFill>
              <a:srgbClr val="FFCC0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404904" y="4646693"/>
            <a:ext cx="1316736" cy="496806"/>
          </a:xfrm>
          <a:prstGeom prst="rect">
            <a:avLst/>
          </a:prstGeom>
        </p:spPr>
      </p:pic>
    </p:spTree>
    <p:extLst>
      <p:ext uri="{BB962C8B-B14F-4D97-AF65-F5344CB8AC3E}">
        <p14:creationId xmlns:p14="http://schemas.microsoft.com/office/powerpoint/2010/main" val="12581721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p:txStyles>
    <p:titleStyle>
      <a:lvl1pPr algn="l" defTabSz="685800" rtl="0" eaLnBrk="1" latinLnBrk="0" hangingPunct="1">
        <a:lnSpc>
          <a:spcPct val="90000"/>
        </a:lnSpc>
        <a:spcBef>
          <a:spcPct val="0"/>
        </a:spcBef>
        <a:buNone/>
        <a:defRPr sz="3300" b="1" kern="1200">
          <a:solidFill>
            <a:srgbClr val="991B1D"/>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yueshi@usc.edu" TargetMode="External"/><Relationship Id="rId4" Type="http://schemas.openxmlformats.org/officeDocument/2006/relationships/hyperlink" Target="mailto:himanis@usc.edu"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7" name="Shape 137"/>
          <p:cNvSpPr txBox="1"/>
          <p:nvPr/>
        </p:nvSpPr>
        <p:spPr>
          <a:xfrm>
            <a:off x="2660603" y="2568744"/>
            <a:ext cx="8005834" cy="2128004"/>
          </a:xfrm>
          <a:prstGeom prst="rect">
            <a:avLst/>
          </a:prstGeom>
          <a:noFill/>
          <a:ln>
            <a:noFill/>
          </a:ln>
        </p:spPr>
        <p:txBody>
          <a:bodyPr lIns="68569" tIns="68569" rIns="68569" bIns="68569" anchor="t" anchorCtr="0">
            <a:noAutofit/>
          </a:bodyPr>
          <a:lstStyle/>
          <a:p>
            <a:pPr algn="ctr">
              <a:buSzPct val="25000"/>
            </a:pPr>
            <a:r>
              <a:rPr lang="en-US" sz="2200" dirty="0" smtClean="0">
                <a:latin typeface="Helvetica Neue"/>
                <a:ea typeface="Helvetica Neue"/>
                <a:cs typeface="Helvetica Neue"/>
                <a:sym typeface="Helvetica Neue"/>
              </a:rPr>
              <a:t>Presented by:</a:t>
            </a:r>
          </a:p>
          <a:p>
            <a:pPr algn="ctr">
              <a:buSzPct val="25000"/>
            </a:pPr>
            <a:r>
              <a:rPr lang="en-US" sz="2200" dirty="0" smtClean="0">
                <a:latin typeface="Helvetica Neue"/>
                <a:ea typeface="Helvetica Neue"/>
                <a:cs typeface="Helvetica Neue"/>
                <a:sym typeface="Helvetica Neue"/>
              </a:rPr>
              <a:t>Yue Shi (</a:t>
            </a:r>
            <a:r>
              <a:rPr lang="en-US" sz="2200" dirty="0" smtClean="0">
                <a:latin typeface="Helvetica Neue"/>
                <a:ea typeface="Helvetica Neue"/>
                <a:cs typeface="Helvetica Neue"/>
                <a:sym typeface="Helvetica Neue"/>
                <a:hlinkClick r:id="rId3"/>
              </a:rPr>
              <a:t>yueshi@usc.edu</a:t>
            </a:r>
            <a:r>
              <a:rPr lang="en-US" sz="2200" dirty="0" smtClean="0">
                <a:latin typeface="Helvetica Neue"/>
                <a:ea typeface="Helvetica Neue"/>
                <a:cs typeface="Helvetica Neue"/>
                <a:sym typeface="Helvetica Neue"/>
              </a:rPr>
              <a:t>)</a:t>
            </a:r>
          </a:p>
          <a:p>
            <a:pPr algn="ctr">
              <a:buSzPct val="25000"/>
            </a:pPr>
            <a:r>
              <a:rPr lang="en-US" sz="2200" dirty="0" err="1"/>
              <a:t>Himani</a:t>
            </a:r>
            <a:r>
              <a:rPr lang="en-US" sz="2200" dirty="0"/>
              <a:t> Sharma </a:t>
            </a:r>
            <a:r>
              <a:rPr lang="en-US" sz="2200" dirty="0" smtClean="0">
                <a:latin typeface="Helvetica Neue"/>
                <a:ea typeface="Helvetica Neue"/>
                <a:cs typeface="Helvetica Neue"/>
                <a:sym typeface="Helvetica Neue"/>
              </a:rPr>
              <a:t>(</a:t>
            </a:r>
            <a:r>
              <a:rPr lang="en-US" sz="2200" dirty="0" smtClean="0">
                <a:hlinkClick r:id="rId4"/>
              </a:rPr>
              <a:t>himanis@usc.edu</a:t>
            </a:r>
            <a:r>
              <a:rPr lang="en-US" sz="2200" dirty="0"/>
              <a:t>)</a:t>
            </a:r>
            <a:endParaRPr lang="en-US" sz="2200" dirty="0" smtClean="0"/>
          </a:p>
          <a:p>
            <a:pPr algn="ctr">
              <a:buSzPct val="25000"/>
            </a:pPr>
            <a:r>
              <a:rPr lang="en-US" sz="2200" dirty="0" err="1"/>
              <a:t>Akhil</a:t>
            </a:r>
            <a:r>
              <a:rPr lang="en-US" sz="2200" dirty="0"/>
              <a:t> Kumar </a:t>
            </a:r>
            <a:r>
              <a:rPr lang="en-US" sz="2200" dirty="0" err="1" smtClean="0"/>
              <a:t>Rajendra</a:t>
            </a:r>
            <a:r>
              <a:rPr lang="en-US" sz="2200" dirty="0" smtClean="0"/>
              <a:t>(</a:t>
            </a:r>
            <a:r>
              <a:rPr lang="en-US" sz="2200" dirty="0" err="1" smtClean="0"/>
              <a:t>akhilkur@usc.edu</a:t>
            </a:r>
            <a:r>
              <a:rPr lang="en-US" sz="2200" dirty="0" smtClean="0"/>
              <a:t>)</a:t>
            </a:r>
            <a:endParaRPr lang="en-US" sz="2200" dirty="0"/>
          </a:p>
          <a:p>
            <a:pPr algn="ctr">
              <a:buSzPct val="25000"/>
            </a:pPr>
            <a:r>
              <a:rPr lang="en-US" sz="2200" b="1" dirty="0" smtClean="0"/>
              <a:t> </a:t>
            </a:r>
            <a:endParaRPr lang="en-US" sz="2200" b="1" dirty="0"/>
          </a:p>
          <a:p>
            <a:pPr algn="ctr">
              <a:buSzPct val="25000"/>
            </a:pPr>
            <a:endParaRPr lang="en-US" sz="2200" dirty="0">
              <a:solidFill>
                <a:srgbClr val="42719B"/>
              </a:solidFill>
              <a:latin typeface="Helvetica Neue"/>
              <a:ea typeface="Helvetica Neue"/>
              <a:cs typeface="Helvetica Neue"/>
              <a:sym typeface="Helvetica Neue"/>
            </a:endParaRPr>
          </a:p>
          <a:p>
            <a:pPr algn="ctr">
              <a:buSzPct val="25000"/>
            </a:pPr>
            <a:endParaRPr lang="en-US" sz="2200" dirty="0" smtClean="0">
              <a:solidFill>
                <a:srgbClr val="42719B"/>
              </a:solidFill>
              <a:latin typeface="Helvetica Neue"/>
              <a:ea typeface="Helvetica Neue"/>
              <a:cs typeface="Helvetica Neue"/>
              <a:sym typeface="Helvetica Neue"/>
            </a:endParaRPr>
          </a:p>
          <a:p>
            <a:pPr algn="ctr">
              <a:buSzPct val="25000"/>
            </a:pPr>
            <a:endParaRPr lang="en-US" sz="2200" dirty="0">
              <a:solidFill>
                <a:srgbClr val="42719B"/>
              </a:solidFill>
              <a:latin typeface="Helvetica Neue"/>
              <a:ea typeface="Helvetica Neue"/>
              <a:cs typeface="Helvetica Neue"/>
              <a:sym typeface="Helvetica Neue"/>
            </a:endParaRPr>
          </a:p>
        </p:txBody>
      </p:sp>
      <p:sp>
        <p:nvSpPr>
          <p:cNvPr id="5" name="Date Placeholder 4"/>
          <p:cNvSpPr>
            <a:spLocks noGrp="1"/>
          </p:cNvSpPr>
          <p:nvPr>
            <p:ph type="dt" sz="half" idx="10"/>
          </p:nvPr>
        </p:nvSpPr>
        <p:spPr/>
        <p:txBody>
          <a:bodyPr/>
          <a:lstStyle/>
          <a:p>
            <a:r>
              <a:rPr lang="en-US" smtClean="0"/>
              <a:t>Sep 18 2018</a:t>
            </a:r>
            <a:endParaRPr lang="en-US" dirty="0"/>
          </a:p>
        </p:txBody>
      </p:sp>
      <p:sp>
        <p:nvSpPr>
          <p:cNvPr id="6" name="Footer Placeholder 5"/>
          <p:cNvSpPr>
            <a:spLocks noGrp="1"/>
          </p:cNvSpPr>
          <p:nvPr>
            <p:ph type="ftr" sz="quarter" idx="11"/>
          </p:nvPr>
        </p:nvSpPr>
        <p:spPr/>
        <p:txBody>
          <a:bodyPr/>
          <a:lstStyle/>
          <a:p>
            <a:r>
              <a:rPr lang="en-US" smtClean="0"/>
              <a:t>Seminar – Fall 2018</a:t>
            </a:r>
            <a:endParaRPr lang="en-US" dirty="0"/>
          </a:p>
        </p:txBody>
      </p:sp>
      <p:sp>
        <p:nvSpPr>
          <p:cNvPr id="138" name="Shape 138"/>
          <p:cNvSpPr txBox="1">
            <a:spLocks noGrp="1"/>
          </p:cNvSpPr>
          <p:nvPr>
            <p:ph type="sldNum" sz="quarter" idx="12"/>
          </p:nvPr>
        </p:nvSpPr>
        <p:spPr>
          <a:prstGeom prst="rect">
            <a:avLst/>
          </a:prstGeom>
          <a:noFill/>
          <a:ln>
            <a:noFill/>
          </a:ln>
        </p:spPr>
        <p:txBody>
          <a:bodyPr vert="horz" lIns="51431" tIns="25706" rIns="51431" bIns="25706" rtlCol="0" anchor="ctr" anchorCtr="0">
            <a:noAutofit/>
          </a:bodyPr>
          <a:lstStyle/>
          <a:p>
            <a:pPr>
              <a:buSzPct val="25000"/>
            </a:pPr>
            <a:fld id="{00000000-1234-1234-1234-123412341234}" type="slidenum">
              <a:rPr lang="en">
                <a:solidFill>
                  <a:schemeClr val="lt1"/>
                </a:solidFill>
                <a:latin typeface="Calibri"/>
                <a:ea typeface="Calibri"/>
                <a:cs typeface="Calibri"/>
                <a:sym typeface="Calibri"/>
              </a:rPr>
              <a:pPr>
                <a:buSzPct val="25000"/>
              </a:pPr>
              <a:t>1</a:t>
            </a:fld>
            <a:endParaRPr lang="en">
              <a:solidFill>
                <a:schemeClr val="lt1"/>
              </a:solidFill>
              <a:latin typeface="Calibri"/>
              <a:ea typeface="Calibri"/>
              <a:cs typeface="Calibri"/>
              <a:sym typeface="Calibri"/>
            </a:endParaRPr>
          </a:p>
        </p:txBody>
      </p:sp>
      <p:sp>
        <p:nvSpPr>
          <p:cNvPr id="139" name="Shape 139"/>
          <p:cNvSpPr/>
          <p:nvPr/>
        </p:nvSpPr>
        <p:spPr>
          <a:xfrm>
            <a:off x="280657" y="486795"/>
            <a:ext cx="8495043" cy="814182"/>
          </a:xfrm>
          <a:prstGeom prst="rect">
            <a:avLst/>
          </a:prstGeom>
          <a:noFill/>
          <a:ln>
            <a:noFill/>
          </a:ln>
        </p:spPr>
        <p:txBody>
          <a:bodyPr lIns="51431" tIns="25706" rIns="51431" bIns="25706" anchor="t" anchorCtr="0">
            <a:noAutofit/>
          </a:bodyPr>
          <a:lstStyle/>
          <a:p>
            <a:pPr algn="ctr">
              <a:buSzPct val="25000"/>
            </a:pPr>
            <a:r>
              <a:rPr lang="en-US" sz="4400" dirty="0" smtClean="0"/>
              <a:t>The Efficacy of Diagnostic Imaging </a:t>
            </a:r>
            <a:endParaRPr lang="en" sz="4200" b="1" dirty="0">
              <a:solidFill>
                <a:srgbClr val="991200"/>
              </a:solidFill>
              <a:ea typeface="Abadi MT Condensed Light" charset="0"/>
              <a:cs typeface="Abadi MT Condensed Light" charset="0"/>
              <a:sym typeface="Helvetica Neue"/>
            </a:endParaRPr>
          </a:p>
        </p:txBody>
      </p:sp>
      <p:sp>
        <p:nvSpPr>
          <p:cNvPr id="7" name="Shape 137"/>
          <p:cNvSpPr txBox="1"/>
          <p:nvPr/>
        </p:nvSpPr>
        <p:spPr>
          <a:xfrm>
            <a:off x="1930448" y="1440588"/>
            <a:ext cx="7391352" cy="774897"/>
          </a:xfrm>
          <a:prstGeom prst="rect">
            <a:avLst/>
          </a:prstGeom>
          <a:noFill/>
          <a:ln>
            <a:noFill/>
          </a:ln>
        </p:spPr>
        <p:txBody>
          <a:bodyPr lIns="68569" tIns="68569" rIns="68569" bIns="68569" anchor="t" anchorCtr="0">
            <a:noAutofit/>
          </a:bodyPr>
          <a:lstStyle/>
          <a:p>
            <a:pPr algn="ctr">
              <a:buSzPct val="25000"/>
            </a:pPr>
            <a:r>
              <a:rPr lang="en-US" sz="2400" dirty="0" err="1"/>
              <a:t>Fryback</a:t>
            </a:r>
            <a:r>
              <a:rPr lang="en-US" sz="2400" dirty="0"/>
              <a:t>, Dennis G., and John </a:t>
            </a:r>
            <a:r>
              <a:rPr lang="en-US" sz="2400" dirty="0" smtClean="0"/>
              <a:t>R, </a:t>
            </a:r>
          </a:p>
          <a:p>
            <a:pPr algn="ctr">
              <a:buSzPct val="25000"/>
            </a:pPr>
            <a:r>
              <a:rPr lang="en-US" sz="2400" i="1" dirty="0" smtClean="0"/>
              <a:t>Medical </a:t>
            </a:r>
            <a:r>
              <a:rPr lang="en-US" sz="2400" i="1" dirty="0"/>
              <a:t>decision making</a:t>
            </a:r>
            <a:r>
              <a:rPr lang="en-US" sz="2400" dirty="0"/>
              <a:t> 11.2 (1991): 88-94.</a:t>
            </a:r>
            <a:endParaRPr lang="en-US" sz="2200" dirty="0">
              <a:solidFill>
                <a:srgbClr val="42719B"/>
              </a:solidFill>
              <a:latin typeface="Helvetica Neue"/>
              <a:ea typeface="Helvetica Neue"/>
              <a:cs typeface="Helvetica Neue"/>
              <a:sym typeface="Helvetica Neue"/>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Level 3: Diagnosis Thinking Efficacy </a:t>
            </a:r>
            <a:endParaRPr lang="en-US" dirty="0"/>
          </a:p>
        </p:txBody>
      </p:sp>
      <p:sp>
        <p:nvSpPr>
          <p:cNvPr id="14" name="Content Placeholder 13"/>
          <p:cNvSpPr>
            <a:spLocks noGrp="1"/>
          </p:cNvSpPr>
          <p:nvPr>
            <p:ph idx="1"/>
          </p:nvPr>
        </p:nvSpPr>
        <p:spPr/>
        <p:txBody>
          <a:bodyPr>
            <a:normAutofit/>
          </a:bodyPr>
          <a:lstStyle/>
          <a:p>
            <a:endParaRPr lang="en-US" dirty="0"/>
          </a:p>
        </p:txBody>
      </p:sp>
      <p:sp>
        <p:nvSpPr>
          <p:cNvPr id="7" name="Date Placeholder 6"/>
          <p:cNvSpPr>
            <a:spLocks noGrp="1"/>
          </p:cNvSpPr>
          <p:nvPr>
            <p:ph type="dt" sz="half" idx="10"/>
          </p:nvPr>
        </p:nvSpPr>
        <p:spPr/>
        <p:txBody>
          <a:bodyPr/>
          <a:lstStyle/>
          <a:p>
            <a:r>
              <a:rPr lang="en-US" smtClean="0"/>
              <a:t>Sep 18 2018</a:t>
            </a:r>
            <a:endParaRPr lang="en-US" dirty="0"/>
          </a:p>
        </p:txBody>
      </p:sp>
      <p:sp>
        <p:nvSpPr>
          <p:cNvPr id="8" name="Footer Placeholder 7"/>
          <p:cNvSpPr>
            <a:spLocks noGrp="1"/>
          </p:cNvSpPr>
          <p:nvPr>
            <p:ph type="ftr" sz="quarter" idx="11"/>
          </p:nvPr>
        </p:nvSpPr>
        <p:spPr/>
        <p:txBody>
          <a:bodyPr/>
          <a:lstStyle/>
          <a:p>
            <a:r>
              <a:rPr lang="en-US" smtClean="0"/>
              <a:t>Seminar – Fall 2018</a:t>
            </a:r>
            <a:endParaRPr lang="en-US" dirty="0"/>
          </a:p>
        </p:txBody>
      </p:sp>
      <p:sp>
        <p:nvSpPr>
          <p:cNvPr id="9" name="Slide Number Placeholder 8"/>
          <p:cNvSpPr>
            <a:spLocks noGrp="1"/>
          </p:cNvSpPr>
          <p:nvPr>
            <p:ph type="sldNum" sz="quarter" idx="12"/>
          </p:nvPr>
        </p:nvSpPr>
        <p:spPr/>
        <p:txBody>
          <a:bodyPr/>
          <a:lstStyle/>
          <a:p>
            <a:fld id="{BDA5F717-12EE-A348-A3FB-CFE8FCC4E8AC}" type="slidenum">
              <a:rPr lang="en-US" smtClean="0"/>
              <a:t>10</a:t>
            </a:fld>
            <a:endParaRPr lang="en-US"/>
          </a:p>
        </p:txBody>
      </p:sp>
      <p:sp>
        <p:nvSpPr>
          <p:cNvPr id="10" name="Oval 9"/>
          <p:cNvSpPr/>
          <p:nvPr/>
        </p:nvSpPr>
        <p:spPr>
          <a:xfrm>
            <a:off x="571500" y="2279512"/>
            <a:ext cx="2794000" cy="1822588"/>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800" b="1" dirty="0" smtClean="0"/>
              <a:t>Image information content</a:t>
            </a:r>
            <a:endParaRPr lang="en-US" sz="1500" dirty="0"/>
          </a:p>
        </p:txBody>
      </p:sp>
      <p:sp>
        <p:nvSpPr>
          <p:cNvPr id="12" name="Oval 11"/>
          <p:cNvSpPr/>
          <p:nvPr/>
        </p:nvSpPr>
        <p:spPr>
          <a:xfrm>
            <a:off x="5778500" y="2279512"/>
            <a:ext cx="2527300" cy="1822588"/>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800" b="1" dirty="0" smtClean="0"/>
              <a:t>Changes in Treatment</a:t>
            </a:r>
            <a:endParaRPr lang="en-US" sz="1500" dirty="0"/>
          </a:p>
        </p:txBody>
      </p:sp>
      <p:cxnSp>
        <p:nvCxnSpPr>
          <p:cNvPr id="3" name="Straight Connector 2"/>
          <p:cNvCxnSpPr/>
          <p:nvPr/>
        </p:nvCxnSpPr>
        <p:spPr>
          <a:xfrm flipV="1">
            <a:off x="3467099" y="3124200"/>
            <a:ext cx="219456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569970" y="2684280"/>
            <a:ext cx="2373630" cy="323165"/>
          </a:xfrm>
          <a:prstGeom prst="rect">
            <a:avLst/>
          </a:prstGeom>
          <a:noFill/>
        </p:spPr>
        <p:txBody>
          <a:bodyPr wrap="square" rtlCol="0">
            <a:spAutoFit/>
          </a:bodyPr>
          <a:lstStyle/>
          <a:p>
            <a:r>
              <a:rPr lang="en-US" sz="1500" b="1" dirty="0" smtClean="0"/>
              <a:t>Diagnosis </a:t>
            </a:r>
            <a:r>
              <a:rPr lang="en-US" sz="1500" b="1" smtClean="0"/>
              <a:t>thinking Change</a:t>
            </a:r>
            <a:endParaRPr lang="en-US" sz="1500" b="1" dirty="0"/>
          </a:p>
        </p:txBody>
      </p:sp>
    </p:spTree>
    <p:extLst>
      <p:ext uri="{BB962C8B-B14F-4D97-AF65-F5344CB8AC3E}">
        <p14:creationId xmlns:p14="http://schemas.microsoft.com/office/powerpoint/2010/main" val="1982304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 3: Diagnosis Thinking </a:t>
            </a:r>
            <a:r>
              <a:rPr lang="en-US" dirty="0" smtClean="0"/>
              <a:t>Efficacy Methods </a:t>
            </a:r>
            <a:endParaRPr lang="en-US" dirty="0"/>
          </a:p>
        </p:txBody>
      </p:sp>
      <p:sp>
        <p:nvSpPr>
          <p:cNvPr id="3" name="Content Placeholder 2"/>
          <p:cNvSpPr>
            <a:spLocks noGrp="1"/>
          </p:cNvSpPr>
          <p:nvPr>
            <p:ph idx="1"/>
          </p:nvPr>
        </p:nvSpPr>
        <p:spPr/>
        <p:txBody>
          <a:bodyPr/>
          <a:lstStyle/>
          <a:p>
            <a:r>
              <a:rPr lang="en-US" dirty="0" smtClean="0"/>
              <a:t>Empirical method : Differential Diagnosis</a:t>
            </a:r>
          </a:p>
          <a:p>
            <a:endParaRPr lang="en-US" dirty="0" smtClean="0"/>
          </a:p>
          <a:p>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11</a:t>
            </a:fld>
            <a:endParaRPr lang="en-US"/>
          </a:p>
        </p:txBody>
      </p:sp>
      <p:sp>
        <p:nvSpPr>
          <p:cNvPr id="7" name="Oval 6"/>
          <p:cNvSpPr/>
          <p:nvPr/>
        </p:nvSpPr>
        <p:spPr>
          <a:xfrm>
            <a:off x="1155700" y="2279512"/>
            <a:ext cx="1948042" cy="1822588"/>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800" dirty="0" err="1" smtClean="0"/>
              <a:t>Prob</a:t>
            </a:r>
            <a:r>
              <a:rPr lang="en-US" sz="1800" dirty="0" smtClean="0"/>
              <a:t>(correct diagnosis)</a:t>
            </a:r>
            <a:endParaRPr lang="en-US" sz="1800" dirty="0"/>
          </a:p>
        </p:txBody>
      </p:sp>
      <p:sp>
        <p:nvSpPr>
          <p:cNvPr id="8" name="Oval 7"/>
          <p:cNvSpPr/>
          <p:nvPr/>
        </p:nvSpPr>
        <p:spPr>
          <a:xfrm>
            <a:off x="6206854" y="2161968"/>
            <a:ext cx="1974007" cy="1822588"/>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800" smtClean="0"/>
              <a:t>Prob</a:t>
            </a:r>
            <a:r>
              <a:rPr lang="en-US" sz="1800" dirty="0" smtClean="0"/>
              <a:t>(correct </a:t>
            </a:r>
            <a:r>
              <a:rPr lang="en-US" sz="1800" dirty="0"/>
              <a:t>diagnosis)</a:t>
            </a:r>
          </a:p>
          <a:p>
            <a:pPr algn="ctr"/>
            <a:endParaRPr lang="en-US" sz="1500" dirty="0"/>
          </a:p>
        </p:txBody>
      </p:sp>
      <p:sp>
        <p:nvSpPr>
          <p:cNvPr id="9" name="Right Arrow 8"/>
          <p:cNvSpPr/>
          <p:nvPr/>
        </p:nvSpPr>
        <p:spPr>
          <a:xfrm>
            <a:off x="3695700" y="2654093"/>
            <a:ext cx="2082800" cy="6605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532096" y="2279512"/>
            <a:ext cx="2373630" cy="323165"/>
          </a:xfrm>
          <a:prstGeom prst="rect">
            <a:avLst/>
          </a:prstGeom>
          <a:noFill/>
        </p:spPr>
        <p:txBody>
          <a:bodyPr wrap="square" rtlCol="0">
            <a:spAutoFit/>
          </a:bodyPr>
          <a:lstStyle/>
          <a:p>
            <a:r>
              <a:rPr lang="en-US" sz="1500" b="1" dirty="0" smtClean="0"/>
              <a:t>Image information</a:t>
            </a:r>
            <a:endParaRPr lang="en-US" sz="1500" b="1" dirty="0"/>
          </a:p>
        </p:txBody>
      </p:sp>
    </p:spTree>
    <p:extLst>
      <p:ext uri="{BB962C8B-B14F-4D97-AF65-F5344CB8AC3E}">
        <p14:creationId xmlns:p14="http://schemas.microsoft.com/office/powerpoint/2010/main" val="776749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4: Therapeutic Efficacy</a:t>
            </a:r>
            <a:endParaRPr lang="en-US" dirty="0"/>
          </a:p>
        </p:txBody>
      </p:sp>
      <p:sp>
        <p:nvSpPr>
          <p:cNvPr id="3" name="Content Placeholder 2"/>
          <p:cNvSpPr>
            <a:spLocks noGrp="1"/>
          </p:cNvSpPr>
          <p:nvPr>
            <p:ph idx="1"/>
          </p:nvPr>
        </p:nvSpPr>
        <p:spPr/>
        <p:txBody>
          <a:bodyPr/>
          <a:lstStyle/>
          <a:p>
            <a:r>
              <a:rPr lang="en-US" dirty="0" smtClean="0"/>
              <a:t>New therapy</a:t>
            </a:r>
          </a:p>
          <a:p>
            <a:r>
              <a:rPr lang="en-US" dirty="0" smtClean="0"/>
              <a:t>Avoid the need for therapy </a:t>
            </a:r>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12</a:t>
            </a:fld>
            <a:endParaRPr lang="en-US"/>
          </a:p>
        </p:txBody>
      </p:sp>
    </p:spTree>
    <p:extLst>
      <p:ext uri="{BB962C8B-B14F-4D97-AF65-F5344CB8AC3E}">
        <p14:creationId xmlns:p14="http://schemas.microsoft.com/office/powerpoint/2010/main" val="2744708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5: Patient Outcome Efficacy</a:t>
            </a:r>
            <a:endParaRPr lang="en-US" dirty="0"/>
          </a:p>
        </p:txBody>
      </p:sp>
      <p:sp>
        <p:nvSpPr>
          <p:cNvPr id="3" name="Content Placeholder 2"/>
          <p:cNvSpPr>
            <a:spLocks noGrp="1"/>
          </p:cNvSpPr>
          <p:nvPr>
            <p:ph idx="1"/>
          </p:nvPr>
        </p:nvSpPr>
        <p:spPr/>
        <p:txBody>
          <a:bodyPr/>
          <a:lstStyle/>
          <a:p>
            <a:r>
              <a:rPr lang="en-US" dirty="0" smtClean="0"/>
              <a:t>Cost comes into play </a:t>
            </a:r>
          </a:p>
          <a:p>
            <a:r>
              <a:rPr lang="en-US" dirty="0" smtClean="0"/>
              <a:t>Methods:</a:t>
            </a:r>
          </a:p>
          <a:p>
            <a:pPr lvl="1"/>
            <a:r>
              <a:rPr lang="en-US" dirty="0" smtClean="0"/>
              <a:t>RCT (random controlled trial)</a:t>
            </a:r>
          </a:p>
          <a:p>
            <a:pPr lvl="1"/>
            <a:r>
              <a:rPr lang="en-US" dirty="0" smtClean="0"/>
              <a:t>Statistical Methods</a:t>
            </a:r>
            <a:endParaRPr lang="en-US" dirty="0" smtClean="0"/>
          </a:p>
          <a:p>
            <a:pPr lvl="1"/>
            <a:endParaRPr lang="en-US" dirty="0" smtClean="0"/>
          </a:p>
          <a:p>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13</a:t>
            </a:fld>
            <a:endParaRPr lang="en-US"/>
          </a:p>
        </p:txBody>
      </p:sp>
    </p:spTree>
    <p:extLst>
      <p:ext uri="{BB962C8B-B14F-4D97-AF65-F5344CB8AC3E}">
        <p14:creationId xmlns:p14="http://schemas.microsoft.com/office/powerpoint/2010/main" val="4020760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6: Societal Efficacy</a:t>
            </a:r>
            <a:endParaRPr lang="en-US" dirty="0"/>
          </a:p>
        </p:txBody>
      </p:sp>
      <p:sp>
        <p:nvSpPr>
          <p:cNvPr id="3" name="Content Placeholder 2"/>
          <p:cNvSpPr>
            <a:spLocks noGrp="1"/>
          </p:cNvSpPr>
          <p:nvPr>
            <p:ph idx="1"/>
          </p:nvPr>
        </p:nvSpPr>
        <p:spPr/>
        <p:txBody>
          <a:bodyPr/>
          <a:lstStyle/>
          <a:p>
            <a:r>
              <a:rPr lang="en-US" dirty="0" smtClean="0"/>
              <a:t>Efficient use </a:t>
            </a:r>
            <a:r>
              <a:rPr lang="en-US" dirty="0" smtClean="0"/>
              <a:t>of societal </a:t>
            </a:r>
            <a:r>
              <a:rPr lang="en-US" dirty="0" smtClean="0"/>
              <a:t>resources</a:t>
            </a:r>
          </a:p>
          <a:p>
            <a:r>
              <a:rPr lang="en-US" dirty="0" smtClean="0"/>
              <a:t>Introduction to new technology</a:t>
            </a:r>
            <a:endParaRPr lang="en-US" dirty="0"/>
          </a:p>
          <a:p>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14</a:t>
            </a:fld>
            <a:endParaRPr lang="en-US"/>
          </a:p>
        </p:txBody>
      </p:sp>
    </p:spTree>
    <p:extLst>
      <p:ext uri="{BB962C8B-B14F-4D97-AF65-F5344CB8AC3E}">
        <p14:creationId xmlns:p14="http://schemas.microsoft.com/office/powerpoint/2010/main" val="8327831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Efficacy -&gt; Cost Effectiveness</a:t>
            </a:r>
            <a:endParaRPr lang="en-US" dirty="0"/>
          </a:p>
        </p:txBody>
      </p:sp>
      <p:sp>
        <p:nvSpPr>
          <p:cNvPr id="3" name="Content Placeholder 2"/>
          <p:cNvSpPr>
            <a:spLocks noGrp="1"/>
          </p:cNvSpPr>
          <p:nvPr>
            <p:ph idx="1"/>
          </p:nvPr>
        </p:nvSpPr>
        <p:spPr/>
        <p:txBody>
          <a:bodyPr/>
          <a:lstStyle/>
          <a:p>
            <a:r>
              <a:rPr lang="en-US" dirty="0"/>
              <a:t>Phelps and </a:t>
            </a:r>
            <a:r>
              <a:rPr lang="en-US" dirty="0" err="1"/>
              <a:t>Mushlin</a:t>
            </a:r>
            <a:r>
              <a:rPr lang="en-US" dirty="0"/>
              <a:t> </a:t>
            </a:r>
            <a:r>
              <a:rPr lang="en-US" dirty="0" smtClean="0"/>
              <a:t>approach</a:t>
            </a:r>
            <a:r>
              <a:rPr lang="en-US" dirty="0"/>
              <a:t> </a:t>
            </a:r>
            <a:r>
              <a:rPr lang="en-US" dirty="0" smtClean="0"/>
              <a:t>model</a:t>
            </a:r>
          </a:p>
          <a:p>
            <a:pPr lvl="1"/>
            <a:r>
              <a:rPr lang="en-US" dirty="0" smtClean="0"/>
              <a:t>Dollars per QALY</a:t>
            </a:r>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15</a:t>
            </a:fld>
            <a:endParaRPr lang="en-US"/>
          </a:p>
        </p:txBody>
      </p:sp>
    </p:spTree>
    <p:extLst>
      <p:ext uri="{BB962C8B-B14F-4D97-AF65-F5344CB8AC3E}">
        <p14:creationId xmlns:p14="http://schemas.microsoft.com/office/powerpoint/2010/main" val="9649786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Conclusion</a:t>
            </a:r>
          </a:p>
        </p:txBody>
      </p:sp>
      <p:sp>
        <p:nvSpPr>
          <p:cNvPr id="14" name="Content Placeholder 13"/>
          <p:cNvSpPr>
            <a:spLocks noGrp="1"/>
          </p:cNvSpPr>
          <p:nvPr>
            <p:ph idx="1"/>
          </p:nvPr>
        </p:nvSpPr>
        <p:spPr/>
        <p:txBody>
          <a:bodyPr/>
          <a:lstStyle/>
          <a:p>
            <a:endParaRPr lang="en-US" dirty="0" smtClean="0"/>
          </a:p>
          <a:p>
            <a:r>
              <a:rPr lang="en-US" dirty="0" smtClean="0"/>
              <a:t>Efficacy model evaluates diagnosis imaging in the whole process of patient treatment.  </a:t>
            </a:r>
          </a:p>
          <a:p>
            <a:r>
              <a:rPr lang="en-US" dirty="0" smtClean="0"/>
              <a:t>More research has been conducted in Level 1 and 2.</a:t>
            </a:r>
          </a:p>
          <a:p>
            <a:endParaRPr lang="en-US" dirty="0"/>
          </a:p>
        </p:txBody>
      </p:sp>
      <p:sp>
        <p:nvSpPr>
          <p:cNvPr id="7" name="Date Placeholder 6"/>
          <p:cNvSpPr>
            <a:spLocks noGrp="1"/>
          </p:cNvSpPr>
          <p:nvPr>
            <p:ph type="dt" sz="half" idx="10"/>
          </p:nvPr>
        </p:nvSpPr>
        <p:spPr/>
        <p:txBody>
          <a:bodyPr/>
          <a:lstStyle/>
          <a:p>
            <a:r>
              <a:rPr lang="en-US" smtClean="0"/>
              <a:t>Sep 18 2018</a:t>
            </a:r>
            <a:endParaRPr lang="en-US" dirty="0"/>
          </a:p>
        </p:txBody>
      </p:sp>
      <p:sp>
        <p:nvSpPr>
          <p:cNvPr id="8" name="Footer Placeholder 7"/>
          <p:cNvSpPr>
            <a:spLocks noGrp="1"/>
          </p:cNvSpPr>
          <p:nvPr>
            <p:ph type="ftr" sz="quarter" idx="11"/>
          </p:nvPr>
        </p:nvSpPr>
        <p:spPr/>
        <p:txBody>
          <a:bodyPr/>
          <a:lstStyle/>
          <a:p>
            <a:r>
              <a:rPr lang="en-US" smtClean="0"/>
              <a:t>Seminar – Fall 2018</a:t>
            </a:r>
            <a:endParaRPr lang="en-US" dirty="0"/>
          </a:p>
        </p:txBody>
      </p:sp>
      <p:sp>
        <p:nvSpPr>
          <p:cNvPr id="9" name="Slide Number Placeholder 8"/>
          <p:cNvSpPr>
            <a:spLocks noGrp="1"/>
          </p:cNvSpPr>
          <p:nvPr>
            <p:ph type="sldNum" sz="quarter" idx="12"/>
          </p:nvPr>
        </p:nvSpPr>
        <p:spPr/>
        <p:txBody>
          <a:bodyPr/>
          <a:lstStyle/>
          <a:p>
            <a:fld id="{BDA5F717-12EE-A348-A3FB-CFE8FCC4E8AC}" type="slidenum">
              <a:rPr lang="en-US" smtClean="0"/>
              <a:t>16</a:t>
            </a:fld>
            <a:endParaRPr lang="en-US"/>
          </a:p>
        </p:txBody>
      </p:sp>
    </p:spTree>
    <p:extLst>
      <p:ext uri="{BB962C8B-B14F-4D97-AF65-F5344CB8AC3E}">
        <p14:creationId xmlns:p14="http://schemas.microsoft.com/office/powerpoint/2010/main" val="28519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 calcmode="lin" valueType="num">
                                      <p:cBhvr additive="base">
                                        <p:cTn id="7"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 calcmode="lin" valueType="num">
                                      <p:cBhvr additive="base">
                                        <p:cTn id="13"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[1] </a:t>
            </a:r>
            <a:r>
              <a:rPr lang="en-US" b="0" dirty="0"/>
              <a:t>Gazelle, G. Scott, et al. "A framework for assessing the value of diagnostic imaging in the era of comparative effectiveness research." </a:t>
            </a:r>
            <a:r>
              <a:rPr lang="en-US" b="0" i="1" dirty="0"/>
              <a:t>Radiology</a:t>
            </a:r>
            <a:r>
              <a:rPr lang="en-US" b="0" dirty="0"/>
              <a:t> 261.3 (2011): 692-698.</a:t>
            </a:r>
            <a:endParaRPr lang="en-US" dirty="0" smtClean="0"/>
          </a:p>
          <a:p>
            <a:r>
              <a:rPr lang="en-US" dirty="0" smtClean="0"/>
              <a:t>[2] </a:t>
            </a:r>
            <a:r>
              <a:rPr lang="en-US" b="0" dirty="0"/>
              <a:t>Lord, Sarah J., Les </a:t>
            </a:r>
            <a:r>
              <a:rPr lang="en-US" b="0" dirty="0" err="1"/>
              <a:t>Irwig</a:t>
            </a:r>
            <a:r>
              <a:rPr lang="en-US" b="0" dirty="0"/>
              <a:t>, and R. John </a:t>
            </a:r>
            <a:r>
              <a:rPr lang="en-US" b="0" dirty="0" err="1"/>
              <a:t>Simes</a:t>
            </a:r>
            <a:r>
              <a:rPr lang="en-US" b="0" dirty="0"/>
              <a:t>. "When is measuring sensitivity and specificity sufficient to evaluate a diagnostic test, and when do we need randomized trials?." </a:t>
            </a:r>
            <a:r>
              <a:rPr lang="en-US" b="0" i="1" dirty="0"/>
              <a:t>Annals of internal medicine</a:t>
            </a:r>
            <a:r>
              <a:rPr lang="en-US" b="0" dirty="0"/>
              <a:t> 144.11 (2006): 850-855.</a:t>
            </a:r>
            <a:endParaRPr lang="en-US" dirty="0" smtClean="0"/>
          </a:p>
          <a:p>
            <a:r>
              <a:rPr lang="en-US" dirty="0" smtClean="0"/>
              <a:t>[3</a:t>
            </a:r>
            <a:r>
              <a:rPr lang="en-US" dirty="0" smtClean="0"/>
              <a:t>]</a:t>
            </a:r>
            <a:r>
              <a:rPr lang="en-US" b="0" dirty="0"/>
              <a:t> Verhaegen, </a:t>
            </a:r>
            <a:r>
              <a:rPr lang="en-US" b="0" dirty="0" err="1"/>
              <a:t>Jorine</a:t>
            </a:r>
            <a:r>
              <a:rPr lang="en-US" b="0" dirty="0"/>
              <a:t>, et al. "Accuracy of single progesterone test to predict early pregnancy outcome in women with pain or bleeding: meta-analysis of cohort studies." </a:t>
            </a:r>
            <a:r>
              <a:rPr lang="en-US" b="0" i="1" dirty="0" err="1"/>
              <a:t>Bmj</a:t>
            </a:r>
            <a:r>
              <a:rPr lang="en-US" b="0" dirty="0"/>
              <a:t> 345 (2012): e6077.</a:t>
            </a:r>
            <a:endParaRPr lang="en-US" dirty="0" smtClean="0"/>
          </a:p>
          <a:p>
            <a:r>
              <a:rPr lang="en-US" dirty="0" smtClean="0"/>
              <a:t>[4</a:t>
            </a:r>
            <a:r>
              <a:rPr lang="en-US" dirty="0" smtClean="0"/>
              <a:t>]</a:t>
            </a:r>
            <a:r>
              <a:rPr lang="en-US" b="0" dirty="0"/>
              <a:t> </a:t>
            </a:r>
            <a:r>
              <a:rPr lang="en-US" b="0" dirty="0" err="1"/>
              <a:t>Aboyans</a:t>
            </a:r>
            <a:r>
              <a:rPr lang="en-US" b="0" dirty="0"/>
              <a:t>, Victor, et al. "2017 ESC Guidelines on the Diagnosis and Treatment of Peripheral Arterial Diseases, in collaboration with the European Society for Vascular Surgery (ESVS) Document covering atherosclerotic disease of extracranial carotid and vertebral, mesenteric, renal, upper and lower extremity arteries Endorsed by: the European Stroke Organization (ESO) The Task Force for the Diagnosis and Treatment of Peripheral Arterial Diseases of the European Society of Cardiology (ESC) and of the European Society for Vascular ...." </a:t>
            </a:r>
            <a:r>
              <a:rPr lang="en-US" b="0" i="1" dirty="0"/>
              <a:t>European heart journal</a:t>
            </a:r>
            <a:r>
              <a:rPr lang="en-US" b="0" dirty="0"/>
              <a:t> 39.9 (2017): 763-816.</a:t>
            </a:r>
            <a:endParaRPr lang="en-US" dirty="0" smtClean="0"/>
          </a:p>
          <a:p>
            <a:r>
              <a:rPr lang="en-US" dirty="0" smtClean="0"/>
              <a:t>[5</a:t>
            </a:r>
            <a:r>
              <a:rPr lang="en-US" dirty="0" smtClean="0"/>
              <a:t>]</a:t>
            </a:r>
            <a:r>
              <a:rPr lang="en-US" b="0" dirty="0"/>
              <a:t> Met, Rosemarie, et al. "Diagnostic performance of computed tomography angiography in peripheral arterial disease: a systematic review and meta-analysis." </a:t>
            </a:r>
            <a:r>
              <a:rPr lang="en-US" b="0" i="1" dirty="0"/>
              <a:t>Jama</a:t>
            </a:r>
            <a:r>
              <a:rPr lang="en-US" b="0" dirty="0"/>
              <a:t> 301.4 (2009): 415-424.</a:t>
            </a:r>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17</a:t>
            </a:fld>
            <a:endParaRPr lang="en-US"/>
          </a:p>
        </p:txBody>
      </p:sp>
    </p:spTree>
    <p:extLst>
      <p:ext uri="{BB962C8B-B14F-4D97-AF65-F5344CB8AC3E}">
        <p14:creationId xmlns:p14="http://schemas.microsoft.com/office/powerpoint/2010/main" val="7422053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3242" y="897511"/>
            <a:ext cx="3788960" cy="2848989"/>
          </a:xfrm>
        </p:spPr>
        <p:txBody>
          <a:bodyPr>
            <a:normAutofit/>
          </a:bodyPr>
          <a:lstStyle/>
          <a:p>
            <a:pPr algn="ctr"/>
            <a:r>
              <a:rPr lang="en-US" dirty="0" smtClean="0"/>
              <a:t>Q&amp;A </a:t>
            </a:r>
            <a:br>
              <a:rPr lang="en-US" dirty="0" smtClean="0"/>
            </a:br>
            <a:r>
              <a:rPr lang="en-US" dirty="0" smtClean="0"/>
              <a:t>THANK </a:t>
            </a:r>
            <a:r>
              <a:rPr lang="en-US" dirty="0"/>
              <a:t>YOU</a:t>
            </a:r>
          </a:p>
        </p:txBody>
      </p:sp>
      <p:sp>
        <p:nvSpPr>
          <p:cNvPr id="4" name="Slide Number Placeholder 3"/>
          <p:cNvSpPr>
            <a:spLocks noGrp="1"/>
          </p:cNvSpPr>
          <p:nvPr>
            <p:ph type="sldNum" idx="12"/>
          </p:nvPr>
        </p:nvSpPr>
        <p:spPr>
          <a:xfrm>
            <a:off x="8043483" y="4790435"/>
            <a:ext cx="459783" cy="275179"/>
          </a:xfrm>
        </p:spPr>
        <p:txBody>
          <a:bodyPr/>
          <a:lstStyle/>
          <a:p>
            <a:fld id="{00000000-1234-1234-1234-123412341234}" type="slidenum">
              <a:rPr lang="en" smtClean="0"/>
              <a:pPr/>
              <a:t>18</a:t>
            </a:fld>
            <a:endParaRPr lang="en" dirty="0"/>
          </a:p>
        </p:txBody>
      </p:sp>
    </p:spTree>
    <p:extLst>
      <p:ext uri="{BB962C8B-B14F-4D97-AF65-F5344CB8AC3E}">
        <p14:creationId xmlns:p14="http://schemas.microsoft.com/office/powerpoint/2010/main" val="1126441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Contents</a:t>
            </a:r>
          </a:p>
        </p:txBody>
      </p:sp>
      <p:sp>
        <p:nvSpPr>
          <p:cNvPr id="14" name="Content Placeholder 13"/>
          <p:cNvSpPr>
            <a:spLocks noGrp="1"/>
          </p:cNvSpPr>
          <p:nvPr>
            <p:ph idx="1"/>
          </p:nvPr>
        </p:nvSpPr>
        <p:spPr/>
        <p:txBody>
          <a:bodyPr>
            <a:normAutofit/>
          </a:bodyPr>
          <a:lstStyle/>
          <a:p>
            <a:r>
              <a:rPr lang="en-US" dirty="0" smtClean="0"/>
              <a:t>Background</a:t>
            </a:r>
            <a:endParaRPr lang="en-US" dirty="0"/>
          </a:p>
          <a:p>
            <a:r>
              <a:rPr lang="en-US" dirty="0" smtClean="0"/>
              <a:t>Related Work</a:t>
            </a:r>
            <a:endParaRPr lang="en-US" dirty="0"/>
          </a:p>
          <a:p>
            <a:r>
              <a:rPr lang="en-US" dirty="0" smtClean="0"/>
              <a:t>Efficacy Model</a:t>
            </a:r>
            <a:endParaRPr lang="en-US" dirty="0"/>
          </a:p>
          <a:p>
            <a:r>
              <a:rPr lang="en-US" dirty="0" smtClean="0"/>
              <a:t>Conclusion</a:t>
            </a:r>
            <a:endParaRPr lang="en-US" dirty="0" smtClean="0"/>
          </a:p>
          <a:p>
            <a:r>
              <a:rPr lang="en-US" dirty="0" smtClean="0"/>
              <a:t>References</a:t>
            </a:r>
          </a:p>
          <a:p>
            <a:r>
              <a:rPr lang="en-US" dirty="0" smtClean="0"/>
              <a:t>Q&amp;A</a:t>
            </a:r>
          </a:p>
        </p:txBody>
      </p:sp>
      <p:sp>
        <p:nvSpPr>
          <p:cNvPr id="7" name="Date Placeholder 6"/>
          <p:cNvSpPr>
            <a:spLocks noGrp="1"/>
          </p:cNvSpPr>
          <p:nvPr>
            <p:ph type="dt" sz="half" idx="10"/>
          </p:nvPr>
        </p:nvSpPr>
        <p:spPr/>
        <p:txBody>
          <a:bodyPr/>
          <a:lstStyle/>
          <a:p>
            <a:r>
              <a:rPr lang="en-US" smtClean="0"/>
              <a:t>Sep 18 2018</a:t>
            </a:r>
            <a:endParaRPr lang="en-US" dirty="0"/>
          </a:p>
        </p:txBody>
      </p:sp>
      <p:sp>
        <p:nvSpPr>
          <p:cNvPr id="8" name="Footer Placeholder 7"/>
          <p:cNvSpPr>
            <a:spLocks noGrp="1"/>
          </p:cNvSpPr>
          <p:nvPr>
            <p:ph type="ftr" sz="quarter" idx="11"/>
          </p:nvPr>
        </p:nvSpPr>
        <p:spPr/>
        <p:txBody>
          <a:bodyPr/>
          <a:lstStyle/>
          <a:p>
            <a:r>
              <a:rPr lang="en-US" smtClean="0"/>
              <a:t>Seminar – Fall 2018</a:t>
            </a:r>
            <a:endParaRPr lang="en-US" dirty="0"/>
          </a:p>
        </p:txBody>
      </p:sp>
      <p:sp>
        <p:nvSpPr>
          <p:cNvPr id="9" name="Slide Number Placeholder 8"/>
          <p:cNvSpPr>
            <a:spLocks noGrp="1"/>
          </p:cNvSpPr>
          <p:nvPr>
            <p:ph type="sldNum" sz="quarter" idx="12"/>
          </p:nvPr>
        </p:nvSpPr>
        <p:spPr/>
        <p:txBody>
          <a:bodyPr/>
          <a:lstStyle/>
          <a:p>
            <a:fld id="{BDA5F717-12EE-A348-A3FB-CFE8FCC4E8AC}" type="slidenum">
              <a:rPr lang="en-US" smtClean="0"/>
              <a:t>2</a:t>
            </a:fld>
            <a:endParaRPr lang="en-US"/>
          </a:p>
        </p:txBody>
      </p:sp>
    </p:spTree>
    <p:extLst>
      <p:ext uri="{BB962C8B-B14F-4D97-AF65-F5344CB8AC3E}">
        <p14:creationId xmlns:p14="http://schemas.microsoft.com/office/powerpoint/2010/main" val="291238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 calcmode="lin" valueType="num">
                                      <p:cBhvr additive="base">
                                        <p:cTn id="13"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 calcmode="lin" valueType="num">
                                      <p:cBhvr additive="base">
                                        <p:cTn id="19"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xEl>
                                              <p:pRg st="3" end="3"/>
                                            </p:txEl>
                                          </p:spTgt>
                                        </p:tgtEl>
                                        <p:attrNameLst>
                                          <p:attrName>style.visibility</p:attrName>
                                        </p:attrNameLst>
                                      </p:cBhvr>
                                      <p:to>
                                        <p:strVal val="visible"/>
                                      </p:to>
                                    </p:set>
                                    <p:anim calcmode="lin" valueType="num">
                                      <p:cBhvr additive="base">
                                        <p:cTn id="25"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xEl>
                                              <p:pRg st="4" end="4"/>
                                            </p:txEl>
                                          </p:spTgt>
                                        </p:tgtEl>
                                        <p:attrNameLst>
                                          <p:attrName>style.visibility</p:attrName>
                                        </p:attrNameLst>
                                      </p:cBhvr>
                                      <p:to>
                                        <p:strVal val="visible"/>
                                      </p:to>
                                    </p:set>
                                    <p:anim calcmode="lin" valueType="num">
                                      <p:cBhvr additive="base">
                                        <p:cTn id="31"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
                                            <p:txEl>
                                              <p:pRg st="5" end="5"/>
                                            </p:txEl>
                                          </p:spTgt>
                                        </p:tgtEl>
                                        <p:attrNameLst>
                                          <p:attrName>style.visibility</p:attrName>
                                        </p:attrNameLst>
                                      </p:cBhvr>
                                      <p:to>
                                        <p:strVal val="visible"/>
                                      </p:to>
                                    </p:set>
                                    <p:anim calcmode="lin" valueType="num">
                                      <p:cBhvr additive="base">
                                        <p:cTn id="37"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smtClean="0"/>
              <a:t>Background: Diagnosis Imaging</a:t>
            </a:r>
            <a:endParaRPr lang="en-US" dirty="0"/>
          </a:p>
        </p:txBody>
      </p:sp>
      <p:sp>
        <p:nvSpPr>
          <p:cNvPr id="14" name="Content Placeholder 13"/>
          <p:cNvSpPr>
            <a:spLocks noGrp="1"/>
          </p:cNvSpPr>
          <p:nvPr>
            <p:ph idx="1"/>
          </p:nvPr>
        </p:nvSpPr>
        <p:spPr/>
        <p:txBody>
          <a:bodyPr>
            <a:normAutofit lnSpcReduction="10000"/>
          </a:bodyPr>
          <a:lstStyle/>
          <a:p>
            <a:r>
              <a:rPr lang="en-US" dirty="0" smtClean="0"/>
              <a:t>Definition:</a:t>
            </a:r>
          </a:p>
          <a:p>
            <a:pPr lvl="1"/>
            <a:r>
              <a:rPr lang="en-US" dirty="0" smtClean="0"/>
              <a:t>Non-invasive methods to identify diseases via generation of images representing internal anatomic structures and organs of the patient’s body. </a:t>
            </a:r>
          </a:p>
          <a:p>
            <a:r>
              <a:rPr lang="en-US" dirty="0" smtClean="0"/>
              <a:t>Types:</a:t>
            </a:r>
          </a:p>
          <a:p>
            <a:pPr lvl="1"/>
            <a:r>
              <a:rPr lang="en-US" dirty="0" smtClean="0"/>
              <a:t>X-ray</a:t>
            </a:r>
          </a:p>
          <a:p>
            <a:pPr lvl="1"/>
            <a:r>
              <a:rPr lang="en-US" dirty="0" smtClean="0"/>
              <a:t>Computed Tomography(CT)</a:t>
            </a:r>
          </a:p>
          <a:p>
            <a:pPr lvl="1"/>
            <a:r>
              <a:rPr lang="en-US" dirty="0" smtClean="0"/>
              <a:t>Magnetic Resonance Imaging(MRI)</a:t>
            </a:r>
          </a:p>
          <a:p>
            <a:pPr lvl="1"/>
            <a:r>
              <a:rPr lang="en-US" dirty="0" smtClean="0"/>
              <a:t>3D Mammography</a:t>
            </a:r>
          </a:p>
          <a:p>
            <a:pPr lvl="1"/>
            <a:r>
              <a:rPr lang="en-US" dirty="0" smtClean="0"/>
              <a:t>DEXA Scan</a:t>
            </a:r>
          </a:p>
          <a:p>
            <a:pPr lvl="1"/>
            <a:r>
              <a:rPr lang="en-US" dirty="0" smtClean="0"/>
              <a:t>PET/CT</a:t>
            </a:r>
            <a:endParaRPr lang="en-US" dirty="0"/>
          </a:p>
          <a:p>
            <a:pPr lvl="1"/>
            <a:r>
              <a:rPr lang="en-US" dirty="0" smtClean="0"/>
              <a:t>etc.</a:t>
            </a:r>
          </a:p>
        </p:txBody>
      </p:sp>
      <p:sp>
        <p:nvSpPr>
          <p:cNvPr id="7" name="Date Placeholder 6"/>
          <p:cNvSpPr>
            <a:spLocks noGrp="1"/>
          </p:cNvSpPr>
          <p:nvPr>
            <p:ph type="dt" sz="half" idx="10"/>
          </p:nvPr>
        </p:nvSpPr>
        <p:spPr/>
        <p:txBody>
          <a:bodyPr/>
          <a:lstStyle/>
          <a:p>
            <a:r>
              <a:rPr lang="en-US" smtClean="0"/>
              <a:t>Sep 18 2018</a:t>
            </a:r>
            <a:endParaRPr lang="en-US" dirty="0"/>
          </a:p>
        </p:txBody>
      </p:sp>
      <p:sp>
        <p:nvSpPr>
          <p:cNvPr id="8" name="Footer Placeholder 7"/>
          <p:cNvSpPr>
            <a:spLocks noGrp="1"/>
          </p:cNvSpPr>
          <p:nvPr>
            <p:ph type="ftr" sz="quarter" idx="11"/>
          </p:nvPr>
        </p:nvSpPr>
        <p:spPr/>
        <p:txBody>
          <a:bodyPr/>
          <a:lstStyle/>
          <a:p>
            <a:r>
              <a:rPr lang="en-US" smtClean="0"/>
              <a:t>Seminar – Fall 2018</a:t>
            </a:r>
            <a:endParaRPr lang="en-US" dirty="0"/>
          </a:p>
        </p:txBody>
      </p:sp>
      <p:sp>
        <p:nvSpPr>
          <p:cNvPr id="9" name="Slide Number Placeholder 8"/>
          <p:cNvSpPr>
            <a:spLocks noGrp="1"/>
          </p:cNvSpPr>
          <p:nvPr>
            <p:ph type="sldNum" sz="quarter" idx="12"/>
          </p:nvPr>
        </p:nvSpPr>
        <p:spPr/>
        <p:txBody>
          <a:bodyPr/>
          <a:lstStyle/>
          <a:p>
            <a:fld id="{BDA5F717-12EE-A348-A3FB-CFE8FCC4E8AC}" type="slidenum">
              <a:rPr lang="en-US" smtClean="0"/>
              <a:t>3</a:t>
            </a:fld>
            <a:endParaRPr lang="en-US"/>
          </a:p>
        </p:txBody>
      </p:sp>
    </p:spTree>
    <p:extLst>
      <p:ext uri="{BB962C8B-B14F-4D97-AF65-F5344CB8AC3E}">
        <p14:creationId xmlns:p14="http://schemas.microsoft.com/office/powerpoint/2010/main" val="2231720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anim calcmode="lin" valueType="num">
                                      <p:cBhvr additive="base">
                                        <p:cTn id="11"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 calcmode="lin" valueType="num">
                                      <p:cBhvr additive="base">
                                        <p:cTn id="17"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4">
                                            <p:txEl>
                                              <p:pRg st="3" end="3"/>
                                            </p:txEl>
                                          </p:spTgt>
                                        </p:tgtEl>
                                        <p:attrNameLst>
                                          <p:attrName>style.visibility</p:attrName>
                                        </p:attrNameLst>
                                      </p:cBhvr>
                                      <p:to>
                                        <p:strVal val="visible"/>
                                      </p:to>
                                    </p:set>
                                    <p:anim calcmode="lin" valueType="num">
                                      <p:cBhvr additive="base">
                                        <p:cTn id="21"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4">
                                            <p:txEl>
                                              <p:pRg st="4" end="4"/>
                                            </p:txEl>
                                          </p:spTgt>
                                        </p:tgtEl>
                                        <p:attrNameLst>
                                          <p:attrName>style.visibility</p:attrName>
                                        </p:attrNameLst>
                                      </p:cBhvr>
                                      <p:to>
                                        <p:strVal val="visible"/>
                                      </p:to>
                                    </p:set>
                                    <p:anim calcmode="lin" valueType="num">
                                      <p:cBhvr additive="base">
                                        <p:cTn id="25"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4">
                                            <p:txEl>
                                              <p:pRg st="5" end="5"/>
                                            </p:txEl>
                                          </p:spTgt>
                                        </p:tgtEl>
                                        <p:attrNameLst>
                                          <p:attrName>style.visibility</p:attrName>
                                        </p:attrNameLst>
                                      </p:cBhvr>
                                      <p:to>
                                        <p:strVal val="visible"/>
                                      </p:to>
                                    </p:set>
                                    <p:anim calcmode="lin" valueType="num">
                                      <p:cBhvr additive="base">
                                        <p:cTn id="29"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4">
                                            <p:txEl>
                                              <p:pRg st="6" end="6"/>
                                            </p:txEl>
                                          </p:spTgt>
                                        </p:tgtEl>
                                        <p:attrNameLst>
                                          <p:attrName>style.visibility</p:attrName>
                                        </p:attrNameLst>
                                      </p:cBhvr>
                                      <p:to>
                                        <p:strVal val="visible"/>
                                      </p:to>
                                    </p:set>
                                    <p:anim calcmode="lin" valueType="num">
                                      <p:cBhvr additive="base">
                                        <p:cTn id="33" dur="500" fill="hold"/>
                                        <p:tgtEl>
                                          <p:spTgt spid="14">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4">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4">
                                            <p:txEl>
                                              <p:pRg st="7" end="7"/>
                                            </p:txEl>
                                          </p:spTgt>
                                        </p:tgtEl>
                                        <p:attrNameLst>
                                          <p:attrName>style.visibility</p:attrName>
                                        </p:attrNameLst>
                                      </p:cBhvr>
                                      <p:to>
                                        <p:strVal val="visible"/>
                                      </p:to>
                                    </p:set>
                                    <p:anim calcmode="lin" valueType="num">
                                      <p:cBhvr additive="base">
                                        <p:cTn id="37" dur="500" fill="hold"/>
                                        <p:tgtEl>
                                          <p:spTgt spid="1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4">
                                            <p:txEl>
                                              <p:pRg st="8" end="8"/>
                                            </p:txEl>
                                          </p:spTgt>
                                        </p:tgtEl>
                                        <p:attrNameLst>
                                          <p:attrName>style.visibility</p:attrName>
                                        </p:attrNameLst>
                                      </p:cBhvr>
                                      <p:to>
                                        <p:strVal val="visible"/>
                                      </p:to>
                                    </p:set>
                                    <p:anim calcmode="lin" valueType="num">
                                      <p:cBhvr additive="base">
                                        <p:cTn id="41" dur="500" fill="hold"/>
                                        <p:tgtEl>
                                          <p:spTgt spid="14">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4">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4">
                                            <p:txEl>
                                              <p:pRg st="9" end="9"/>
                                            </p:txEl>
                                          </p:spTgt>
                                        </p:tgtEl>
                                        <p:attrNameLst>
                                          <p:attrName>style.visibility</p:attrName>
                                        </p:attrNameLst>
                                      </p:cBhvr>
                                      <p:to>
                                        <p:strVal val="visible"/>
                                      </p:to>
                                    </p:set>
                                    <p:anim calcmode="lin" valueType="num">
                                      <p:cBhvr additive="base">
                                        <p:cTn id="45" dur="500" fill="hold"/>
                                        <p:tgtEl>
                                          <p:spTgt spid="14">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smtClean="0"/>
              <a:t>Image Diagnosis </a:t>
            </a:r>
            <a:r>
              <a:rPr lang="en-US" dirty="0" smtClean="0"/>
              <a:t>Efficacy</a:t>
            </a:r>
            <a:r>
              <a:rPr lang="en-US" dirty="0" smtClean="0"/>
              <a:t>? </a:t>
            </a:r>
            <a:endParaRPr lang="en-US" dirty="0"/>
          </a:p>
        </p:txBody>
      </p:sp>
      <p:sp>
        <p:nvSpPr>
          <p:cNvPr id="3" name="Content Placeholder 2"/>
          <p:cNvSpPr>
            <a:spLocks noGrp="1"/>
          </p:cNvSpPr>
          <p:nvPr>
            <p:ph idx="1"/>
          </p:nvPr>
        </p:nvSpPr>
        <p:spPr/>
        <p:txBody>
          <a:bodyPr/>
          <a:lstStyle/>
          <a:p>
            <a:r>
              <a:rPr lang="en-US" dirty="0" smtClean="0"/>
              <a:t>Increase in expenditure in diagnostic Imaging</a:t>
            </a:r>
          </a:p>
          <a:p>
            <a:r>
              <a:rPr lang="en-US" dirty="0" smtClean="0"/>
              <a:t>Unnecessary radiation exposure</a:t>
            </a:r>
          </a:p>
          <a:p>
            <a:r>
              <a:rPr lang="en-US" dirty="0" smtClean="0"/>
              <a:t>Examination disagreement</a:t>
            </a:r>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4</a:t>
            </a:fld>
            <a:endParaRPr lang="en-US"/>
          </a:p>
        </p:txBody>
      </p:sp>
    </p:spTree>
    <p:extLst>
      <p:ext uri="{BB962C8B-B14F-4D97-AF65-F5344CB8AC3E}">
        <p14:creationId xmlns:p14="http://schemas.microsoft.com/office/powerpoint/2010/main" val="10155074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lstStyle/>
          <a:p>
            <a:r>
              <a:rPr lang="en-US" dirty="0" smtClean="0"/>
              <a:t>Observer error in radiologic diagnosis (1954)</a:t>
            </a:r>
          </a:p>
          <a:p>
            <a:r>
              <a:rPr lang="en-US" dirty="0" smtClean="0"/>
              <a:t>Framework for evaluating efficacies (1980)</a:t>
            </a:r>
          </a:p>
          <a:p>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5</a:t>
            </a:fld>
            <a:endParaRPr lang="en-US"/>
          </a:p>
        </p:txBody>
      </p:sp>
    </p:spTree>
    <p:extLst>
      <p:ext uri="{BB962C8B-B14F-4D97-AF65-F5344CB8AC3E}">
        <p14:creationId xmlns:p14="http://schemas.microsoft.com/office/powerpoint/2010/main" val="1999054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Innovation in Efficacy Model</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6</a:t>
            </a:fld>
            <a:endParaRPr lang="en-US"/>
          </a:p>
        </p:txBody>
      </p:sp>
      <p:sp>
        <p:nvSpPr>
          <p:cNvPr id="7" name="Oval 6"/>
          <p:cNvSpPr/>
          <p:nvPr/>
        </p:nvSpPr>
        <p:spPr>
          <a:xfrm>
            <a:off x="571500" y="2279512"/>
            <a:ext cx="2794000" cy="1822588"/>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800" b="1" dirty="0" smtClean="0"/>
              <a:t>Radiology:</a:t>
            </a:r>
          </a:p>
          <a:p>
            <a:pPr algn="ctr"/>
            <a:r>
              <a:rPr lang="en-US" sz="1500" dirty="0" smtClean="0"/>
              <a:t>(Best </a:t>
            </a:r>
            <a:r>
              <a:rPr lang="en-US" sz="1500" dirty="0" smtClean="0"/>
              <a:t>images</a:t>
            </a:r>
          </a:p>
          <a:p>
            <a:pPr algn="ctr"/>
            <a:r>
              <a:rPr lang="en-US" sz="1500" dirty="0" smtClean="0"/>
              <a:t>Accurate </a:t>
            </a:r>
            <a:r>
              <a:rPr lang="en-US" sz="1500" dirty="0" smtClean="0"/>
              <a:t>diagnoses)</a:t>
            </a:r>
            <a:endParaRPr lang="en-US" sz="1500" dirty="0"/>
          </a:p>
        </p:txBody>
      </p:sp>
      <p:sp>
        <p:nvSpPr>
          <p:cNvPr id="8" name="Right Arrow 7"/>
          <p:cNvSpPr/>
          <p:nvPr/>
        </p:nvSpPr>
        <p:spPr>
          <a:xfrm>
            <a:off x="3695700" y="2654093"/>
            <a:ext cx="2082800" cy="6605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78500" y="2279512"/>
            <a:ext cx="2527300" cy="1822588"/>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800" b="1" dirty="0" smtClean="0"/>
              <a:t>Treat patients effectively:</a:t>
            </a:r>
          </a:p>
          <a:p>
            <a:pPr algn="ctr"/>
            <a:r>
              <a:rPr lang="en-US" sz="1500" dirty="0" smtClean="0"/>
              <a:t>Ultimate value</a:t>
            </a:r>
            <a:endParaRPr lang="en-US" sz="1500" dirty="0"/>
          </a:p>
        </p:txBody>
      </p:sp>
    </p:spTree>
    <p:extLst>
      <p:ext uri="{BB962C8B-B14F-4D97-AF65-F5344CB8AC3E}">
        <p14:creationId xmlns:p14="http://schemas.microsoft.com/office/powerpoint/2010/main" val="16581313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smtClean="0"/>
              <a:t>6-tier Efficacy </a:t>
            </a:r>
            <a:r>
              <a:rPr lang="en-US" dirty="0" smtClean="0"/>
              <a:t>Model</a:t>
            </a:r>
            <a:endParaRPr lang="en-US" dirty="0"/>
          </a:p>
        </p:txBody>
      </p:sp>
      <p:sp>
        <p:nvSpPr>
          <p:cNvPr id="7" name="Date Placeholder 6"/>
          <p:cNvSpPr>
            <a:spLocks noGrp="1"/>
          </p:cNvSpPr>
          <p:nvPr>
            <p:ph type="dt" sz="half" idx="10"/>
          </p:nvPr>
        </p:nvSpPr>
        <p:spPr/>
        <p:txBody>
          <a:bodyPr/>
          <a:lstStyle/>
          <a:p>
            <a:r>
              <a:rPr lang="en-US" sz="1800" b="1" i="1" smtClean="0"/>
              <a:t>Sep 18 2018</a:t>
            </a:r>
            <a:endParaRPr lang="en-US" sz="1800" b="1" i="1" dirty="0"/>
          </a:p>
        </p:txBody>
      </p:sp>
      <p:sp>
        <p:nvSpPr>
          <p:cNvPr id="8" name="Footer Placeholder 7"/>
          <p:cNvSpPr>
            <a:spLocks noGrp="1"/>
          </p:cNvSpPr>
          <p:nvPr>
            <p:ph type="ftr" sz="quarter" idx="11"/>
          </p:nvPr>
        </p:nvSpPr>
        <p:spPr/>
        <p:txBody>
          <a:bodyPr/>
          <a:lstStyle/>
          <a:p>
            <a:r>
              <a:rPr lang="en-US" sz="1800" b="1" i="1" smtClean="0"/>
              <a:t>Seminar – Fall 2018</a:t>
            </a:r>
            <a:endParaRPr lang="en-US" sz="1800" b="1" i="1" dirty="0"/>
          </a:p>
        </p:txBody>
      </p:sp>
      <p:sp>
        <p:nvSpPr>
          <p:cNvPr id="9" name="Slide Number Placeholder 8"/>
          <p:cNvSpPr>
            <a:spLocks noGrp="1"/>
          </p:cNvSpPr>
          <p:nvPr>
            <p:ph type="sldNum" sz="quarter" idx="12"/>
          </p:nvPr>
        </p:nvSpPr>
        <p:spPr/>
        <p:txBody>
          <a:bodyPr/>
          <a:lstStyle/>
          <a:p>
            <a:fld id="{BDA5F717-12EE-A348-A3FB-CFE8FCC4E8AC}" type="slidenum">
              <a:rPr lang="en-US" sz="1800" b="1" i="1" smtClean="0"/>
              <a:t>7</a:t>
            </a:fld>
            <a:endParaRPr lang="en-US" sz="1800" b="1" i="1"/>
          </a:p>
        </p:txBody>
      </p:sp>
      <p:grpSp>
        <p:nvGrpSpPr>
          <p:cNvPr id="3" name="Group 2"/>
          <p:cNvGrpSpPr/>
          <p:nvPr/>
        </p:nvGrpSpPr>
        <p:grpSpPr>
          <a:xfrm>
            <a:off x="1489588" y="1268016"/>
            <a:ext cx="5941078" cy="2895608"/>
            <a:chOff x="2104277" y="1572693"/>
            <a:chExt cx="5941078" cy="2895608"/>
          </a:xfrm>
        </p:grpSpPr>
        <p:sp>
          <p:nvSpPr>
            <p:cNvPr id="2" name="Rectangle 1"/>
            <p:cNvSpPr/>
            <p:nvPr/>
          </p:nvSpPr>
          <p:spPr>
            <a:xfrm>
              <a:off x="2104277" y="1572693"/>
              <a:ext cx="4711700" cy="4959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1" i="1" dirty="0" smtClean="0"/>
                <a:t>Societal Efficacy</a:t>
              </a:r>
              <a:endParaRPr lang="en-US" sz="1800" b="1" i="1" dirty="0"/>
            </a:p>
          </p:txBody>
        </p:sp>
        <p:sp>
          <p:nvSpPr>
            <p:cNvPr id="12" name="Rectangle 11"/>
            <p:cNvSpPr/>
            <p:nvPr/>
          </p:nvSpPr>
          <p:spPr>
            <a:xfrm>
              <a:off x="2104277" y="2068666"/>
              <a:ext cx="4711700" cy="4959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1" i="1" dirty="0" smtClean="0"/>
                <a:t>Patient Outcome Efficacy</a:t>
              </a:r>
              <a:endParaRPr lang="en-US" sz="1800" b="1" i="1" dirty="0"/>
            </a:p>
          </p:txBody>
        </p:sp>
        <p:sp>
          <p:nvSpPr>
            <p:cNvPr id="15" name="Rectangle 14"/>
            <p:cNvSpPr/>
            <p:nvPr/>
          </p:nvSpPr>
          <p:spPr>
            <a:xfrm>
              <a:off x="2104277" y="2564639"/>
              <a:ext cx="4711700" cy="4959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1" i="1" dirty="0" smtClean="0"/>
                <a:t>Therapeutic Efficacy</a:t>
              </a:r>
              <a:endParaRPr lang="en-US" sz="1800" b="1" i="1" dirty="0"/>
            </a:p>
          </p:txBody>
        </p:sp>
        <p:sp>
          <p:nvSpPr>
            <p:cNvPr id="16" name="Rectangle 15"/>
            <p:cNvSpPr/>
            <p:nvPr/>
          </p:nvSpPr>
          <p:spPr>
            <a:xfrm>
              <a:off x="2104277" y="3060612"/>
              <a:ext cx="4711700" cy="4959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1" i="1" dirty="0" smtClean="0"/>
                <a:t>Diagnostic Thinking Efficacy</a:t>
              </a:r>
              <a:endParaRPr lang="en-US" sz="1800" b="1" i="1" dirty="0"/>
            </a:p>
          </p:txBody>
        </p:sp>
        <p:sp>
          <p:nvSpPr>
            <p:cNvPr id="17" name="Rectangle 16"/>
            <p:cNvSpPr/>
            <p:nvPr/>
          </p:nvSpPr>
          <p:spPr>
            <a:xfrm>
              <a:off x="2104277" y="3476355"/>
              <a:ext cx="4711700" cy="4959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1" i="1" dirty="0" smtClean="0"/>
                <a:t>Diagnostic Accuracy Efficacy</a:t>
              </a:r>
              <a:endParaRPr lang="en-US" sz="1800" b="1" i="1" dirty="0"/>
            </a:p>
          </p:txBody>
        </p:sp>
        <p:sp>
          <p:nvSpPr>
            <p:cNvPr id="18" name="Rectangle 17"/>
            <p:cNvSpPr/>
            <p:nvPr/>
          </p:nvSpPr>
          <p:spPr>
            <a:xfrm>
              <a:off x="2104277" y="3972328"/>
              <a:ext cx="4711700" cy="4959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1" i="1" dirty="0" smtClean="0"/>
                <a:t>Technical Efficacy</a:t>
              </a:r>
              <a:endParaRPr lang="en-US" sz="1800" b="1" i="1" dirty="0"/>
            </a:p>
          </p:txBody>
        </p:sp>
        <p:cxnSp>
          <p:nvCxnSpPr>
            <p:cNvPr id="4" name="Straight Arrow Connector 3"/>
            <p:cNvCxnSpPr/>
            <p:nvPr/>
          </p:nvCxnSpPr>
          <p:spPr>
            <a:xfrm flipV="1">
              <a:off x="7315627" y="1572693"/>
              <a:ext cx="0" cy="279610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5" name="TextBox 4"/>
            <p:cNvSpPr txBox="1"/>
            <p:nvPr/>
          </p:nvSpPr>
          <p:spPr>
            <a:xfrm>
              <a:off x="7359555" y="3008516"/>
              <a:ext cx="685800" cy="300082"/>
            </a:xfrm>
            <a:prstGeom prst="rect">
              <a:avLst/>
            </a:prstGeom>
            <a:noFill/>
          </p:spPr>
          <p:txBody>
            <a:bodyPr wrap="square" rtlCol="0">
              <a:spAutoFit/>
            </a:bodyPr>
            <a:lstStyle/>
            <a:p>
              <a:r>
                <a:rPr lang="en-US" dirty="0" smtClean="0"/>
                <a:t>Level</a:t>
              </a:r>
              <a:endParaRPr lang="en-US" dirty="0"/>
            </a:p>
          </p:txBody>
        </p:sp>
      </p:grpSp>
    </p:spTree>
    <p:extLst>
      <p:ext uri="{BB962C8B-B14F-4D97-AF65-F5344CB8AC3E}">
        <p14:creationId xmlns:p14="http://schemas.microsoft.com/office/powerpoint/2010/main" val="37412758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1: Technical Efficacy</a:t>
            </a:r>
            <a:endParaRPr lang="en-US" dirty="0"/>
          </a:p>
        </p:txBody>
      </p:sp>
      <p:sp>
        <p:nvSpPr>
          <p:cNvPr id="3" name="Content Placeholder 2"/>
          <p:cNvSpPr>
            <a:spLocks noGrp="1"/>
          </p:cNvSpPr>
          <p:nvPr>
            <p:ph idx="1"/>
          </p:nvPr>
        </p:nvSpPr>
        <p:spPr/>
        <p:txBody>
          <a:bodyPr/>
          <a:lstStyle/>
          <a:p>
            <a:r>
              <a:rPr lang="en-US" dirty="0" smtClean="0"/>
              <a:t>High Quality Image:</a:t>
            </a:r>
          </a:p>
          <a:p>
            <a:pPr lvl="1"/>
            <a:r>
              <a:rPr lang="en-US" dirty="0" smtClean="0"/>
              <a:t>MTF</a:t>
            </a:r>
          </a:p>
          <a:p>
            <a:pPr lvl="1"/>
            <a:r>
              <a:rPr lang="en-US" dirty="0" smtClean="0"/>
              <a:t>Sharpness</a:t>
            </a:r>
          </a:p>
          <a:p>
            <a:pPr lvl="1"/>
            <a:r>
              <a:rPr lang="en-US" dirty="0" smtClean="0"/>
              <a:t>Brightness</a:t>
            </a:r>
          </a:p>
          <a:p>
            <a:pPr lvl="1"/>
            <a:r>
              <a:rPr lang="en-US" dirty="0" smtClean="0"/>
              <a:t>Contrast</a:t>
            </a:r>
          </a:p>
          <a:p>
            <a:pPr lvl="1"/>
            <a:r>
              <a:rPr lang="en-US" dirty="0" smtClean="0"/>
              <a:t>Mottle</a:t>
            </a:r>
          </a:p>
          <a:p>
            <a:pPr lvl="1"/>
            <a:r>
              <a:rPr lang="en-US" dirty="0" smtClean="0"/>
              <a:t>Time required for an optimal exposure</a:t>
            </a:r>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8</a:t>
            </a:fld>
            <a:endParaRPr lang="en-US"/>
          </a:p>
        </p:txBody>
      </p:sp>
    </p:spTree>
    <p:extLst>
      <p:ext uri="{BB962C8B-B14F-4D97-AF65-F5344CB8AC3E}">
        <p14:creationId xmlns:p14="http://schemas.microsoft.com/office/powerpoint/2010/main" val="1544281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2: Diagnosis Accuracy Efficacy</a:t>
            </a:r>
            <a:endParaRPr lang="en-US" dirty="0"/>
          </a:p>
        </p:txBody>
      </p:sp>
      <p:sp>
        <p:nvSpPr>
          <p:cNvPr id="3" name="Content Placeholder 2"/>
          <p:cNvSpPr>
            <a:spLocks noGrp="1"/>
          </p:cNvSpPr>
          <p:nvPr>
            <p:ph idx="1"/>
          </p:nvPr>
        </p:nvSpPr>
        <p:spPr/>
        <p:txBody>
          <a:bodyPr/>
          <a:lstStyle/>
          <a:p>
            <a:r>
              <a:rPr lang="en-US" dirty="0" smtClean="0"/>
              <a:t>TP, TN, FP, FN</a:t>
            </a:r>
          </a:p>
          <a:p>
            <a:r>
              <a:rPr lang="en-US" dirty="0" smtClean="0"/>
              <a:t>ROC </a:t>
            </a:r>
          </a:p>
          <a:p>
            <a:r>
              <a:rPr lang="en-US" dirty="0" smtClean="0"/>
              <a:t>AUC</a:t>
            </a:r>
          </a:p>
          <a:p>
            <a:r>
              <a:rPr lang="en-US" dirty="0" smtClean="0"/>
              <a:t>Sensitivity</a:t>
            </a:r>
          </a:p>
          <a:p>
            <a:r>
              <a:rPr lang="en-US" dirty="0" smtClean="0"/>
              <a:t>Specificity</a:t>
            </a:r>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9</a:t>
            </a:fld>
            <a:endParaRPr lang="en-US"/>
          </a:p>
        </p:txBody>
      </p:sp>
    </p:spTree>
    <p:extLst>
      <p:ext uri="{BB962C8B-B14F-4D97-AF65-F5344CB8AC3E}">
        <p14:creationId xmlns:p14="http://schemas.microsoft.com/office/powerpoint/2010/main" val="520823852"/>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6E97D440-AC0D-2948-B999-F528D41BAAC3}" vid="{FDCB8264-CDDA-C142-BE05-1C172407A7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USC-IRDS-PPT-Template</Template>
  <TotalTime>5576</TotalTime>
  <Words>502</Words>
  <Application>Microsoft Macintosh PowerPoint</Application>
  <PresentationFormat>On-screen Show (16:9)</PresentationFormat>
  <Paragraphs>154</Paragraphs>
  <Slides>18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Abadi MT Condensed Light</vt:lpstr>
      <vt:lpstr>Calibri</vt:lpstr>
      <vt:lpstr>Calibri Light</vt:lpstr>
      <vt:lpstr>Helvetica Neue</vt:lpstr>
      <vt:lpstr>Arial</vt:lpstr>
      <vt:lpstr>Custom Design</vt:lpstr>
      <vt:lpstr>PowerPoint Presentation</vt:lpstr>
      <vt:lpstr>Contents</vt:lpstr>
      <vt:lpstr>Background: Diagnosis Imaging</vt:lpstr>
      <vt:lpstr>Why Image Diagnosis Efficacy? </vt:lpstr>
      <vt:lpstr>Related work</vt:lpstr>
      <vt:lpstr>Innovation in Efficacy Model</vt:lpstr>
      <vt:lpstr>6-tier Efficacy Model</vt:lpstr>
      <vt:lpstr>Level 1: Technical Efficacy</vt:lpstr>
      <vt:lpstr>Level 2: Diagnosis Accuracy Efficacy</vt:lpstr>
      <vt:lpstr>Level 3: Diagnosis Thinking Efficacy </vt:lpstr>
      <vt:lpstr>Level 3: Diagnosis Thinking Efficacy Methods </vt:lpstr>
      <vt:lpstr>Level 4: Therapeutic Efficacy</vt:lpstr>
      <vt:lpstr>Level 5: Patient Outcome Efficacy</vt:lpstr>
      <vt:lpstr>Level 6: Societal Efficacy</vt:lpstr>
      <vt:lpstr>Efficacy -&gt; Cost Effectiveness</vt:lpstr>
      <vt:lpstr>Conclusion</vt:lpstr>
      <vt:lpstr>References</vt:lpstr>
      <vt:lpstr>Q&amp;A  THANK YOU</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Shrushti Shaileshkumar Patel</dc:creator>
  <cp:lastModifiedBy>Yue Shi</cp:lastModifiedBy>
  <cp:revision>86</cp:revision>
  <dcterms:created xsi:type="dcterms:W3CDTF">2018-02-11T19:53:02Z</dcterms:created>
  <dcterms:modified xsi:type="dcterms:W3CDTF">2018-09-14T01:26:18Z</dcterms:modified>
</cp:coreProperties>
</file>