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8"/>
    <p:restoredTop sz="94617"/>
  </p:normalViewPr>
  <p:slideViewPr>
    <p:cSldViewPr snapToGrid="0" snapToObjects="1">
      <p:cViewPr varScale="1">
        <p:scale>
          <a:sx n="95" d="100"/>
          <a:sy n="95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61BB9-3F26-0A42-8B27-26CA1C8979F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3358A3-E77F-7543-AFD5-42677262AA8B}">
      <dgm:prSet phldrT="[Text]"/>
      <dgm:spPr/>
      <dgm:t>
        <a:bodyPr/>
        <a:lstStyle/>
        <a:p>
          <a:r>
            <a:rPr lang="en-US" dirty="0" err="1"/>
            <a:t>Inisialisasi</a:t>
          </a:r>
          <a:r>
            <a:rPr lang="en-US" dirty="0"/>
            <a:t> </a:t>
          </a:r>
          <a:r>
            <a:rPr lang="en-US" dirty="0" err="1"/>
            <a:t>matriks</a:t>
          </a:r>
          <a:r>
            <a:rPr lang="en-US" dirty="0"/>
            <a:t> sequences dan </a:t>
          </a:r>
          <a:r>
            <a:rPr lang="en-US" dirty="0" err="1"/>
            <a:t>matriks</a:t>
          </a:r>
          <a:r>
            <a:rPr lang="en-US" dirty="0"/>
            <a:t> BLOSUM62</a:t>
          </a:r>
        </a:p>
      </dgm:t>
    </dgm:pt>
    <dgm:pt modelId="{58A1A2DC-6BD2-BB49-B4FE-EB625EDAE063}" type="parTrans" cxnId="{BCCD2251-1DE8-864D-8638-42C7F85E68BE}">
      <dgm:prSet/>
      <dgm:spPr/>
      <dgm:t>
        <a:bodyPr/>
        <a:lstStyle/>
        <a:p>
          <a:endParaRPr lang="en-US"/>
        </a:p>
      </dgm:t>
    </dgm:pt>
    <dgm:pt modelId="{BD935176-D859-664B-8253-CBB07EBD6089}" type="sibTrans" cxnId="{BCCD2251-1DE8-864D-8638-42C7F85E68BE}">
      <dgm:prSet/>
      <dgm:spPr/>
      <dgm:t>
        <a:bodyPr/>
        <a:lstStyle/>
        <a:p>
          <a:endParaRPr lang="en-US"/>
        </a:p>
      </dgm:t>
    </dgm:pt>
    <dgm:pt modelId="{B41E7D17-3B8B-B346-9AA4-6F488DE02A84}">
      <dgm:prSet phldrT="[Text]"/>
      <dgm:spPr/>
      <dgm:t>
        <a:bodyPr/>
        <a:lstStyle/>
        <a:p>
          <a:r>
            <a:rPr lang="en-US" dirty="0" err="1"/>
            <a:t>Pengisian</a:t>
          </a:r>
          <a:r>
            <a:rPr lang="en-US" dirty="0"/>
            <a:t> </a:t>
          </a:r>
          <a:r>
            <a:rPr lang="en-US" dirty="0" err="1"/>
            <a:t>matriks</a:t>
          </a:r>
          <a:r>
            <a:rPr lang="en-US" dirty="0"/>
            <a:t> sequences dan </a:t>
          </a:r>
          <a:r>
            <a:rPr lang="en-US" dirty="0" err="1"/>
            <a:t>menentukan</a:t>
          </a:r>
          <a:r>
            <a:rPr lang="en-US" dirty="0"/>
            <a:t> arrow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setiap</a:t>
          </a:r>
          <a:r>
            <a:rPr lang="en-US" dirty="0"/>
            <a:t> </a:t>
          </a:r>
          <a:r>
            <a:rPr lang="en-US" dirty="0" err="1"/>
            <a:t>sel</a:t>
          </a:r>
          <a:r>
            <a:rPr lang="en-US" dirty="0"/>
            <a:t> </a:t>
          </a:r>
          <a:r>
            <a:rPr lang="en-US" dirty="0" err="1"/>
            <a:t>matriks</a:t>
          </a:r>
          <a:r>
            <a:rPr lang="en-US" dirty="0"/>
            <a:t> sequences</a:t>
          </a:r>
        </a:p>
      </dgm:t>
    </dgm:pt>
    <dgm:pt modelId="{5D9740D8-37D2-464F-813F-9A50AAE7386A}" type="parTrans" cxnId="{2481143E-E04D-0A4B-8FE5-2DD2CB8A6878}">
      <dgm:prSet/>
      <dgm:spPr/>
      <dgm:t>
        <a:bodyPr/>
        <a:lstStyle/>
        <a:p>
          <a:endParaRPr lang="en-US"/>
        </a:p>
      </dgm:t>
    </dgm:pt>
    <dgm:pt modelId="{9FE0A066-5425-6346-A315-69FD35008EDA}" type="sibTrans" cxnId="{2481143E-E04D-0A4B-8FE5-2DD2CB8A6878}">
      <dgm:prSet/>
      <dgm:spPr/>
      <dgm:t>
        <a:bodyPr/>
        <a:lstStyle/>
        <a:p>
          <a:endParaRPr lang="en-US"/>
        </a:p>
      </dgm:t>
    </dgm:pt>
    <dgm:pt modelId="{43DD29D6-0F50-2F41-B9AB-0E384E69A6A9}">
      <dgm:prSet phldrT="[Text]"/>
      <dgm:spPr/>
      <dgm:t>
        <a:bodyPr/>
        <a:lstStyle/>
        <a:p>
          <a:r>
            <a:rPr lang="en-US" dirty="0" err="1"/>
            <a:t>Mencari</a:t>
          </a:r>
          <a:r>
            <a:rPr lang="en-US" dirty="0"/>
            <a:t> </a:t>
          </a:r>
          <a:r>
            <a:rPr lang="en-US" i="1" dirty="0"/>
            <a:t>best path</a:t>
          </a:r>
        </a:p>
      </dgm:t>
    </dgm:pt>
    <dgm:pt modelId="{D2152A7E-5948-B44A-894E-D94DE2B43CA9}" type="parTrans" cxnId="{D52FC95F-89A7-1F4B-97DA-3C6C8E50C7FD}">
      <dgm:prSet/>
      <dgm:spPr/>
      <dgm:t>
        <a:bodyPr/>
        <a:lstStyle/>
        <a:p>
          <a:endParaRPr lang="en-US"/>
        </a:p>
      </dgm:t>
    </dgm:pt>
    <dgm:pt modelId="{C2F0C5AC-B2CD-E444-B509-517B4FF23155}" type="sibTrans" cxnId="{D52FC95F-89A7-1F4B-97DA-3C6C8E50C7FD}">
      <dgm:prSet/>
      <dgm:spPr/>
      <dgm:t>
        <a:bodyPr/>
        <a:lstStyle/>
        <a:p>
          <a:endParaRPr lang="en-US"/>
        </a:p>
      </dgm:t>
    </dgm:pt>
    <dgm:pt modelId="{C3028AA7-2461-1048-B960-827B5E79BE10}">
      <dgm:prSet/>
      <dgm:spPr/>
      <dgm:t>
        <a:bodyPr/>
        <a:lstStyle/>
        <a:p>
          <a:r>
            <a:rPr lang="en-US" dirty="0" err="1"/>
            <a:t>Menentukan</a:t>
          </a:r>
          <a:r>
            <a:rPr lang="en-US" dirty="0"/>
            <a:t> </a:t>
          </a:r>
          <a:r>
            <a:rPr lang="en-US" dirty="0" err="1"/>
            <a:t>skor</a:t>
          </a:r>
          <a:r>
            <a:rPr lang="en-US" dirty="0"/>
            <a:t> </a:t>
          </a:r>
          <a:r>
            <a:rPr lang="en-US" dirty="0" err="1"/>
            <a:t>akhir</a:t>
          </a:r>
          <a:r>
            <a:rPr lang="en-US" dirty="0"/>
            <a:t> </a:t>
          </a:r>
          <a:r>
            <a:rPr lang="en-US" i="1" dirty="0"/>
            <a:t>best path</a:t>
          </a:r>
        </a:p>
      </dgm:t>
    </dgm:pt>
    <dgm:pt modelId="{3448C9B2-F020-5A42-A75E-B6D7B10C6BB4}" type="parTrans" cxnId="{62C794B2-9A5A-FB44-A74F-224FB0A1D674}">
      <dgm:prSet/>
      <dgm:spPr/>
      <dgm:t>
        <a:bodyPr/>
        <a:lstStyle/>
        <a:p>
          <a:endParaRPr lang="en-US"/>
        </a:p>
      </dgm:t>
    </dgm:pt>
    <dgm:pt modelId="{40A1E90F-930C-1945-B1A3-15F7B9DDF0AB}" type="sibTrans" cxnId="{62C794B2-9A5A-FB44-A74F-224FB0A1D674}">
      <dgm:prSet/>
      <dgm:spPr/>
      <dgm:t>
        <a:bodyPr/>
        <a:lstStyle/>
        <a:p>
          <a:endParaRPr lang="en-US"/>
        </a:p>
      </dgm:t>
    </dgm:pt>
    <dgm:pt modelId="{FA93DBA3-FA8A-5E41-8B09-CE2DD836A611}" type="pres">
      <dgm:prSet presAssocID="{E0861BB9-3F26-0A42-8B27-26CA1C8979FE}" presName="Name0" presStyleCnt="0">
        <dgm:presLayoutVars>
          <dgm:dir/>
          <dgm:resizeHandles val="exact"/>
        </dgm:presLayoutVars>
      </dgm:prSet>
      <dgm:spPr/>
    </dgm:pt>
    <dgm:pt modelId="{E3547AA1-FBD8-EC40-A668-0B33027968A6}" type="pres">
      <dgm:prSet presAssocID="{5B3358A3-E77F-7543-AFD5-42677262AA8B}" presName="node" presStyleLbl="node1" presStyleIdx="0" presStyleCnt="4">
        <dgm:presLayoutVars>
          <dgm:bulletEnabled val="1"/>
        </dgm:presLayoutVars>
      </dgm:prSet>
      <dgm:spPr/>
    </dgm:pt>
    <dgm:pt modelId="{65B8F188-2628-AC43-AA3B-0E5964311C4D}" type="pres">
      <dgm:prSet presAssocID="{BD935176-D859-664B-8253-CBB07EBD6089}" presName="sibTrans" presStyleLbl="sibTrans2D1" presStyleIdx="0" presStyleCnt="3"/>
      <dgm:spPr/>
    </dgm:pt>
    <dgm:pt modelId="{8B090626-08F7-C447-8CAD-28EEFE9FA0C8}" type="pres">
      <dgm:prSet presAssocID="{BD935176-D859-664B-8253-CBB07EBD6089}" presName="connectorText" presStyleLbl="sibTrans2D1" presStyleIdx="0" presStyleCnt="3"/>
      <dgm:spPr/>
    </dgm:pt>
    <dgm:pt modelId="{F5D024FF-D2A2-CB4B-84BE-4137DBE25E92}" type="pres">
      <dgm:prSet presAssocID="{B41E7D17-3B8B-B346-9AA4-6F488DE02A84}" presName="node" presStyleLbl="node1" presStyleIdx="1" presStyleCnt="4">
        <dgm:presLayoutVars>
          <dgm:bulletEnabled val="1"/>
        </dgm:presLayoutVars>
      </dgm:prSet>
      <dgm:spPr/>
    </dgm:pt>
    <dgm:pt modelId="{027E43AF-E87B-9446-8A08-FF4144F80388}" type="pres">
      <dgm:prSet presAssocID="{9FE0A066-5425-6346-A315-69FD35008EDA}" presName="sibTrans" presStyleLbl="sibTrans2D1" presStyleIdx="1" presStyleCnt="3"/>
      <dgm:spPr/>
    </dgm:pt>
    <dgm:pt modelId="{9FE72841-819A-634C-B1BF-4069AC19176B}" type="pres">
      <dgm:prSet presAssocID="{9FE0A066-5425-6346-A315-69FD35008EDA}" presName="connectorText" presStyleLbl="sibTrans2D1" presStyleIdx="1" presStyleCnt="3"/>
      <dgm:spPr/>
    </dgm:pt>
    <dgm:pt modelId="{15129DFB-8E38-674B-91E7-1A962087C999}" type="pres">
      <dgm:prSet presAssocID="{43DD29D6-0F50-2F41-B9AB-0E384E69A6A9}" presName="node" presStyleLbl="node1" presStyleIdx="2" presStyleCnt="4">
        <dgm:presLayoutVars>
          <dgm:bulletEnabled val="1"/>
        </dgm:presLayoutVars>
      </dgm:prSet>
      <dgm:spPr/>
    </dgm:pt>
    <dgm:pt modelId="{84286EB5-C423-9E4E-BCE4-44CCAF0F43B1}" type="pres">
      <dgm:prSet presAssocID="{C2F0C5AC-B2CD-E444-B509-517B4FF23155}" presName="sibTrans" presStyleLbl="sibTrans2D1" presStyleIdx="2" presStyleCnt="3"/>
      <dgm:spPr/>
    </dgm:pt>
    <dgm:pt modelId="{7139A47F-F8F3-174C-8843-63CD24AD00B4}" type="pres">
      <dgm:prSet presAssocID="{C2F0C5AC-B2CD-E444-B509-517B4FF23155}" presName="connectorText" presStyleLbl="sibTrans2D1" presStyleIdx="2" presStyleCnt="3"/>
      <dgm:spPr/>
    </dgm:pt>
    <dgm:pt modelId="{584009F9-9A8A-724A-9761-EC7C6DE1923E}" type="pres">
      <dgm:prSet presAssocID="{C3028AA7-2461-1048-B960-827B5E79BE10}" presName="node" presStyleLbl="node1" presStyleIdx="3" presStyleCnt="4" custLinFactNeighborX="14483" custLinFactNeighborY="0">
        <dgm:presLayoutVars>
          <dgm:bulletEnabled val="1"/>
        </dgm:presLayoutVars>
      </dgm:prSet>
      <dgm:spPr/>
    </dgm:pt>
  </dgm:ptLst>
  <dgm:cxnLst>
    <dgm:cxn modelId="{D58CDC05-160B-4F4E-9602-35AAF3C25108}" type="presOf" srcId="{BD935176-D859-664B-8253-CBB07EBD6089}" destId="{65B8F188-2628-AC43-AA3B-0E5964311C4D}" srcOrd="0" destOrd="0" presId="urn:microsoft.com/office/officeart/2005/8/layout/process1"/>
    <dgm:cxn modelId="{5B930D15-22CD-1D4B-B898-D3315B7E52D5}" type="presOf" srcId="{B41E7D17-3B8B-B346-9AA4-6F488DE02A84}" destId="{F5D024FF-D2A2-CB4B-84BE-4137DBE25E92}" srcOrd="0" destOrd="0" presId="urn:microsoft.com/office/officeart/2005/8/layout/process1"/>
    <dgm:cxn modelId="{2481143E-E04D-0A4B-8FE5-2DD2CB8A6878}" srcId="{E0861BB9-3F26-0A42-8B27-26CA1C8979FE}" destId="{B41E7D17-3B8B-B346-9AA4-6F488DE02A84}" srcOrd="1" destOrd="0" parTransId="{5D9740D8-37D2-464F-813F-9A50AAE7386A}" sibTransId="{9FE0A066-5425-6346-A315-69FD35008EDA}"/>
    <dgm:cxn modelId="{BCCD2251-1DE8-864D-8638-42C7F85E68BE}" srcId="{E0861BB9-3F26-0A42-8B27-26CA1C8979FE}" destId="{5B3358A3-E77F-7543-AFD5-42677262AA8B}" srcOrd="0" destOrd="0" parTransId="{58A1A2DC-6BD2-BB49-B4FE-EB625EDAE063}" sibTransId="{BD935176-D859-664B-8253-CBB07EBD6089}"/>
    <dgm:cxn modelId="{6D03425A-E449-E945-8F82-921C67273DD4}" type="presOf" srcId="{C3028AA7-2461-1048-B960-827B5E79BE10}" destId="{584009F9-9A8A-724A-9761-EC7C6DE1923E}" srcOrd="0" destOrd="0" presId="urn:microsoft.com/office/officeart/2005/8/layout/process1"/>
    <dgm:cxn modelId="{D52FC95F-89A7-1F4B-97DA-3C6C8E50C7FD}" srcId="{E0861BB9-3F26-0A42-8B27-26CA1C8979FE}" destId="{43DD29D6-0F50-2F41-B9AB-0E384E69A6A9}" srcOrd="2" destOrd="0" parTransId="{D2152A7E-5948-B44A-894E-D94DE2B43CA9}" sibTransId="{C2F0C5AC-B2CD-E444-B509-517B4FF23155}"/>
    <dgm:cxn modelId="{96251165-ACE6-3A4C-B8E3-12A81109E51C}" type="presOf" srcId="{E0861BB9-3F26-0A42-8B27-26CA1C8979FE}" destId="{FA93DBA3-FA8A-5E41-8B09-CE2DD836A611}" srcOrd="0" destOrd="0" presId="urn:microsoft.com/office/officeart/2005/8/layout/process1"/>
    <dgm:cxn modelId="{62C794B2-9A5A-FB44-A74F-224FB0A1D674}" srcId="{E0861BB9-3F26-0A42-8B27-26CA1C8979FE}" destId="{C3028AA7-2461-1048-B960-827B5E79BE10}" srcOrd="3" destOrd="0" parTransId="{3448C9B2-F020-5A42-A75E-B6D7B10C6BB4}" sibTransId="{40A1E90F-930C-1945-B1A3-15F7B9DDF0AB}"/>
    <dgm:cxn modelId="{F4826EC1-DED1-BC4C-9A5B-D4DEFD82C946}" type="presOf" srcId="{C2F0C5AC-B2CD-E444-B509-517B4FF23155}" destId="{84286EB5-C423-9E4E-BCE4-44CCAF0F43B1}" srcOrd="0" destOrd="0" presId="urn:microsoft.com/office/officeart/2005/8/layout/process1"/>
    <dgm:cxn modelId="{2F622CCF-7E83-554B-8415-20401C999367}" type="presOf" srcId="{C2F0C5AC-B2CD-E444-B509-517B4FF23155}" destId="{7139A47F-F8F3-174C-8843-63CD24AD00B4}" srcOrd="1" destOrd="0" presId="urn:microsoft.com/office/officeart/2005/8/layout/process1"/>
    <dgm:cxn modelId="{BE9645D5-B2C3-2648-B042-D58B488E14CE}" type="presOf" srcId="{BD935176-D859-664B-8253-CBB07EBD6089}" destId="{8B090626-08F7-C447-8CAD-28EEFE9FA0C8}" srcOrd="1" destOrd="0" presId="urn:microsoft.com/office/officeart/2005/8/layout/process1"/>
    <dgm:cxn modelId="{F49F8CD9-E5AF-044E-A74D-08E16513950D}" type="presOf" srcId="{5B3358A3-E77F-7543-AFD5-42677262AA8B}" destId="{E3547AA1-FBD8-EC40-A668-0B33027968A6}" srcOrd="0" destOrd="0" presId="urn:microsoft.com/office/officeart/2005/8/layout/process1"/>
    <dgm:cxn modelId="{03B740DE-54D9-C044-B475-0A0983D44D4C}" type="presOf" srcId="{9FE0A066-5425-6346-A315-69FD35008EDA}" destId="{027E43AF-E87B-9446-8A08-FF4144F80388}" srcOrd="0" destOrd="0" presId="urn:microsoft.com/office/officeart/2005/8/layout/process1"/>
    <dgm:cxn modelId="{514572E2-EBB3-6E4B-B640-EE38ADD36AAE}" type="presOf" srcId="{43DD29D6-0F50-2F41-B9AB-0E384E69A6A9}" destId="{15129DFB-8E38-674B-91E7-1A962087C999}" srcOrd="0" destOrd="0" presId="urn:microsoft.com/office/officeart/2005/8/layout/process1"/>
    <dgm:cxn modelId="{E9465DE9-AF44-C040-872F-11BA4A4E0737}" type="presOf" srcId="{9FE0A066-5425-6346-A315-69FD35008EDA}" destId="{9FE72841-819A-634C-B1BF-4069AC19176B}" srcOrd="1" destOrd="0" presId="urn:microsoft.com/office/officeart/2005/8/layout/process1"/>
    <dgm:cxn modelId="{EC059266-DE3A-A440-B490-89F2BB008000}" type="presParOf" srcId="{FA93DBA3-FA8A-5E41-8B09-CE2DD836A611}" destId="{E3547AA1-FBD8-EC40-A668-0B33027968A6}" srcOrd="0" destOrd="0" presId="urn:microsoft.com/office/officeart/2005/8/layout/process1"/>
    <dgm:cxn modelId="{1D673E6D-3802-7046-8F77-AD4CAD8D5ECB}" type="presParOf" srcId="{FA93DBA3-FA8A-5E41-8B09-CE2DD836A611}" destId="{65B8F188-2628-AC43-AA3B-0E5964311C4D}" srcOrd="1" destOrd="0" presId="urn:microsoft.com/office/officeart/2005/8/layout/process1"/>
    <dgm:cxn modelId="{03BFA493-FD5C-9046-8B31-3904BCA93EB7}" type="presParOf" srcId="{65B8F188-2628-AC43-AA3B-0E5964311C4D}" destId="{8B090626-08F7-C447-8CAD-28EEFE9FA0C8}" srcOrd="0" destOrd="0" presId="urn:microsoft.com/office/officeart/2005/8/layout/process1"/>
    <dgm:cxn modelId="{A9B9106C-BAD5-5E43-96D5-EA46FF85177D}" type="presParOf" srcId="{FA93DBA3-FA8A-5E41-8B09-CE2DD836A611}" destId="{F5D024FF-D2A2-CB4B-84BE-4137DBE25E92}" srcOrd="2" destOrd="0" presId="urn:microsoft.com/office/officeart/2005/8/layout/process1"/>
    <dgm:cxn modelId="{8F7E1AC8-E588-C146-8AA3-D003508D90C0}" type="presParOf" srcId="{FA93DBA3-FA8A-5E41-8B09-CE2DD836A611}" destId="{027E43AF-E87B-9446-8A08-FF4144F80388}" srcOrd="3" destOrd="0" presId="urn:microsoft.com/office/officeart/2005/8/layout/process1"/>
    <dgm:cxn modelId="{8393948A-DF62-9047-B45C-3D5A0DC7B120}" type="presParOf" srcId="{027E43AF-E87B-9446-8A08-FF4144F80388}" destId="{9FE72841-819A-634C-B1BF-4069AC19176B}" srcOrd="0" destOrd="0" presId="urn:microsoft.com/office/officeart/2005/8/layout/process1"/>
    <dgm:cxn modelId="{04DCAF21-3073-1D48-89F4-56CF80F5C091}" type="presParOf" srcId="{FA93DBA3-FA8A-5E41-8B09-CE2DD836A611}" destId="{15129DFB-8E38-674B-91E7-1A962087C999}" srcOrd="4" destOrd="0" presId="urn:microsoft.com/office/officeart/2005/8/layout/process1"/>
    <dgm:cxn modelId="{6FABCD0B-5C23-2342-B8F4-838144DB197D}" type="presParOf" srcId="{FA93DBA3-FA8A-5E41-8B09-CE2DD836A611}" destId="{84286EB5-C423-9E4E-BCE4-44CCAF0F43B1}" srcOrd="5" destOrd="0" presId="urn:microsoft.com/office/officeart/2005/8/layout/process1"/>
    <dgm:cxn modelId="{6B88E4D7-6AB0-444F-894C-2535D006123E}" type="presParOf" srcId="{84286EB5-C423-9E4E-BCE4-44CCAF0F43B1}" destId="{7139A47F-F8F3-174C-8843-63CD24AD00B4}" srcOrd="0" destOrd="0" presId="urn:microsoft.com/office/officeart/2005/8/layout/process1"/>
    <dgm:cxn modelId="{1AD516BA-3C3B-0D44-8917-DF37C959172F}" type="presParOf" srcId="{FA93DBA3-FA8A-5E41-8B09-CE2DD836A611}" destId="{584009F9-9A8A-724A-9761-EC7C6DE1923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47AA1-FBD8-EC40-A668-0B33027968A6}">
      <dsp:nvSpPr>
        <dsp:cNvPr id="0" name=""/>
        <dsp:cNvSpPr/>
      </dsp:nvSpPr>
      <dsp:spPr>
        <a:xfrm>
          <a:off x="4437" y="832480"/>
          <a:ext cx="1940358" cy="1747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Inisialisasi</a:t>
          </a:r>
          <a:r>
            <a:rPr lang="en-US" sz="1800" kern="1200" dirty="0"/>
            <a:t> </a:t>
          </a:r>
          <a:r>
            <a:rPr lang="en-US" sz="1800" kern="1200" dirty="0" err="1"/>
            <a:t>matriks</a:t>
          </a:r>
          <a:r>
            <a:rPr lang="en-US" sz="1800" kern="1200" dirty="0"/>
            <a:t> sequences dan </a:t>
          </a:r>
          <a:r>
            <a:rPr lang="en-US" sz="1800" kern="1200" dirty="0" err="1"/>
            <a:t>matriks</a:t>
          </a:r>
          <a:r>
            <a:rPr lang="en-US" sz="1800" kern="1200" dirty="0"/>
            <a:t> BLOSUM62</a:t>
          </a:r>
        </a:p>
      </dsp:txBody>
      <dsp:txXfrm>
        <a:off x="55618" y="883661"/>
        <a:ext cx="1837996" cy="1645097"/>
      </dsp:txXfrm>
    </dsp:sp>
    <dsp:sp modelId="{65B8F188-2628-AC43-AA3B-0E5964311C4D}">
      <dsp:nvSpPr>
        <dsp:cNvPr id="0" name=""/>
        <dsp:cNvSpPr/>
      </dsp:nvSpPr>
      <dsp:spPr>
        <a:xfrm>
          <a:off x="2138832" y="1465606"/>
          <a:ext cx="411356" cy="481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38832" y="1561848"/>
        <a:ext cx="287949" cy="288724"/>
      </dsp:txXfrm>
    </dsp:sp>
    <dsp:sp modelId="{F5D024FF-D2A2-CB4B-84BE-4137DBE25E92}">
      <dsp:nvSpPr>
        <dsp:cNvPr id="0" name=""/>
        <dsp:cNvSpPr/>
      </dsp:nvSpPr>
      <dsp:spPr>
        <a:xfrm>
          <a:off x="2720940" y="832480"/>
          <a:ext cx="1940358" cy="1747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Pengisian</a:t>
          </a:r>
          <a:r>
            <a:rPr lang="en-US" sz="1800" kern="1200" dirty="0"/>
            <a:t> </a:t>
          </a:r>
          <a:r>
            <a:rPr lang="en-US" sz="1800" kern="1200" dirty="0" err="1"/>
            <a:t>matriks</a:t>
          </a:r>
          <a:r>
            <a:rPr lang="en-US" sz="1800" kern="1200" dirty="0"/>
            <a:t> sequences dan </a:t>
          </a:r>
          <a:r>
            <a:rPr lang="en-US" sz="1800" kern="1200" dirty="0" err="1"/>
            <a:t>menentukan</a:t>
          </a:r>
          <a:r>
            <a:rPr lang="en-US" sz="1800" kern="1200" dirty="0"/>
            <a:t> arrow </a:t>
          </a:r>
          <a:r>
            <a:rPr lang="en-US" sz="1800" kern="1200" dirty="0" err="1"/>
            <a:t>dari</a:t>
          </a:r>
          <a:r>
            <a:rPr lang="en-US" sz="1800" kern="1200" dirty="0"/>
            <a:t> </a:t>
          </a:r>
          <a:r>
            <a:rPr lang="en-US" sz="1800" kern="1200" dirty="0" err="1"/>
            <a:t>setiap</a:t>
          </a:r>
          <a:r>
            <a:rPr lang="en-US" sz="1800" kern="1200" dirty="0"/>
            <a:t> </a:t>
          </a:r>
          <a:r>
            <a:rPr lang="en-US" sz="1800" kern="1200" dirty="0" err="1"/>
            <a:t>sel</a:t>
          </a:r>
          <a:r>
            <a:rPr lang="en-US" sz="1800" kern="1200" dirty="0"/>
            <a:t> </a:t>
          </a:r>
          <a:r>
            <a:rPr lang="en-US" sz="1800" kern="1200" dirty="0" err="1"/>
            <a:t>matriks</a:t>
          </a:r>
          <a:r>
            <a:rPr lang="en-US" sz="1800" kern="1200" dirty="0"/>
            <a:t> sequences</a:t>
          </a:r>
        </a:p>
      </dsp:txBody>
      <dsp:txXfrm>
        <a:off x="2772121" y="883661"/>
        <a:ext cx="1837996" cy="1645097"/>
      </dsp:txXfrm>
    </dsp:sp>
    <dsp:sp modelId="{027E43AF-E87B-9446-8A08-FF4144F80388}">
      <dsp:nvSpPr>
        <dsp:cNvPr id="0" name=""/>
        <dsp:cNvSpPr/>
      </dsp:nvSpPr>
      <dsp:spPr>
        <a:xfrm>
          <a:off x="4855334" y="1465606"/>
          <a:ext cx="411356" cy="481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55334" y="1561848"/>
        <a:ext cx="287949" cy="288724"/>
      </dsp:txXfrm>
    </dsp:sp>
    <dsp:sp modelId="{15129DFB-8E38-674B-91E7-1A962087C999}">
      <dsp:nvSpPr>
        <dsp:cNvPr id="0" name=""/>
        <dsp:cNvSpPr/>
      </dsp:nvSpPr>
      <dsp:spPr>
        <a:xfrm>
          <a:off x="5437442" y="832480"/>
          <a:ext cx="1940358" cy="1747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Mencari</a:t>
          </a:r>
          <a:r>
            <a:rPr lang="en-US" sz="1800" kern="1200" dirty="0"/>
            <a:t> </a:t>
          </a:r>
          <a:r>
            <a:rPr lang="en-US" sz="1800" i="1" kern="1200" dirty="0"/>
            <a:t>best path</a:t>
          </a:r>
        </a:p>
      </dsp:txBody>
      <dsp:txXfrm>
        <a:off x="5488623" y="883661"/>
        <a:ext cx="1837996" cy="1645097"/>
      </dsp:txXfrm>
    </dsp:sp>
    <dsp:sp modelId="{84286EB5-C423-9E4E-BCE4-44CCAF0F43B1}">
      <dsp:nvSpPr>
        <dsp:cNvPr id="0" name=""/>
        <dsp:cNvSpPr/>
      </dsp:nvSpPr>
      <dsp:spPr>
        <a:xfrm>
          <a:off x="7572946" y="1465606"/>
          <a:ext cx="413708" cy="481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72946" y="1561848"/>
        <a:ext cx="289596" cy="288724"/>
      </dsp:txXfrm>
    </dsp:sp>
    <dsp:sp modelId="{584009F9-9A8A-724A-9761-EC7C6DE1923E}">
      <dsp:nvSpPr>
        <dsp:cNvPr id="0" name=""/>
        <dsp:cNvSpPr/>
      </dsp:nvSpPr>
      <dsp:spPr>
        <a:xfrm>
          <a:off x="8158382" y="832480"/>
          <a:ext cx="1940358" cy="1747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Menentukan</a:t>
          </a:r>
          <a:r>
            <a:rPr lang="en-US" sz="1800" kern="1200" dirty="0"/>
            <a:t> </a:t>
          </a:r>
          <a:r>
            <a:rPr lang="en-US" sz="1800" kern="1200" dirty="0" err="1"/>
            <a:t>skor</a:t>
          </a:r>
          <a:r>
            <a:rPr lang="en-US" sz="1800" kern="1200" dirty="0"/>
            <a:t> </a:t>
          </a:r>
          <a:r>
            <a:rPr lang="en-US" sz="1800" kern="1200" dirty="0" err="1"/>
            <a:t>akhir</a:t>
          </a:r>
          <a:r>
            <a:rPr lang="en-US" sz="1800" kern="1200" dirty="0"/>
            <a:t> </a:t>
          </a:r>
          <a:r>
            <a:rPr lang="en-US" sz="1800" i="1" kern="1200" dirty="0"/>
            <a:t>best path</a:t>
          </a:r>
        </a:p>
      </dsp:txBody>
      <dsp:txXfrm>
        <a:off x="8209563" y="883661"/>
        <a:ext cx="1837996" cy="1645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574B-DD0B-464E-BBCB-91CFEEC2F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6B185-70E5-ED4C-929A-5B71961F6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4D67-A549-3344-9D50-05AA0138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ED0A-9F3A-814D-8AE6-4FF6B33B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58EE-9A05-454B-98A1-E90D07F1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869B-716E-0F4A-905F-C1B65E6B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58D6B-54C8-7C4A-95FE-D1F555DF3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2879-5F4A-3944-8608-5194E6A1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2765-6E01-4F4A-A8D0-17D503EA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AEAB-DBF9-054B-8D46-BE8F3748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5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3CD78-8964-F843-ACFB-B5FDB72A3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28BD4-6F15-074B-BE03-0217F5A13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F8BC-D974-6849-888D-5A979F94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0788-C4AC-F349-93BF-043E6011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CF62-50C7-494A-B142-2891111F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6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3A60-F1B3-C142-A27D-8764ABC4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B8E6-E6FC-F848-B315-68FAB81E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C2D1-BED9-494D-93B6-AE1DFF1F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E556-92CA-C247-9FFE-27A4F700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FA64-0693-8145-9D52-BB423016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9A82-A5DA-DF42-B954-EC6C1AFB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64D48-16EF-2546-A3A5-B2EE678E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9E42-1E4B-1C46-953E-42078FB8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00F21-B872-1442-B637-B01E639E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5CDC-32DB-9445-9162-84576328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9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2557-6148-6D48-B9F6-7B606440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4A59-4F28-E643-BEB9-7073BC437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D0A9-67AA-1D42-8F48-4DCB622F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FFD5D-8EAE-654F-9B3D-67B37595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CCE2E-B4EC-254A-97FB-0C4253B4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C2564-D981-1C42-82CA-52E187BF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B2F8-FE31-734B-8E1A-60CE01F6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6C4FE-45E9-9A47-BBA9-5D593BD9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FBD45-30D8-FC4E-9ED4-53930B75B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61AF3-5B52-A747-8C44-F79DF786F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A144E-9D3D-224C-8122-1B4931106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8AAA4-5D02-5F48-A5C8-9465F483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26F8D-2F91-5F46-BCDC-C5FAAB9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F9893-1792-7544-9191-06186834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98DC-2AD6-5A4F-856E-BC1926C7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20BA2-A95E-984D-9CBE-735E45E4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EE2BF-E5B5-284C-B63A-96F0A673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1A5E4-F895-B54D-9461-2E2DC7F0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99CBA-1942-A549-9ADD-163F7515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9947E-ED02-3D47-A056-7DCA511E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F0545-F892-F34D-98B7-2C03387E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3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77FC-7805-8E44-98B5-BFD9D996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121-F606-E44C-B955-FBF54567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9D749-BC67-E94F-8D8A-04AE8B8E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24D86-07C0-0443-A39D-90A4BBC1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83123-D7B1-5448-BB7D-F7A6A130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E275-3AB2-D148-9454-49A487E2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2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2D6B-EFCD-9542-AFE7-36E4ACC1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F7A4E-040C-5442-8924-B2CFC93AB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1F54-83B3-B74B-ABEC-AE7876D3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8C04B-3B30-B646-B2C7-DEB65103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3CC5-2CE6-4E41-AC9C-EA6838FD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C817-6603-3448-B842-96B65413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F8B95-8E9D-CC44-93A4-CC4AEE2D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3A1F-6305-5E43-9F69-0B322C5A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8A3B-BC6E-9448-96EF-198607B02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85C3-8EDD-DA41-8FD6-F2C144F3FE4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D161-D455-EE4D-9649-C519D9DEC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C7B4-8D8C-B846-BFD3-3184569F0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6C9FB-C06C-3C42-B6F4-E989D45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3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113CB-EDD3-1A4F-8B0F-84EAABEA8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Algoritma Needleman-Wunsch Untuk Proses Alignment Amino Acid 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B3116-F079-D041-88B2-6EEF15779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r>
              <a:rPr lang="en-US" sz="1500">
                <a:solidFill>
                  <a:srgbClr val="FFFFFF"/>
                </a:solidFill>
              </a:rPr>
              <a:t>Yues Tadrik Hafiyan</a:t>
            </a:r>
          </a:p>
        </p:txBody>
      </p:sp>
    </p:spTree>
    <p:extLst>
      <p:ext uri="{BB962C8B-B14F-4D97-AF65-F5344CB8AC3E}">
        <p14:creationId xmlns:p14="http://schemas.microsoft.com/office/powerpoint/2010/main" val="276494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E08B-8E6F-D44E-B61A-0BBAAC7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5"/>
            <a:ext cx="10515600" cy="9123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Mencari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path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terbaik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(cont.)</a:t>
            </a:r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4047F-6B03-714F-984D-7A1CAD98D777}"/>
              </a:ext>
            </a:extLst>
          </p:cNvPr>
          <p:cNvSpPr txBox="1"/>
          <p:nvPr/>
        </p:nvSpPr>
        <p:spPr>
          <a:xfrm>
            <a:off x="1237129" y="1143000"/>
            <a:ext cx="3538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Alignment 1 dan alignment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193851-2694-A346-8345-456A81C8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53" y="1668183"/>
            <a:ext cx="1255059" cy="6370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444D72-AFF3-C746-87E0-BC3561D6EADF}"/>
              </a:ext>
            </a:extLst>
          </p:cNvPr>
          <p:cNvSpPr txBox="1">
            <a:spLocks/>
          </p:cNvSpPr>
          <p:nvPr/>
        </p:nvSpPr>
        <p:spPr>
          <a:xfrm>
            <a:off x="838200" y="2357886"/>
            <a:ext cx="10515600" cy="912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 startAt="4"/>
            </a:pP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Menentukan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skor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akhir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path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terbaik</a:t>
            </a:r>
            <a:endParaRPr lang="en-US" sz="5400" dirty="0"/>
          </a:p>
        </p:txBody>
      </p:sp>
      <p:pic>
        <p:nvPicPr>
          <p:cNvPr id="14" name="Picture 13" descr="A close up of a clock&#10;&#10;Description automatically generated">
            <a:extLst>
              <a:ext uri="{FF2B5EF4-FFF2-40B4-BE49-F238E27FC236}">
                <a16:creationId xmlns:a16="http://schemas.microsoft.com/office/drawing/2014/main" id="{F4BFC376-53DC-654A-B500-6DD2662D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42" y="3103378"/>
            <a:ext cx="6495534" cy="1246873"/>
          </a:xfrm>
          <a:prstGeom prst="rect">
            <a:avLst/>
          </a:prstGeom>
        </p:spPr>
      </p:pic>
      <p:pic>
        <p:nvPicPr>
          <p:cNvPr id="18" name="Picture 17" descr="A picture containing bird&#10;&#10;Description automatically generated">
            <a:extLst>
              <a:ext uri="{FF2B5EF4-FFF2-40B4-BE49-F238E27FC236}">
                <a16:creationId xmlns:a16="http://schemas.microsoft.com/office/drawing/2014/main" id="{D9ACD054-AB9E-B44B-AC89-7C29438C7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42" y="4531845"/>
            <a:ext cx="6184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37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ED38-4A9F-194F-81EC-CE217959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4 Tahap pada algoritma Needleman-Wunsch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EA92-C49F-CB43-8C30-43C67543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Ilustrasi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kasus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</a:rPr>
              <a:t> seq1: ”</a:t>
            </a:r>
            <a:r>
              <a:rPr lang="en-US" dirty="0">
                <a:solidFill>
                  <a:srgbClr val="FF0000"/>
                </a:solidFill>
              </a:rPr>
              <a:t>NALMSQA</a:t>
            </a:r>
            <a:r>
              <a:rPr lang="en-US" dirty="0">
                <a:solidFill>
                  <a:srgbClr val="0070C0"/>
                </a:solidFill>
              </a:rPr>
              <a:t>” dan seq2: “</a:t>
            </a:r>
            <a:r>
              <a:rPr lang="en-US" dirty="0">
                <a:solidFill>
                  <a:srgbClr val="FF0000"/>
                </a:solidFill>
              </a:rPr>
              <a:t>MNALQM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 sz="1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3CB089-F09D-FB4C-9595-BFC9FD491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315277"/>
              </p:ext>
            </p:extLst>
          </p:nvPr>
        </p:nvGraphicFramePr>
        <p:xfrm>
          <a:off x="838200" y="1257550"/>
          <a:ext cx="10098741" cy="341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16967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E069-1DB7-F24E-936B-B03821A0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+mn-lt"/>
              </a:rPr>
              <a:t>1.  Inisialisasi matriks sequences untuk sequence asam amino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D4B9-F99F-AC44-B3EB-E00CEA8B3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878947"/>
            <a:ext cx="10515600" cy="4351338"/>
          </a:xfrm>
        </p:spPr>
        <p:txBody>
          <a:bodyPr/>
          <a:lstStyle/>
          <a:p>
            <a:pPr lvl="1"/>
            <a:r>
              <a:rPr lang="en-US" sz="2000" dirty="0" err="1"/>
              <a:t>Berukuran</a:t>
            </a:r>
            <a:r>
              <a:rPr lang="en-US" sz="2000" dirty="0"/>
              <a:t> (m+1) x (n+1), </a:t>
            </a:r>
            <a:r>
              <a:rPr lang="en-US" sz="2000" dirty="0" err="1"/>
              <a:t>dengan</a:t>
            </a:r>
            <a:r>
              <a:rPr lang="en-US" sz="2000" dirty="0"/>
              <a:t> m </a:t>
            </a:r>
            <a:r>
              <a:rPr lang="en-US" sz="2000" dirty="0" err="1"/>
              <a:t>adalah</a:t>
            </a:r>
            <a:r>
              <a:rPr lang="en-US" sz="2000" dirty="0"/>
              <a:t> Panjang seq 1, dan n </a:t>
            </a:r>
            <a:r>
              <a:rPr lang="en-US" sz="2000" dirty="0" err="1"/>
              <a:t>adalah</a:t>
            </a:r>
            <a:r>
              <a:rPr lang="en-US" sz="2000" dirty="0"/>
              <a:t> se2. </a:t>
            </a:r>
          </a:p>
          <a:p>
            <a:pPr lvl="2"/>
            <a:r>
              <a:rPr lang="en-US" sz="1800" dirty="0"/>
              <a:t>Pada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panjang</a:t>
            </a:r>
            <a:r>
              <a:rPr lang="en-US" sz="1800" dirty="0"/>
              <a:t> seq1 </a:t>
            </a:r>
            <a:r>
              <a:rPr lang="en-US" sz="1800" dirty="0" err="1"/>
              <a:t>yaitu</a:t>
            </a:r>
            <a:r>
              <a:rPr lang="en-US" sz="1800" dirty="0"/>
              <a:t> 7 dan seq2 </a:t>
            </a:r>
            <a:r>
              <a:rPr lang="en-US" sz="1800" dirty="0" err="1"/>
              <a:t>yaitu</a:t>
            </a:r>
            <a:r>
              <a:rPr lang="en-US" sz="1800" dirty="0"/>
              <a:t> 6,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ukuran</a:t>
            </a:r>
            <a:r>
              <a:rPr lang="en-US" sz="1800" dirty="0"/>
              <a:t> </a:t>
            </a:r>
            <a:r>
              <a:rPr lang="en-US" sz="1800" dirty="0" err="1"/>
              <a:t>matriks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8 x 7. 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 err="1"/>
              <a:t>Matriks</a:t>
            </a:r>
            <a:r>
              <a:rPr lang="en-US" sz="2000" dirty="0"/>
              <a:t> pada </a:t>
            </a:r>
            <a:r>
              <a:rPr lang="en-US" sz="2000" dirty="0" err="1"/>
              <a:t>sepanjang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dan </a:t>
            </a:r>
            <a:r>
              <a:rPr lang="en-US" sz="2000" dirty="0" err="1"/>
              <a:t>sepanjang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gap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kelipatan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gap pada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selanjutnya</a:t>
            </a:r>
            <a:r>
              <a:rPr lang="en-US" sz="2000" dirty="0"/>
              <a:t>. </a:t>
            </a:r>
          </a:p>
          <a:p>
            <a:pPr lvl="2"/>
            <a:r>
              <a:rPr lang="en-US" sz="1800" dirty="0"/>
              <a:t>Pada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gap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kelipatan</a:t>
            </a:r>
            <a:r>
              <a:rPr lang="en-US" sz="1800" dirty="0"/>
              <a:t> -6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 err="1"/>
              <a:t>Matriks</a:t>
            </a:r>
            <a:r>
              <a:rPr lang="en-US" sz="2000" dirty="0"/>
              <a:t> BLOSUM62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pengisian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pada </a:t>
            </a:r>
            <a:r>
              <a:rPr lang="en-US" sz="2000" dirty="0" err="1"/>
              <a:t>matriks</a:t>
            </a:r>
            <a:r>
              <a:rPr lang="en-US" sz="2000" dirty="0"/>
              <a:t> sequences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subsequent1 dan subsequent2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5A0ED-778F-5649-8164-F02CDE78B6A7}"/>
              </a:ext>
            </a:extLst>
          </p:cNvPr>
          <p:cNvSpPr/>
          <p:nvPr/>
        </p:nvSpPr>
        <p:spPr>
          <a:xfrm>
            <a:off x="1062727" y="1263975"/>
            <a:ext cx="5657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Ilustrasi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kasus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</a:rPr>
              <a:t> seq1: ”</a:t>
            </a:r>
            <a:r>
              <a:rPr lang="en-US" dirty="0">
                <a:solidFill>
                  <a:srgbClr val="FF0000"/>
                </a:solidFill>
              </a:rPr>
              <a:t>NALMSQA</a:t>
            </a:r>
            <a:r>
              <a:rPr lang="en-US" dirty="0">
                <a:solidFill>
                  <a:srgbClr val="0070C0"/>
                </a:solidFill>
              </a:rPr>
              <a:t>” dan seq2: “</a:t>
            </a:r>
            <a:r>
              <a:rPr lang="en-US" dirty="0">
                <a:solidFill>
                  <a:srgbClr val="FF0000"/>
                </a:solidFill>
              </a:rPr>
              <a:t>MNALQM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95175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E069-1DB7-F24E-936B-B03821A0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1.  </a:t>
            </a:r>
            <a:r>
              <a:rPr lang="en-US" sz="2800" dirty="0" err="1">
                <a:latin typeface="+mn-lt"/>
              </a:rPr>
              <a:t>Inisialisasi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matriks</a:t>
            </a:r>
            <a:r>
              <a:rPr lang="en-US" sz="2800" dirty="0">
                <a:latin typeface="+mn-lt"/>
              </a:rPr>
              <a:t> sequences </a:t>
            </a:r>
            <a:r>
              <a:rPr lang="en-US" sz="2800" dirty="0" err="1">
                <a:latin typeface="+mn-lt"/>
              </a:rPr>
              <a:t>untuk</a:t>
            </a:r>
            <a:r>
              <a:rPr lang="en-US" sz="2800" dirty="0">
                <a:latin typeface="+mn-lt"/>
              </a:rPr>
              <a:t> sequence </a:t>
            </a:r>
            <a:r>
              <a:rPr lang="en-US" sz="2800" dirty="0" err="1">
                <a:latin typeface="+mn-lt"/>
              </a:rPr>
              <a:t>asam</a:t>
            </a:r>
            <a:r>
              <a:rPr lang="en-US" sz="2800" dirty="0">
                <a:latin typeface="+mn-lt"/>
              </a:rPr>
              <a:t> amino (cont.)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37F1E-038F-4444-878E-9BD9BC2C911A}"/>
              </a:ext>
            </a:extLst>
          </p:cNvPr>
          <p:cNvSpPr txBox="1"/>
          <p:nvPr/>
        </p:nvSpPr>
        <p:spPr>
          <a:xfrm>
            <a:off x="838200" y="1333375"/>
            <a:ext cx="32019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Kolom</a:t>
            </a:r>
            <a:r>
              <a:rPr lang="en-US" sz="1200" dirty="0"/>
              <a:t> 1 </a:t>
            </a:r>
            <a:r>
              <a:rPr lang="en-US" sz="1200" dirty="0" err="1"/>
              <a:t>baris</a:t>
            </a:r>
            <a:r>
              <a:rPr lang="en-US" sz="1200" dirty="0"/>
              <a:t> 1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None dan None</a:t>
            </a:r>
          </a:p>
        </p:txBody>
      </p:sp>
      <p:pic>
        <p:nvPicPr>
          <p:cNvPr id="8" name="Content Placeholder 21" descr="A close up of a keyboard&#10;&#10;Description automatically generated">
            <a:extLst>
              <a:ext uri="{FF2B5EF4-FFF2-40B4-BE49-F238E27FC236}">
                <a16:creationId xmlns:a16="http://schemas.microsoft.com/office/drawing/2014/main" id="{3AC89EBD-E546-4B4A-A712-C8E00B6C7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388"/>
            <a:ext cx="4597400" cy="3619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5D4763-FD86-344C-BBB9-3C5307F326F4}"/>
              </a:ext>
            </a:extLst>
          </p:cNvPr>
          <p:cNvSpPr txBox="1"/>
          <p:nvPr/>
        </p:nvSpPr>
        <p:spPr>
          <a:xfrm>
            <a:off x="6402743" y="1344842"/>
            <a:ext cx="507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BLOSUM62 yang </a:t>
            </a:r>
            <a:r>
              <a:rPr lang="en-US" dirty="0" err="1"/>
              <a:t>tiap</a:t>
            </a:r>
            <a:r>
              <a:rPr lang="en-US" dirty="0"/>
              <a:t> row dan column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sequences</a:t>
            </a:r>
          </a:p>
        </p:txBody>
      </p:sp>
      <p:pic>
        <p:nvPicPr>
          <p:cNvPr id="10" name="Picture 9" descr="A calculator next to a keyboard&#10;&#10;Description automatically generated">
            <a:extLst>
              <a:ext uri="{FF2B5EF4-FFF2-40B4-BE49-F238E27FC236}">
                <a16:creationId xmlns:a16="http://schemas.microsoft.com/office/drawing/2014/main" id="{BD69E327-54AE-0E46-965D-707F616E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43" y="2060388"/>
            <a:ext cx="4829957" cy="36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4227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A7B4-7916-8C46-BA27-C4789F1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154"/>
            <a:ext cx="10515600" cy="884892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11200" dirty="0" err="1"/>
              <a:t>Pengisian</a:t>
            </a:r>
            <a:r>
              <a:rPr lang="en-US" sz="11200" dirty="0"/>
              <a:t> </a:t>
            </a:r>
            <a:r>
              <a:rPr lang="en-US" sz="11200" dirty="0" err="1"/>
              <a:t>matriks</a:t>
            </a:r>
            <a:r>
              <a:rPr lang="en-US" sz="11200" dirty="0"/>
              <a:t> sequences </a:t>
            </a:r>
            <a:r>
              <a:rPr lang="en-US" sz="11200" dirty="0" err="1"/>
              <a:t>dengan</a:t>
            </a:r>
            <a:r>
              <a:rPr lang="en-US" sz="11200" dirty="0"/>
              <a:t> </a:t>
            </a:r>
            <a:r>
              <a:rPr lang="en-US" sz="11200" dirty="0" err="1"/>
              <a:t>S</a:t>
            </a:r>
            <a:r>
              <a:rPr lang="en-US" sz="11200" baseline="-25000" dirty="0" err="1"/>
              <a:t>i,j</a:t>
            </a:r>
            <a:r>
              <a:rPr lang="en-US" sz="11200" dirty="0"/>
              <a:t> </a:t>
            </a:r>
            <a:r>
              <a:rPr lang="en-US" sz="11200" dirty="0" err="1"/>
              <a:t>serta</a:t>
            </a:r>
            <a:r>
              <a:rPr lang="en-US" sz="11200" dirty="0"/>
              <a:t> </a:t>
            </a:r>
            <a:r>
              <a:rPr lang="en-US" sz="11200" dirty="0" err="1"/>
              <a:t>pembuatan</a:t>
            </a:r>
            <a:r>
              <a:rPr lang="en-US" sz="11200" dirty="0"/>
              <a:t> arrow pada </a:t>
            </a:r>
            <a:r>
              <a:rPr lang="en-US" sz="11200" dirty="0" err="1"/>
              <a:t>tiap</a:t>
            </a:r>
            <a:r>
              <a:rPr lang="en-US" sz="11200" dirty="0"/>
              <a:t> sel.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046996-FE53-6F43-A964-4C4A93CD53D1}"/>
                  </a:ext>
                </a:extLst>
              </p:cNvPr>
              <p:cNvSpPr txBox="1"/>
              <p:nvPr/>
            </p:nvSpPr>
            <p:spPr>
              <a:xfrm>
                <a:off x="5596852" y="2008412"/>
                <a:ext cx="6137899" cy="4301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memperoleh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pada </a:t>
                </a:r>
                <a:r>
                  <a:rPr lang="en-US" dirty="0" err="1"/>
                  <a:t>sel</a:t>
                </a:r>
                <a:r>
                  <a:rPr lang="en-US" dirty="0"/>
                  <a:t> (</a:t>
                </a:r>
                <a:r>
                  <a:rPr lang="en-US" dirty="0" err="1"/>
                  <a:t>i,j</a:t>
                </a:r>
                <a:r>
                  <a:rPr lang="en-US" dirty="0"/>
                  <a:t>),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harus</a:t>
                </a:r>
                <a:r>
                  <a:rPr lang="en-US" dirty="0"/>
                  <a:t> </a:t>
                </a:r>
                <a:r>
                  <a:rPr lang="en-US" dirty="0" err="1"/>
                  <a:t>mencari</a:t>
                </a:r>
                <a:endParaRPr lang="en-US" dirty="0"/>
              </a:p>
              <a:p>
                <a:r>
                  <a:rPr lang="en-US" dirty="0"/>
                  <a:t>Nilai max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diagonal, horizontal, dan vertical </a:t>
                </a:r>
                <a:r>
                  <a:rPr lang="en-US" dirty="0" err="1"/>
                  <a:t>sel</a:t>
                </a:r>
                <a:r>
                  <a:rPr lang="en-US" dirty="0"/>
                  <a:t> pada </a:t>
                </a:r>
              </a:p>
              <a:p>
                <a:r>
                  <a:rPr lang="en-US" dirty="0" err="1"/>
                  <a:t>Indeks</a:t>
                </a:r>
                <a:r>
                  <a:rPr lang="en-US" dirty="0"/>
                  <a:t> (i-1, j-1).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matematis</a:t>
                </a:r>
                <a:r>
                  <a:rPr lang="en-US" dirty="0"/>
                  <a:t>,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ditulis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</a:t>
                </a:r>
                <a:r>
                  <a:rPr lang="en-US" b="1" dirty="0"/>
                  <a:t>Diagonal = S</a:t>
                </a:r>
                <a:r>
                  <a:rPr lang="en-US" b="1" baseline="-25000" dirty="0"/>
                  <a:t>i-1,j-1 </a:t>
                </a:r>
                <a:r>
                  <a:rPr lang="en-US" b="1" dirty="0"/>
                  <a:t>+ s(</a:t>
                </a:r>
                <a:r>
                  <a:rPr lang="en-US" b="1" dirty="0" err="1"/>
                  <a:t>a</a:t>
                </a:r>
                <a:r>
                  <a:rPr lang="en-US" b="1" baseline="-25000" dirty="0" err="1"/>
                  <a:t>i,</a:t>
                </a:r>
                <a:r>
                  <a:rPr lang="en-US" b="1" dirty="0" err="1"/>
                  <a:t>a</a:t>
                </a:r>
                <a:r>
                  <a:rPr lang="en-US" b="1" baseline="-25000" dirty="0" err="1"/>
                  <a:t>j</a:t>
                </a:r>
                <a:r>
                  <a:rPr lang="en-US" b="1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Vertical  = S</a:t>
                </a:r>
                <a:r>
                  <a:rPr lang="en-US" b="1" baseline="-25000" dirty="0"/>
                  <a:t>i-1,j  </a:t>
                </a:r>
                <a:r>
                  <a:rPr lang="en-US" b="1" dirty="0"/>
                  <a:t>- </a:t>
                </a:r>
                <a:r>
                  <a:rPr lang="en-US" b="1" dirty="0" err="1"/>
                  <a:t>w</a:t>
                </a:r>
                <a:r>
                  <a:rPr lang="en-US" b="1" baseline="-25000" dirty="0" err="1"/>
                  <a:t>x</a:t>
                </a:r>
                <a:r>
                  <a:rPr lang="en-US" b="1" baseline="-25000" dirty="0"/>
                  <a:t> </a:t>
                </a:r>
                <a:r>
                  <a:rPr lang="en-US" b="1" dirty="0"/>
                  <a:t>, 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1" dirty="0"/>
                  <a:t>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Horizontal = S</a:t>
                </a:r>
                <a:r>
                  <a:rPr lang="en-US" b="1" baseline="-25000" dirty="0"/>
                  <a:t>i,j-1</a:t>
                </a:r>
                <a:r>
                  <a:rPr lang="en-US" b="1" dirty="0"/>
                  <a:t> – W</a:t>
                </a:r>
                <a:r>
                  <a:rPr lang="en-US" b="1" baseline="-25000" dirty="0"/>
                  <a:t>y </a:t>
                </a:r>
                <a:r>
                  <a:rPr lang="en-US" b="1" dirty="0"/>
                  <a:t>, 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1" dirty="0"/>
                  <a:t>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</a:t>
                </a:r>
                <a:r>
                  <a:rPr lang="en-US" b="1" dirty="0" err="1"/>
                  <a:t>S</a:t>
                </a:r>
                <a:r>
                  <a:rPr lang="en-US" b="1" baseline="-25000" dirty="0" err="1"/>
                  <a:t>i,j</a:t>
                </a:r>
                <a:r>
                  <a:rPr lang="en-US" b="1" dirty="0"/>
                  <a:t> = max (diagonal, vertical, horizontal)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err="1"/>
                  <a:t>dimana</a:t>
                </a:r>
                <a:r>
                  <a:rPr lang="en-US" sz="16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err="1"/>
                  <a:t>S</a:t>
                </a:r>
                <a:r>
                  <a:rPr lang="en-US" sz="1600" baseline="-25000" dirty="0" err="1"/>
                  <a:t>i,j</a:t>
                </a:r>
                <a:r>
                  <a:rPr lang="en-US" sz="1600" dirty="0"/>
                  <a:t> : </a:t>
                </a:r>
                <a:r>
                  <a:rPr lang="en-US" sz="1600" dirty="0" err="1"/>
                  <a:t>nilai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sel</a:t>
                </a:r>
                <a:r>
                  <a:rPr lang="en-US" sz="1600" dirty="0"/>
                  <a:t>(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s(</a:t>
                </a:r>
                <a:r>
                  <a:rPr lang="en-US" sz="1600" dirty="0" err="1"/>
                  <a:t>a</a:t>
                </a:r>
                <a:r>
                  <a:rPr lang="en-US" sz="1600" baseline="-25000" dirty="0" err="1"/>
                  <a:t>i</a:t>
                </a:r>
                <a:r>
                  <a:rPr lang="en-US" sz="1600" dirty="0" err="1"/>
                  <a:t>,a</a:t>
                </a:r>
                <a:r>
                  <a:rPr lang="en-US" sz="1600" baseline="-25000" dirty="0" err="1"/>
                  <a:t>j</a:t>
                </a:r>
                <a:r>
                  <a:rPr lang="en-US" sz="1600" dirty="0"/>
                  <a:t>) : </a:t>
                </a:r>
                <a:r>
                  <a:rPr lang="en-US" sz="1600" dirty="0" err="1"/>
                  <a:t>nilai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sel</a:t>
                </a:r>
                <a:r>
                  <a:rPr lang="en-US" sz="1600" dirty="0"/>
                  <a:t> (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) pada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BLOSUM62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err="1"/>
                  <a:t>W</a:t>
                </a:r>
                <a:r>
                  <a:rPr lang="en-US" sz="1600" baseline="-25000" dirty="0" err="1"/>
                  <a:t>x</a:t>
                </a:r>
                <a:r>
                  <a:rPr lang="en-US" sz="1600" dirty="0"/>
                  <a:t> : </a:t>
                </a:r>
                <a:r>
                  <a:rPr lang="en-US" sz="1600" dirty="0" err="1"/>
                  <a:t>nilai</a:t>
                </a:r>
                <a:r>
                  <a:rPr lang="en-US" sz="1600" dirty="0"/>
                  <a:t> gap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indeks</a:t>
                </a:r>
                <a:r>
                  <a:rPr lang="en-US" sz="1600" dirty="0"/>
                  <a:t> x </a:t>
                </a:r>
                <a:r>
                  <a:rPr lang="en-US" sz="1600" dirty="0" err="1"/>
                  <a:t>atau</a:t>
                </a:r>
                <a:r>
                  <a:rPr lang="en-US" sz="1600" dirty="0"/>
                  <a:t> 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046996-FE53-6F43-A964-4C4A93CD5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52" y="2008412"/>
                <a:ext cx="6137899" cy="4301434"/>
              </a:xfrm>
              <a:prstGeom prst="rect">
                <a:avLst/>
              </a:prstGeom>
              <a:blipFill>
                <a:blip r:embed="rId2"/>
                <a:stretch>
                  <a:fillRect l="-826" t="-294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FBAC187-D488-5B45-81FE-1358ACCE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86" y="2008412"/>
            <a:ext cx="3886973" cy="43014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A526B6-2B1D-854F-88E4-CF77EFBA85E5}"/>
              </a:ext>
            </a:extLst>
          </p:cNvPr>
          <p:cNvSpPr txBox="1"/>
          <p:nvPr/>
        </p:nvSpPr>
        <p:spPr>
          <a:xfrm>
            <a:off x="1387235" y="1433046"/>
            <a:ext cx="3379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Detail </a:t>
            </a:r>
            <a:r>
              <a:rPr lang="en-US" sz="2000" dirty="0" err="1"/>
              <a:t>pengisian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 </a:t>
            </a:r>
            <a:r>
              <a:rPr lang="en-US" sz="2000" dirty="0" err="1"/>
              <a:t>sel</a:t>
            </a:r>
            <a:r>
              <a:rPr lang="en-US" sz="2000" dirty="0"/>
              <a:t>(</a:t>
            </a:r>
            <a:r>
              <a:rPr lang="en-US" sz="2000" dirty="0" err="1"/>
              <a:t>I,j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503794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5878-B00A-6145-A57A-C8C5C1F0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044"/>
            <a:ext cx="10515600" cy="737534"/>
          </a:xfrm>
        </p:spPr>
        <p:txBody>
          <a:bodyPr>
            <a:noAutofit/>
          </a:bodyPr>
          <a:lstStyle/>
          <a:p>
            <a:pPr marL="514350" lvl="0" indent="-514350">
              <a:spcBef>
                <a:spcPts val="1000"/>
              </a:spcBef>
              <a:buFont typeface="+mj-lt"/>
              <a:buAutoNum type="arabicPeriod" startAt="2"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Pengisian matriks inisialisasi dengan S</a:t>
            </a:r>
            <a:r>
              <a:rPr lang="en-US" sz="2800" baseline="-250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i,j</a:t>
            </a:r>
            <a:r>
              <a:rPr lang="en-US" sz="28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serta pembuatan arrow pada tiap sel. (cont.)</a:t>
            </a:r>
            <a:endParaRPr lang="en-US" sz="2800" dirty="0"/>
          </a:p>
        </p:txBody>
      </p:sp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8E5CF3-E40A-BE48-8EA7-DDE428E0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70" y="2187366"/>
            <a:ext cx="5481919" cy="43610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1CA95C-4351-2641-9039-7E9DF63F749E}"/>
              </a:ext>
            </a:extLst>
          </p:cNvPr>
          <p:cNvSpPr txBox="1"/>
          <p:nvPr/>
        </p:nvSpPr>
        <p:spPr>
          <a:xfrm>
            <a:off x="1721224" y="1707776"/>
            <a:ext cx="4157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Contoh kasus pengisian nilai  sel(I,j)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53943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E08B-8E6F-D44E-B61A-0BBAAC7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5"/>
            <a:ext cx="10515600" cy="9123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Pengisian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matriks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inisialisasi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dengan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en-US" sz="2800" baseline="-25000" dirty="0" err="1">
                <a:solidFill>
                  <a:prstClr val="black"/>
                </a:solidFill>
                <a:latin typeface="Calibri" panose="020F0502020204030204"/>
              </a:rPr>
              <a:t>i,j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serta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pembuatan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arrow pada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tiap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sel. (cont.)</a:t>
            </a:r>
            <a:endParaRPr lang="en-US" sz="5400" dirty="0"/>
          </a:p>
        </p:txBody>
      </p:sp>
      <p:pic>
        <p:nvPicPr>
          <p:cNvPr id="8" name="Picture 7" descr="A close up of a keyboard&#10;&#10;Description automatically generated">
            <a:extLst>
              <a:ext uri="{FF2B5EF4-FFF2-40B4-BE49-F238E27FC236}">
                <a16:creationId xmlns:a16="http://schemas.microsoft.com/office/drawing/2014/main" id="{DC2DF142-C0CA-2342-A10A-62FE8C7A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0214"/>
            <a:ext cx="4246770" cy="4494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E07005-8EBF-9649-ADBB-9AED8EFCE374}"/>
              </a:ext>
            </a:extLst>
          </p:cNvPr>
          <p:cNvSpPr txBox="1"/>
          <p:nvPr/>
        </p:nvSpPr>
        <p:spPr>
          <a:xfrm>
            <a:off x="5685005" y="2259106"/>
            <a:ext cx="473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pointer yang </a:t>
            </a:r>
            <a:r>
              <a:rPr lang="en-US" dirty="0" err="1"/>
              <a:t>diimplementasikan</a:t>
            </a:r>
            <a:r>
              <a:rPr lang="en-US" dirty="0"/>
              <a:t>:</a:t>
            </a:r>
          </a:p>
        </p:txBody>
      </p:sp>
      <p:pic>
        <p:nvPicPr>
          <p:cNvPr id="15" name="Picture 14" descr="A black and red keyboard&#10;&#10;Description automatically generated">
            <a:extLst>
              <a:ext uri="{FF2B5EF4-FFF2-40B4-BE49-F238E27FC236}">
                <a16:creationId xmlns:a16="http://schemas.microsoft.com/office/drawing/2014/main" id="{57410BBE-B832-DA49-BD6E-E8EAF5ED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702" y="2844970"/>
            <a:ext cx="4786056" cy="2904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0C5D3B-B98C-8E45-A525-03CECA568ADD}"/>
              </a:ext>
            </a:extLst>
          </p:cNvPr>
          <p:cNvSpPr txBox="1"/>
          <p:nvPr/>
        </p:nvSpPr>
        <p:spPr>
          <a:xfrm>
            <a:off x="1398494" y="1358153"/>
            <a:ext cx="3463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34742406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E08B-8E6F-D44E-B61A-0BBAAC7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5"/>
            <a:ext cx="10515600" cy="9123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Pengisian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matriks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inisialisasi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dengan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en-US" sz="2800" baseline="-25000" dirty="0" err="1">
                <a:solidFill>
                  <a:prstClr val="black"/>
                </a:solidFill>
                <a:latin typeface="Calibri" panose="020F0502020204030204"/>
              </a:rPr>
              <a:t>i,j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serta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pembuatan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arrow pada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tiap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sel. (cont.)</a:t>
            </a:r>
            <a:endParaRPr lang="en-US" sz="5400" dirty="0"/>
          </a:p>
        </p:txBody>
      </p:sp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09199096-974F-4D48-B930-AF6A6E968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100" y="2055345"/>
            <a:ext cx="5003800" cy="214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6ED3E-1914-C14C-877D-D9F460E48CAB}"/>
              </a:ext>
            </a:extLst>
          </p:cNvPr>
          <p:cNvSpPr txBox="1"/>
          <p:nvPr/>
        </p:nvSpPr>
        <p:spPr>
          <a:xfrm>
            <a:off x="3665847" y="1427953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9245330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E08B-8E6F-D44E-B61A-0BBAAC7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4"/>
            <a:ext cx="10515600" cy="9123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Mencari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path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terbaik</a:t>
            </a:r>
            <a:endParaRPr lang="en-US" sz="5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5DE9C0-5179-7C4A-A936-1112BA07D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76"/>
            <a:ext cx="10515600" cy="5033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memperoleh</a:t>
            </a:r>
            <a:r>
              <a:rPr lang="en-US" sz="1600" dirty="0"/>
              <a:t> path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terbaik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pertama-tama</a:t>
            </a:r>
            <a:r>
              <a:rPr lang="en-US" sz="1600" dirty="0"/>
              <a:t>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dan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(</a:t>
            </a:r>
            <a:r>
              <a:rPr lang="en-US" sz="1600" dirty="0" err="1"/>
              <a:t>bawah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),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(</a:t>
            </a:r>
            <a:r>
              <a:rPr lang="en-US" sz="1600" dirty="0" err="1"/>
              <a:t>m,n</a:t>
            </a:r>
            <a:r>
              <a:rPr lang="en-US" sz="1600" dirty="0"/>
              <a:t>), </a:t>
            </a:r>
            <a:r>
              <a:rPr lang="en-US" sz="1600" dirty="0" err="1"/>
              <a:t>dimana</a:t>
            </a:r>
            <a:r>
              <a:rPr lang="en-US" sz="1600" dirty="0"/>
              <a:t> m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r>
              <a:rPr lang="en-US" sz="1600" dirty="0"/>
              <a:t> </a:t>
            </a:r>
            <a:r>
              <a:rPr lang="en-US" sz="1600" i="1" dirty="0"/>
              <a:t>rows</a:t>
            </a:r>
            <a:r>
              <a:rPr lang="en-US" sz="1600" dirty="0"/>
              <a:t> dan n </a:t>
            </a:r>
            <a:r>
              <a:rPr lang="en-US" sz="1600" dirty="0" err="1"/>
              <a:t>adalah</a:t>
            </a:r>
            <a:r>
              <a:rPr lang="en-US" sz="1600" dirty="0"/>
              <a:t> Panjang </a:t>
            </a:r>
            <a:r>
              <a:rPr lang="en-US" sz="1600" i="1" dirty="0"/>
              <a:t>columns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m&gt;0 </a:t>
            </a:r>
            <a:r>
              <a:rPr lang="en-US" sz="1600" dirty="0" err="1"/>
              <a:t>atau</a:t>
            </a:r>
            <a:r>
              <a:rPr lang="en-US" sz="1600" dirty="0"/>
              <a:t> n&gt;0, 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dicek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matriks</a:t>
            </a:r>
            <a:r>
              <a:rPr lang="en-US" sz="1600" dirty="0"/>
              <a:t> pointer,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(</a:t>
            </a:r>
            <a:r>
              <a:rPr lang="en-US" sz="1600" dirty="0" err="1"/>
              <a:t>m,n</a:t>
            </a:r>
            <a:r>
              <a:rPr lang="en-US" sz="1600" dirty="0"/>
              <a:t>)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matriks</a:t>
            </a:r>
            <a:r>
              <a:rPr lang="en-US" sz="1600" dirty="0"/>
              <a:t> pointer diagonal (“D”), vertical (“V”), </a:t>
            </a:r>
            <a:r>
              <a:rPr lang="en-US" sz="1600" dirty="0" err="1"/>
              <a:t>atau</a:t>
            </a:r>
            <a:r>
              <a:rPr lang="en-US" sz="1600" dirty="0"/>
              <a:t> horizontal (“H”)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a. </a:t>
            </a:r>
            <a:r>
              <a:rPr lang="en-US" sz="1600" dirty="0" err="1"/>
              <a:t>Jika</a:t>
            </a:r>
            <a:r>
              <a:rPr lang="en-US" sz="1600" dirty="0"/>
              <a:t> diagonal,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berpindah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 (m-1, n-1), align1 dan align2 </a:t>
            </a:r>
            <a:r>
              <a:rPr lang="en-US" sz="1600" dirty="0" err="1"/>
              <a:t>ditambahkan</a:t>
            </a:r>
            <a:r>
              <a:rPr lang="en-US" sz="1600" dirty="0"/>
              <a:t> subsequent(</a:t>
            </a:r>
            <a:r>
              <a:rPr lang="en-US" sz="1600" dirty="0" err="1"/>
              <a:t>m,n</a:t>
            </a:r>
            <a:r>
              <a:rPr lang="en-US" sz="1600" dirty="0"/>
              <a:t>), </a:t>
            </a:r>
          </a:p>
          <a:p>
            <a:pPr marL="0" indent="0">
              <a:buNone/>
            </a:pPr>
            <a:r>
              <a:rPr lang="en-US" sz="1600" dirty="0"/>
              <a:t>          b. </a:t>
            </a:r>
            <a:r>
              <a:rPr lang="en-US" sz="1600" dirty="0" err="1"/>
              <a:t>jika</a:t>
            </a:r>
            <a:r>
              <a:rPr lang="en-US" sz="1600" dirty="0"/>
              <a:t> vertical </a:t>
            </a:r>
            <a:r>
              <a:rPr lang="en-US" sz="1600" dirty="0" err="1"/>
              <a:t>berpindah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 (m-1,n), align1 </a:t>
            </a:r>
            <a:r>
              <a:rPr lang="en-US" sz="1600" dirty="0" err="1"/>
              <a:t>ditambahkan</a:t>
            </a:r>
            <a:r>
              <a:rPr lang="en-US" sz="1600" dirty="0"/>
              <a:t> subsequent(m-1,n) dan align2 </a:t>
            </a:r>
            <a:r>
              <a:rPr lang="en-US" sz="1600" dirty="0" err="1"/>
              <a:t>ditambahkan</a:t>
            </a:r>
            <a:r>
              <a:rPr lang="en-US" sz="1600" dirty="0"/>
              <a:t> dash(”-”)</a:t>
            </a:r>
          </a:p>
          <a:p>
            <a:pPr marL="0" indent="0">
              <a:buNone/>
            </a:pPr>
            <a:r>
              <a:rPr lang="en-US" sz="1600" dirty="0"/>
              <a:t>          c.  dan </a:t>
            </a:r>
            <a:r>
              <a:rPr lang="en-US" sz="1600" dirty="0" err="1"/>
              <a:t>jika</a:t>
            </a:r>
            <a:r>
              <a:rPr lang="en-US" sz="1600" dirty="0"/>
              <a:t> horizontal </a:t>
            </a:r>
            <a:r>
              <a:rPr lang="en-US" sz="1600" dirty="0" err="1"/>
              <a:t>berpindah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 (m,n-1), align1 </a:t>
            </a:r>
            <a:r>
              <a:rPr lang="en-US" sz="1600" dirty="0" err="1"/>
              <a:t>ditambahkan</a:t>
            </a:r>
            <a:r>
              <a:rPr lang="en-US" sz="1600" dirty="0"/>
              <a:t> (“-”) dan align2 </a:t>
            </a:r>
            <a:r>
              <a:rPr lang="en-US" sz="1600" dirty="0" err="1"/>
              <a:t>ditambahkan</a:t>
            </a:r>
            <a:r>
              <a:rPr lang="en-US" sz="1600" dirty="0"/>
              <a:t> </a:t>
            </a:r>
            <a:r>
              <a:rPr lang="en-US" sz="1600" dirty="0" err="1"/>
              <a:t>subseq</a:t>
            </a:r>
            <a:r>
              <a:rPr lang="en-US" sz="1600" dirty="0"/>
              <a:t> (m, n-1)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EED72-FEB5-1E4B-928F-12A5815BB867}"/>
              </a:ext>
            </a:extLst>
          </p:cNvPr>
          <p:cNvSpPr txBox="1"/>
          <p:nvPr/>
        </p:nvSpPr>
        <p:spPr>
          <a:xfrm>
            <a:off x="4970785" y="3787856"/>
            <a:ext cx="19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7FE36E-94D2-C54A-8CFE-8BAAFDACE9C2}"/>
              </a:ext>
            </a:extLst>
          </p:cNvPr>
          <p:cNvCxnSpPr/>
          <p:nvPr/>
        </p:nvCxnSpPr>
        <p:spPr>
          <a:xfrm>
            <a:off x="5437092" y="5268078"/>
            <a:ext cx="8471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keyboard&#10;&#10;Description automatically generated">
            <a:extLst>
              <a:ext uri="{FF2B5EF4-FFF2-40B4-BE49-F238E27FC236}">
                <a16:creationId xmlns:a16="http://schemas.microsoft.com/office/drawing/2014/main" id="{1DB7CBD6-9B6F-054A-B047-42A0048A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85" y="4265012"/>
            <a:ext cx="3865719" cy="2397023"/>
          </a:xfrm>
          <a:prstGeom prst="rect">
            <a:avLst/>
          </a:prstGeom>
        </p:spPr>
      </p:pic>
      <p:pic>
        <p:nvPicPr>
          <p:cNvPr id="20" name="Picture 1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66928E7-9279-B041-9D34-CB6E0DAE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95" y="4282926"/>
            <a:ext cx="4369195" cy="23969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306990-A190-3142-BC63-FE7D3A505B13}"/>
              </a:ext>
            </a:extLst>
          </p:cNvPr>
          <p:cNvSpPr txBox="1"/>
          <p:nvPr/>
        </p:nvSpPr>
        <p:spPr>
          <a:xfrm>
            <a:off x="838200" y="942944"/>
            <a:ext cx="3706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path </a:t>
            </a:r>
            <a:r>
              <a:rPr lang="en-US" sz="2000" dirty="0" err="1"/>
              <a:t>terbaik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9EF78-1579-B347-B261-9B4F60FA5961}"/>
              </a:ext>
            </a:extLst>
          </p:cNvPr>
          <p:cNvSpPr txBox="1"/>
          <p:nvPr/>
        </p:nvSpPr>
        <p:spPr>
          <a:xfrm>
            <a:off x="1331259" y="3953435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       M	   N       A       L       Q     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03B72-CC01-614F-94A5-B9CC69E6F1B8}"/>
              </a:ext>
            </a:extLst>
          </p:cNvPr>
          <p:cNvSpPr txBox="1"/>
          <p:nvPr/>
        </p:nvSpPr>
        <p:spPr>
          <a:xfrm>
            <a:off x="838200" y="4538349"/>
            <a:ext cx="3593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</a:p>
          <a:p>
            <a:r>
              <a:rPr lang="en-US" sz="1600" dirty="0"/>
              <a:t>N</a:t>
            </a:r>
          </a:p>
          <a:p>
            <a:r>
              <a:rPr lang="en-US" sz="1600" dirty="0"/>
              <a:t>A</a:t>
            </a:r>
          </a:p>
          <a:p>
            <a:r>
              <a:rPr lang="en-US" sz="1600" dirty="0"/>
              <a:t>L</a:t>
            </a:r>
          </a:p>
          <a:p>
            <a:r>
              <a:rPr lang="en-US" sz="1600" dirty="0"/>
              <a:t>M</a:t>
            </a:r>
          </a:p>
          <a:p>
            <a:r>
              <a:rPr lang="en-US" sz="1600" dirty="0"/>
              <a:t>S</a:t>
            </a:r>
          </a:p>
          <a:p>
            <a:r>
              <a:rPr lang="en-US" sz="1600" dirty="0"/>
              <a:t>Q</a:t>
            </a:r>
          </a:p>
          <a:p>
            <a:r>
              <a:rPr lang="en-US" sz="1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0896551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539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Algoritma Needleman-Wunsch Untuk Proses Alignment Amino Acid Sequence</vt:lpstr>
      <vt:lpstr>4 Tahap pada algoritma Needleman-Wunsch</vt:lpstr>
      <vt:lpstr>1.  Inisialisasi matriks sequences untuk sequence asam amino</vt:lpstr>
      <vt:lpstr>1.  Inisialisasi matriks sequences untuk sequence asam amino (cont.)</vt:lpstr>
      <vt:lpstr>PowerPoint Presentation</vt:lpstr>
      <vt:lpstr>Pengisian matriks inisialisasi dengan Si,j serta pembuatan arrow pada tiap sel. (cont.)</vt:lpstr>
      <vt:lpstr>Pengisian matriks inisialisasi dengan Si,j serta pembuatan arrow pada tiap sel. (cont.)</vt:lpstr>
      <vt:lpstr>Pengisian matriks inisialisasi dengan Si,j serta pembuatan arrow pada tiap sel. (cont.)</vt:lpstr>
      <vt:lpstr>Mencari path terbaik</vt:lpstr>
      <vt:lpstr>Mencari path terbaik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Needleman-Wunsch Untuk Proses Alignment Amino Acid Sequence</dc:title>
  <dc:creator>yues.tadrik.hafiyan</dc:creator>
  <cp:lastModifiedBy>yues.tadrik.hafiyan</cp:lastModifiedBy>
  <cp:revision>7</cp:revision>
  <dcterms:created xsi:type="dcterms:W3CDTF">2019-09-29T04:32:48Z</dcterms:created>
  <dcterms:modified xsi:type="dcterms:W3CDTF">2019-09-29T05:40:22Z</dcterms:modified>
</cp:coreProperties>
</file>