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2" r:id="rId3"/>
    <p:sldId id="312" r:id="rId4"/>
    <p:sldId id="311" r:id="rId5"/>
    <p:sldId id="338" r:id="rId6"/>
    <p:sldId id="344" r:id="rId7"/>
    <p:sldId id="358" r:id="rId8"/>
    <p:sldId id="355" r:id="rId9"/>
    <p:sldId id="356" r:id="rId10"/>
    <p:sldId id="339" r:id="rId11"/>
    <p:sldId id="347" r:id="rId12"/>
    <p:sldId id="340" r:id="rId13"/>
    <p:sldId id="349" r:id="rId14"/>
    <p:sldId id="357" r:id="rId15"/>
    <p:sldId id="260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684DC81-D2C3-44A6-8941-05B53D2E0557}">
          <p14:sldIdLst>
            <p14:sldId id="259"/>
          </p14:sldIdLst>
        </p14:section>
        <p14:section name="目录与章节过渡" id="{847108E3-22F3-4CD9-A82A-834291DC17F4}">
          <p14:sldIdLst>
            <p14:sldId id="262"/>
          </p14:sldIdLst>
        </p14:section>
        <p14:section name="内容页" id="{EB11151C-0E14-47B0-8218-1431BF894351}">
          <p14:sldIdLst>
            <p14:sldId id="312"/>
            <p14:sldId id="311"/>
            <p14:sldId id="338"/>
            <p14:sldId id="344"/>
            <p14:sldId id="358"/>
            <p14:sldId id="355"/>
            <p14:sldId id="356"/>
            <p14:sldId id="339"/>
            <p14:sldId id="347"/>
            <p14:sldId id="340"/>
            <p14:sldId id="349"/>
            <p14:sldId id="357"/>
          </p14:sldIdLst>
        </p14:section>
        <p14:section name="封底" id="{843E591D-6EE2-4691-951C-C0C689F22170}">
          <p14:sldIdLst>
            <p14:sldId id="260"/>
          </p14:sldIdLst>
        </p14:section>
        <p14:section name="配色与字体" id="{3D97B63B-D70E-4F27-8A27-3FF98FBB7258}">
          <p14:sldIdLst/>
        </p14:section>
        <p14:section name="图标" id="{256EF24B-5FA9-4838-AFAB-30B46CBE188B}">
          <p14:sldIdLst/>
        </p14:section>
      </p14:sectionLst>
    </p:ext>
    <p:ext uri="{EFAFB233-063F-42B5-8137-9DF3F51BA10A}">
      <p15:sldGuideLst xmlns:p15="http://schemas.microsoft.com/office/powerpoint/2012/main">
        <p15:guide id="4" pos="3863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3113" userDrawn="1">
          <p15:clr>
            <a:srgbClr val="A4A3A4"/>
          </p15:clr>
        </p15:guide>
        <p15:guide id="8" pos="2128" userDrawn="1">
          <p15:clr>
            <a:srgbClr val="A4A3A4"/>
          </p15:clr>
        </p15:guide>
        <p15:guide id="9" pos="4067" userDrawn="1">
          <p15:clr>
            <a:srgbClr val="A4A3A4"/>
          </p15:clr>
        </p15:guide>
        <p15:guide id="10" pos="5972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2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8"/>
    <a:srgbClr val="F0F0FF"/>
    <a:srgbClr val="343434"/>
    <a:srgbClr val="E8E8E8"/>
    <a:srgbClr val="555555"/>
    <a:srgbClr val="333333"/>
    <a:srgbClr val="C8161E"/>
    <a:srgbClr val="CC151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4289" autoAdjust="0"/>
  </p:normalViewPr>
  <p:slideViewPr>
    <p:cSldViewPr snapToGrid="0" showGuides="1">
      <p:cViewPr varScale="1">
        <p:scale>
          <a:sx n="68" d="100"/>
          <a:sy n="68" d="100"/>
        </p:scale>
        <p:origin x="136" y="60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8DB251-D803-4475-8281-4947A89E7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6218A5-2289-4813-A341-6263B16CBA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CE9A9-1C60-4F0A-AA63-4467F58DE8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EA911-14C2-4254-9079-FD9EC1C13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18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F7A6D04-2810-44D7-A07D-0AA2596107F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57ABA8D-3632-4FB6-8561-0367E4880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70B8EC-E67C-4355-9367-9F32C4834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E58E8B-64DD-4CB6-9A0A-016E581D3E4C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3D3B54-A2E0-47EA-82F0-8A5C219B17C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0"/>
            <a:ext cx="11568144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 userDrawn="1"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 userDrawn="1"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3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1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spc="600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9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0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ECA0A7A8-52A5-4508-9B7C-8E9F070AF3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749300"/>
            <a:ext cx="12203394" cy="319193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15E0-7E7B-4E91-A2E6-50DB32FFA4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3383857"/>
            <a:ext cx="10052879" cy="106085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4345" y="579869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5052868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9FF532-F6D9-45BD-B501-EEC1CB82C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274183"/>
            <a:ext cx="3002280" cy="41161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E0947F5-F302-4DA0-B1F5-30EE10CF1F22}"/>
              </a:ext>
            </a:extLst>
          </p:cNvPr>
          <p:cNvGrpSpPr/>
          <p:nvPr userDrawn="1"/>
        </p:nvGrpSpPr>
        <p:grpSpPr>
          <a:xfrm>
            <a:off x="3352562" y="6252715"/>
            <a:ext cx="5486876" cy="406590"/>
            <a:chOff x="3352562" y="6073254"/>
            <a:chExt cx="5486876" cy="406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A839E5E-CB67-421E-974F-278CCBCFB8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35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809C0-A4EF-44AF-AECA-4A85E4BA2C9D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7ABA8D-3632-4FB6-8561-0367E4880E76}"/>
              </a:ext>
            </a:extLst>
          </p:cNvPr>
          <p:cNvCxnSpPr>
            <a:cxnSpLocks/>
          </p:cNvCxnSpPr>
          <p:nvPr userDrawn="1"/>
        </p:nvCxnSpPr>
        <p:spPr>
          <a:xfrm>
            <a:off x="23285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70B8EC-E67C-4355-9367-9F32C483445D}"/>
              </a:ext>
            </a:extLst>
          </p:cNvPr>
          <p:cNvCxnSpPr>
            <a:cxnSpLocks/>
          </p:cNvCxnSpPr>
          <p:nvPr userDrawn="1"/>
        </p:nvCxnSpPr>
        <p:spPr>
          <a:xfrm>
            <a:off x="8983387" y="6496383"/>
            <a:ext cx="900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 userDrawn="1"/>
        </p:nvSpPr>
        <p:spPr>
          <a:xfrm>
            <a:off x="4144710" y="1537750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602227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946863" y="4805775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4696131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2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24558" y="4410381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 userDrawn="1"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0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7" y="797373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-19050" y="3428999"/>
            <a:ext cx="12211050" cy="342899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 userDrawn="1"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49487" r="1345"/>
          <a:stretch/>
        </p:blipFill>
        <p:spPr>
          <a:xfrm>
            <a:off x="6238430" y="6041797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1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6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0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 userDrawn="1"/>
        </p:nvSpPr>
        <p:spPr>
          <a:xfrm>
            <a:off x="0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 userDrawn="1"/>
        </p:nvSpPr>
        <p:spPr>
          <a:xfrm>
            <a:off x="99533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 userDrawn="1"/>
        </p:nvSpPr>
        <p:spPr>
          <a:xfrm>
            <a:off x="2831521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 userDrawn="1"/>
        </p:nvSpPr>
        <p:spPr>
          <a:xfrm>
            <a:off x="4645215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 userDrawn="1"/>
        </p:nvSpPr>
        <p:spPr>
          <a:xfrm>
            <a:off x="6481406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 userDrawn="1"/>
        </p:nvSpPr>
        <p:spPr>
          <a:xfrm>
            <a:off x="8295100" y="105510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5" r:id="rId4"/>
    <p:sldLayoutId id="2147483657" r:id="rId5"/>
    <p:sldLayoutId id="2147483653" r:id="rId6"/>
    <p:sldLayoutId id="2147483658" r:id="rId7"/>
    <p:sldLayoutId id="2147483650" r:id="rId8"/>
    <p:sldLayoutId id="2147483659" r:id="rId9"/>
    <p:sldLayoutId id="2147483651" r:id="rId10"/>
    <p:sldLayoutId id="2147483654" r:id="rId11"/>
    <p:sldLayoutId id="2147483660" r:id="rId12"/>
    <p:sldLayoutId id="2147483663" r:id="rId13"/>
    <p:sldLayoutId id="214748365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BE71855-1849-4FC4-A9D5-7DDD1C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316" y="1939680"/>
            <a:ext cx="9379365" cy="1060855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“泛作业”平台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3F1C-568E-4080-8C79-B487B35A7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fld id="{045CE301-1C36-4793-AA14-14B8D1577BED}" type="datetime2">
              <a:rPr lang="zh-CN" altLang="en-US" b="1">
                <a:latin typeface="Adobe 宋体 Std L" panose="02020300000000000000" pitchFamily="18" charset="-122"/>
                <a:ea typeface="Adobe 宋体 Std L" panose="02020300000000000000" pitchFamily="18" charset="-122"/>
              </a:rPr>
              <a:pPr/>
              <a:t>2020年5月28日</a:t>
            </a:fld>
            <a:endParaRPr lang="zh-CN" altLang="en-US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7F84D3-725F-446C-9BB7-DC74C0972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第三组</a:t>
            </a:r>
            <a:endParaRPr lang="en-US" altLang="zh-CN" sz="24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岳挺   丁子琰  陈杰</a:t>
            </a:r>
            <a:endParaRPr lang="zh-CN" altLang="en-US" sz="2400" dirty="0"/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37276989-E0FB-4649-AD9B-8633263C152D}"/>
              </a:ext>
            </a:extLst>
          </p:cNvPr>
          <p:cNvSpPr txBox="1">
            <a:spLocks/>
          </p:cNvSpPr>
          <p:nvPr/>
        </p:nvSpPr>
        <p:spPr>
          <a:xfrm>
            <a:off x="1406317" y="2565624"/>
            <a:ext cx="9379365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第三次阶段汇报</a:t>
            </a:r>
          </a:p>
        </p:txBody>
      </p:sp>
    </p:spTree>
    <p:extLst>
      <p:ext uri="{BB962C8B-B14F-4D97-AF65-F5344CB8AC3E}">
        <p14:creationId xmlns:p14="http://schemas.microsoft.com/office/powerpoint/2010/main" val="424632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802DCCFC-AF15-4507-8DCF-B20E1DE1C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560"/>
          <a:stretch/>
        </p:blipFill>
        <p:spPr>
          <a:xfrm>
            <a:off x="-12570" y="0"/>
            <a:ext cx="12204570" cy="3429000"/>
          </a:xfrm>
          <a:prstGeom prst="rect">
            <a:avLst/>
          </a:prstGeom>
        </p:spPr>
      </p:pic>
      <p:sp>
        <p:nvSpPr>
          <p:cNvPr id="68" name="标题 67">
            <a:extLst>
              <a:ext uri="{FF2B5EF4-FFF2-40B4-BE49-F238E27FC236}">
                <a16:creationId xmlns:a16="http://schemas.microsoft.com/office/drawing/2014/main" id="{E5089217-EE99-4A8B-872E-52A90760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bIns="0"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用户流程</a:t>
            </a: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CEE3631F-BDBE-4BAF-B747-E374DA7BE7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2083423"/>
          </a:xfrm>
        </p:spPr>
        <p:txBody>
          <a:bodyPr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详细解说小程序的用户流程并且重点讲解特色功能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CE5BB6-06BF-41FD-A1AC-622D2A987800}"/>
              </a:ext>
            </a:extLst>
          </p:cNvPr>
          <p:cNvGrpSpPr/>
          <p:nvPr/>
        </p:nvGrpSpPr>
        <p:grpSpPr>
          <a:xfrm>
            <a:off x="879475" y="3173844"/>
            <a:ext cx="2895125" cy="3181080"/>
            <a:chOff x="1048225" y="3047028"/>
            <a:chExt cx="2862842" cy="3181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78869C-8A9B-484D-A8CD-A418D85E48F5}"/>
                </a:ext>
              </a:extLst>
            </p:cNvPr>
            <p:cNvSpPr/>
            <p:nvPr/>
          </p:nvSpPr>
          <p:spPr>
            <a:xfrm>
              <a:off x="1048225" y="3047028"/>
              <a:ext cx="2862842" cy="3180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800" b="1" dirty="0">
                  <a:solidFill>
                    <a:schemeClr val="accent1"/>
                  </a:solidFill>
                </a:rPr>
                <a:t>03</a:t>
              </a:r>
              <a:endParaRPr lang="zh-CN" altLang="en-US" sz="138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2FC511-10FB-41EF-AC21-71C44EA04771}"/>
                </a:ext>
              </a:extLst>
            </p:cNvPr>
            <p:cNvSpPr/>
            <p:nvPr/>
          </p:nvSpPr>
          <p:spPr>
            <a:xfrm rot="16200000">
              <a:off x="2434933" y="4751974"/>
              <a:ext cx="90000" cy="286226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6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小程序用户流程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9" y="860457"/>
            <a:ext cx="8214903" cy="52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802DCCFC-AF15-4507-8DCF-B20E1DE1C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560"/>
          <a:stretch/>
        </p:blipFill>
        <p:spPr>
          <a:xfrm>
            <a:off x="-12570" y="0"/>
            <a:ext cx="12204570" cy="3429000"/>
          </a:xfrm>
          <a:prstGeom prst="rect">
            <a:avLst/>
          </a:prstGeom>
        </p:spPr>
      </p:pic>
      <p:sp>
        <p:nvSpPr>
          <p:cNvPr id="68" name="标题 67">
            <a:extLst>
              <a:ext uri="{FF2B5EF4-FFF2-40B4-BE49-F238E27FC236}">
                <a16:creationId xmlns:a16="http://schemas.microsoft.com/office/drawing/2014/main" id="{E5089217-EE99-4A8B-872E-52A90760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bIns="0"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进度管理</a:t>
            </a: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CEE3631F-BDBE-4BAF-B747-E374DA7BE7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2083423"/>
          </a:xfrm>
        </p:spPr>
        <p:txBody>
          <a:bodyPr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甘特图、团队建设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CE5BB6-06BF-41FD-A1AC-622D2A987800}"/>
              </a:ext>
            </a:extLst>
          </p:cNvPr>
          <p:cNvGrpSpPr/>
          <p:nvPr/>
        </p:nvGrpSpPr>
        <p:grpSpPr>
          <a:xfrm>
            <a:off x="879475" y="3173844"/>
            <a:ext cx="2895125" cy="3181080"/>
            <a:chOff x="1048225" y="3047028"/>
            <a:chExt cx="2862842" cy="3181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78869C-8A9B-484D-A8CD-A418D85E48F5}"/>
                </a:ext>
              </a:extLst>
            </p:cNvPr>
            <p:cNvSpPr/>
            <p:nvPr/>
          </p:nvSpPr>
          <p:spPr>
            <a:xfrm>
              <a:off x="1048225" y="3047028"/>
              <a:ext cx="2862842" cy="3180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800" b="1" dirty="0">
                  <a:solidFill>
                    <a:schemeClr val="accent1"/>
                  </a:solidFill>
                </a:rPr>
                <a:t>04</a:t>
              </a:r>
              <a:endParaRPr lang="zh-CN" altLang="en-US" sz="138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2FC511-10FB-41EF-AC21-71C44EA04771}"/>
                </a:ext>
              </a:extLst>
            </p:cNvPr>
            <p:cNvSpPr/>
            <p:nvPr/>
          </p:nvSpPr>
          <p:spPr>
            <a:xfrm rot="16200000">
              <a:off x="2434933" y="4751974"/>
              <a:ext cx="90000" cy="286226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72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进度甘特图更新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F193D-2FBC-4A7B-B66A-60123D14F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103" y="3458612"/>
            <a:ext cx="9205786" cy="2462752"/>
          </a:xfrm>
        </p:spPr>
        <p:txBody>
          <a:bodyPr/>
          <a:lstStyle/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第一阶段：需求调研、总体规划和初期报告</a:t>
            </a: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第二阶段：风险评估和可行性分析</a:t>
            </a: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第三阶段：平台的搭建方法，原型或者小程序试制</a:t>
            </a: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第四阶段：平台使用说明书、原型图或者小程序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 </a:t>
            </a:r>
            <a:endParaRPr lang="en-US" altLang="zh-CN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109F89FC-3A90-4EA2-8C4C-E1D2F4C4BAF4}"/>
              </a:ext>
            </a:extLst>
          </p:cNvPr>
          <p:cNvSpPr txBox="1">
            <a:spLocks/>
          </p:cNvSpPr>
          <p:nvPr/>
        </p:nvSpPr>
        <p:spPr>
          <a:xfrm>
            <a:off x="6095999" y="800131"/>
            <a:ext cx="5905244" cy="5091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3" y="770519"/>
            <a:ext cx="10385189" cy="2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团队建设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F193D-2FBC-4A7B-B66A-60123D14F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757" y="800131"/>
            <a:ext cx="9205786" cy="2462752"/>
          </a:xfrm>
        </p:spPr>
        <p:txBody>
          <a:bodyPr/>
          <a:lstStyle/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使用</a:t>
            </a:r>
            <a:r>
              <a:rPr lang="en-US" altLang="zh-CN" sz="2400" b="1" dirty="0" err="1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github</a:t>
            </a:r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管理项目进行过程中产生的文件</a:t>
            </a: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定期</a:t>
            </a: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第三阶段：平台的搭建方法，原型或者小程序试制</a:t>
            </a:r>
          </a:p>
          <a:p>
            <a:r>
              <a:rPr lang="zh-CN" altLang="en-US" sz="24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第四阶段：平台使用说明书、原型图或者小程序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 </a:t>
            </a:r>
            <a:endParaRPr lang="en-US" altLang="zh-CN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109F89FC-3A90-4EA2-8C4C-E1D2F4C4BAF4}"/>
              </a:ext>
            </a:extLst>
          </p:cNvPr>
          <p:cNvSpPr txBox="1">
            <a:spLocks/>
          </p:cNvSpPr>
          <p:nvPr/>
        </p:nvSpPr>
        <p:spPr>
          <a:xfrm>
            <a:off x="6095999" y="800131"/>
            <a:ext cx="5905244" cy="5091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10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9C5D1A1-6034-44EA-B2E2-0F02EF578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pc="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1871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19B86C07-02AB-4216-AC64-CA6B360CDA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6" r="18796"/>
          <a:stretch>
            <a:fillRect/>
          </a:stretch>
        </p:blipFill>
        <p:spPr>
          <a:xfrm>
            <a:off x="5749548" y="0"/>
            <a:ext cx="6442452" cy="6867427"/>
          </a:xfr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A7DD4836-010D-456E-BBA3-89944340FA4A}"/>
              </a:ext>
            </a:extLst>
          </p:cNvPr>
          <p:cNvSpPr/>
          <p:nvPr/>
        </p:nvSpPr>
        <p:spPr>
          <a:xfrm>
            <a:off x="6275750" y="1207691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原型成果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01E40F-4D27-46E0-B3C8-ACC612FF8694}"/>
              </a:ext>
            </a:extLst>
          </p:cNvPr>
          <p:cNvGrpSpPr/>
          <p:nvPr/>
        </p:nvGrpSpPr>
        <p:grpSpPr>
          <a:xfrm>
            <a:off x="5345475" y="1273679"/>
            <a:ext cx="720000" cy="720000"/>
            <a:chOff x="5412150" y="1180600"/>
            <a:chExt cx="720000" cy="720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F1E9CFB-5705-4342-969C-1BBB6EB698F5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+mj-lt"/>
                  <a:ea typeface="Adobe 宋体 Std L" panose="02020300000000000000" pitchFamily="18" charset="-122"/>
                </a:rPr>
                <a:t>1</a:t>
              </a:r>
              <a:endParaRPr lang="zh-CN" altLang="en-US" sz="3200" b="1" dirty="0">
                <a:latin typeface="+mj-lt"/>
                <a:ea typeface="Adobe 宋体 Std L" panose="02020300000000000000" pitchFamily="18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1E43874-40A0-4EC5-9CA2-95CEB3981475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5BB4173-241B-4451-B976-8D9E36EF561C}"/>
              </a:ext>
            </a:extLst>
          </p:cNvPr>
          <p:cNvGrpSpPr/>
          <p:nvPr/>
        </p:nvGrpSpPr>
        <p:grpSpPr>
          <a:xfrm>
            <a:off x="5345475" y="2321314"/>
            <a:ext cx="720000" cy="720000"/>
            <a:chOff x="5412150" y="3340600"/>
            <a:chExt cx="720000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8C5D102-8236-4014-AD75-3828CE0C6A76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C9C839E-D7E7-40AA-A9F0-25F8AF260049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0569484-D97A-4612-A3C8-19F561CD404C}"/>
              </a:ext>
            </a:extLst>
          </p:cNvPr>
          <p:cNvGrpSpPr/>
          <p:nvPr/>
        </p:nvGrpSpPr>
        <p:grpSpPr>
          <a:xfrm>
            <a:off x="5345475" y="3401314"/>
            <a:ext cx="720000" cy="720000"/>
            <a:chOff x="5412150" y="4420600"/>
            <a:chExt cx="720000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FBD8A29-E5D4-4173-8567-41E45DDE9E1C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C878C90-5C97-4319-A4A9-973F44F684F1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27B11E5F-E40B-47E0-8FBA-8F6C0035B72A}"/>
              </a:ext>
            </a:extLst>
          </p:cNvPr>
          <p:cNvSpPr/>
          <p:nvPr/>
        </p:nvSpPr>
        <p:spPr>
          <a:xfrm>
            <a:off x="6275750" y="2321314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平台架构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8027BF7-8527-4C35-8DDA-D8F9150CE05E}"/>
              </a:ext>
            </a:extLst>
          </p:cNvPr>
          <p:cNvSpPr/>
          <p:nvPr/>
        </p:nvSpPr>
        <p:spPr>
          <a:xfrm>
            <a:off x="6275750" y="3401314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用户流程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C072D5-020D-4A7C-9D43-B7CD70E61509}"/>
              </a:ext>
            </a:extLst>
          </p:cNvPr>
          <p:cNvGrpSpPr/>
          <p:nvPr/>
        </p:nvGrpSpPr>
        <p:grpSpPr>
          <a:xfrm>
            <a:off x="5342413" y="4375363"/>
            <a:ext cx="720000" cy="720000"/>
            <a:chOff x="5412150" y="4420600"/>
            <a:chExt cx="720000" cy="720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6585F8-8165-4E62-A0BA-E4596C84893A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4</a:t>
              </a:r>
              <a:endParaRPr lang="zh-CN" altLang="en-US" sz="3200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04971C-68AC-4331-ADAA-F1ECA4031F85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3AFAD590-548A-4C2E-AAE7-96318B42FCE2}"/>
              </a:ext>
            </a:extLst>
          </p:cNvPr>
          <p:cNvSpPr/>
          <p:nvPr/>
        </p:nvSpPr>
        <p:spPr>
          <a:xfrm>
            <a:off x="6275750" y="4375363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进度管理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ADC556-73B9-4DD4-B9B2-713ACF6E0A8B}"/>
              </a:ext>
            </a:extLst>
          </p:cNvPr>
          <p:cNvGrpSpPr/>
          <p:nvPr/>
        </p:nvGrpSpPr>
        <p:grpSpPr>
          <a:xfrm>
            <a:off x="296806" y="2454734"/>
            <a:ext cx="4273361" cy="1518951"/>
            <a:chOff x="1048225" y="3047028"/>
            <a:chExt cx="2862842" cy="318108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E6DFB48-6A3E-4130-8209-BA875BB4B933}"/>
                </a:ext>
              </a:extLst>
            </p:cNvPr>
            <p:cNvSpPr/>
            <p:nvPr/>
          </p:nvSpPr>
          <p:spPr>
            <a:xfrm>
              <a:off x="1048225" y="3047028"/>
              <a:ext cx="2862842" cy="3180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B8C82BE-6B92-448F-AE62-CA1634944295}"/>
                </a:ext>
              </a:extLst>
            </p:cNvPr>
            <p:cNvSpPr/>
            <p:nvPr/>
          </p:nvSpPr>
          <p:spPr>
            <a:xfrm rot="16200000">
              <a:off x="2434933" y="4751974"/>
              <a:ext cx="90000" cy="286226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F71C1C3-2021-4585-9CA3-0BFD1D37F67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9" y="2599175"/>
            <a:ext cx="1102543" cy="110293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DEC7C4-903B-4D0A-9ECA-25F9C0E40A8B}"/>
              </a:ext>
            </a:extLst>
          </p:cNvPr>
          <p:cNvSpPr txBox="1"/>
          <p:nvPr/>
        </p:nvSpPr>
        <p:spPr>
          <a:xfrm>
            <a:off x="1840659" y="2655222"/>
            <a:ext cx="2078496" cy="9694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CN" altLang="en-US" sz="6000" b="1" kern="2000" spc="1000" dirty="0">
                <a:solidFill>
                  <a:srgbClr val="C8161E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1732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802DCCFC-AF15-4507-8DCF-B20E1DE1C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560"/>
          <a:stretch/>
        </p:blipFill>
        <p:spPr>
          <a:xfrm>
            <a:off x="-12570" y="0"/>
            <a:ext cx="12204570" cy="3429000"/>
          </a:xfrm>
          <a:prstGeom prst="rect">
            <a:avLst/>
          </a:prstGeom>
        </p:spPr>
      </p:pic>
      <p:sp>
        <p:nvSpPr>
          <p:cNvPr id="68" name="标题 67">
            <a:extLst>
              <a:ext uri="{FF2B5EF4-FFF2-40B4-BE49-F238E27FC236}">
                <a16:creationId xmlns:a16="http://schemas.microsoft.com/office/drawing/2014/main" id="{E5089217-EE99-4A8B-872E-52A90760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bIns="0"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原型成果</a:t>
            </a: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CEE3631F-BDBE-4BAF-B747-E374DA7BE7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2083423"/>
          </a:xfrm>
        </p:spPr>
        <p:txBody>
          <a:bodyPr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使用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Figma 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构建了初步的小程序原型</a:t>
            </a:r>
            <a:endParaRPr lang="en-US" altLang="zh-CN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CE5BB6-06BF-41FD-A1AC-622D2A987800}"/>
              </a:ext>
            </a:extLst>
          </p:cNvPr>
          <p:cNvGrpSpPr/>
          <p:nvPr/>
        </p:nvGrpSpPr>
        <p:grpSpPr>
          <a:xfrm>
            <a:off x="879475" y="3173844"/>
            <a:ext cx="2895125" cy="3181080"/>
            <a:chOff x="1048225" y="3047028"/>
            <a:chExt cx="2862842" cy="3181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78869C-8A9B-484D-A8CD-A418D85E48F5}"/>
                </a:ext>
              </a:extLst>
            </p:cNvPr>
            <p:cNvSpPr/>
            <p:nvPr/>
          </p:nvSpPr>
          <p:spPr>
            <a:xfrm>
              <a:off x="1048225" y="3047028"/>
              <a:ext cx="2862842" cy="3180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800" b="1" dirty="0">
                  <a:solidFill>
                    <a:schemeClr val="accent1"/>
                  </a:solidFill>
                </a:rPr>
                <a:t>01</a:t>
              </a:r>
              <a:endParaRPr lang="zh-CN" altLang="en-US" sz="138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2FC511-10FB-41EF-AC21-71C44EA04771}"/>
                </a:ext>
              </a:extLst>
            </p:cNvPr>
            <p:cNvSpPr/>
            <p:nvPr/>
          </p:nvSpPr>
          <p:spPr>
            <a:xfrm rot="16200000">
              <a:off x="2434933" y="4751974"/>
              <a:ext cx="90000" cy="286226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29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原型图展示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04087-E63C-4130-BCE9-8D3B1CF30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可以在线预览，链接为：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www.figma.com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/proto/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57IgrAGs8f9sObt9r7N5aY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/%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E8%AE%BE%E8%AE%A1%E8%A7%84%E8%8C%83?node-id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16%3A142&amp;viewport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485%2C-885%2C0.6250818371772766&amp;scaling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=scale-down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A8A135-205F-4296-A087-472977923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75" y="2230447"/>
            <a:ext cx="2352401" cy="41820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938CF0-6D42-4505-A5DA-352604EA6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13" y="2230447"/>
            <a:ext cx="2352401" cy="41820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5DBF62-79CF-4AE8-909B-39CC76F94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1" y="2230447"/>
            <a:ext cx="2352401" cy="41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802DCCFC-AF15-4507-8DCF-B20E1DE1C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560"/>
          <a:stretch/>
        </p:blipFill>
        <p:spPr>
          <a:xfrm>
            <a:off x="-12570" y="0"/>
            <a:ext cx="12204570" cy="3429000"/>
          </a:xfrm>
          <a:prstGeom prst="rect">
            <a:avLst/>
          </a:prstGeom>
        </p:spPr>
      </p:pic>
      <p:sp>
        <p:nvSpPr>
          <p:cNvPr id="68" name="标题 67">
            <a:extLst>
              <a:ext uri="{FF2B5EF4-FFF2-40B4-BE49-F238E27FC236}">
                <a16:creationId xmlns:a16="http://schemas.microsoft.com/office/drawing/2014/main" id="{E5089217-EE99-4A8B-872E-52A90760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bIns="0"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平台架构</a:t>
            </a: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CEE3631F-BDBE-4BAF-B747-E374DA7BE7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2083423"/>
          </a:xfrm>
        </p:spPr>
        <p:txBody>
          <a:bodyPr/>
          <a:lstStyle/>
          <a:p>
            <a:pPr algn="ctr"/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介绍了小程序的信息结构图、论坛的功能结构图，以及论坛的管理办法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CE5BB6-06BF-41FD-A1AC-622D2A987800}"/>
              </a:ext>
            </a:extLst>
          </p:cNvPr>
          <p:cNvGrpSpPr/>
          <p:nvPr/>
        </p:nvGrpSpPr>
        <p:grpSpPr>
          <a:xfrm>
            <a:off x="879475" y="3173844"/>
            <a:ext cx="2895125" cy="3181080"/>
            <a:chOff x="1048225" y="3047028"/>
            <a:chExt cx="2862842" cy="3181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78869C-8A9B-484D-A8CD-A418D85E48F5}"/>
                </a:ext>
              </a:extLst>
            </p:cNvPr>
            <p:cNvSpPr/>
            <p:nvPr/>
          </p:nvSpPr>
          <p:spPr>
            <a:xfrm>
              <a:off x="1048225" y="3047028"/>
              <a:ext cx="2862842" cy="3180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800" b="1" dirty="0">
                  <a:solidFill>
                    <a:schemeClr val="accent1"/>
                  </a:solidFill>
                </a:rPr>
                <a:t>02</a:t>
              </a:r>
              <a:endParaRPr lang="zh-CN" altLang="en-US" sz="138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2FC511-10FB-41EF-AC21-71C44EA04771}"/>
                </a:ext>
              </a:extLst>
            </p:cNvPr>
            <p:cNvSpPr/>
            <p:nvPr/>
          </p:nvSpPr>
          <p:spPr>
            <a:xfrm rot="16200000">
              <a:off x="2434933" y="4751974"/>
              <a:ext cx="90000" cy="286226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19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平台架构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-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概况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05123-1CB4-41BE-B439-9F0DBE6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00" y="3263170"/>
            <a:ext cx="6801200" cy="2895749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2EF646D-DD2A-43D6-8E95-1A1719FC669F}"/>
              </a:ext>
            </a:extLst>
          </p:cNvPr>
          <p:cNvSpPr txBox="1">
            <a:spLocks/>
          </p:cNvSpPr>
          <p:nvPr/>
        </p:nvSpPr>
        <p:spPr>
          <a:xfrm>
            <a:off x="1273462" y="699081"/>
            <a:ext cx="9645076" cy="4765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平台主要的功能是画廊浏览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论坛交流管理，我们分别选择了小程序和网页来实现上述功能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画廊小程序由于部署在手机端，必须在有限的空间内放入充足的信息量，所以引入了标签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页面跳转机制，使得操作更加简洁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论坛部署在网页端，主要实现交流和管理功能，比较常规。故注重论坛管理规则的拟定，后期还会针对学校方面的管理要求增加新功能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4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平台架构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-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小程序信息结构图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05123-1CB4-41BE-B439-9F0DBE6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00" y="1358956"/>
            <a:ext cx="6801200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平台架构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-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论坛功能结构图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026746-E67C-4B17-9E27-00FB63A74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8651" r="8820" b="4647"/>
          <a:stretch/>
        </p:blipFill>
        <p:spPr>
          <a:xfrm>
            <a:off x="1005525" y="717560"/>
            <a:ext cx="9891861" cy="54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150A4D-5CD7-40FA-9E9A-B829A9052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1" y="43657"/>
            <a:ext cx="7081677" cy="598488"/>
          </a:xfrm>
        </p:spPr>
        <p:txBody>
          <a:bodyPr/>
          <a:lstStyle/>
          <a:p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平台架构</a:t>
            </a: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-</a:t>
            </a:r>
            <a:r>
              <a:rPr lang="zh-CN" altLang="en-US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论坛管理办法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026746-E67C-4B17-9E27-00FB63A74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8651" r="8820" b="4647"/>
          <a:stretch/>
        </p:blipFill>
        <p:spPr>
          <a:xfrm>
            <a:off x="1005525" y="717560"/>
            <a:ext cx="9891861" cy="54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8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352</Words>
  <Application>Microsoft Office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Adobe 宋体 Std L</vt:lpstr>
      <vt:lpstr>等线</vt:lpstr>
      <vt:lpstr>宋体</vt:lpstr>
      <vt:lpstr>Arial</vt:lpstr>
      <vt:lpstr>Office 主题​​</vt:lpstr>
      <vt:lpstr>“泛作业”平台</vt:lpstr>
      <vt:lpstr>PowerPoint 演示文稿</vt:lpstr>
      <vt:lpstr>原型成果</vt:lpstr>
      <vt:lpstr>PowerPoint 演示文稿</vt:lpstr>
      <vt:lpstr>平台架构</vt:lpstr>
      <vt:lpstr>PowerPoint 演示文稿</vt:lpstr>
      <vt:lpstr>PowerPoint 演示文稿</vt:lpstr>
      <vt:lpstr>PowerPoint 演示文稿</vt:lpstr>
      <vt:lpstr>PowerPoint 演示文稿</vt:lpstr>
      <vt:lpstr>用户流程</vt:lpstr>
      <vt:lpstr>PowerPoint 演示文稿</vt:lpstr>
      <vt:lpstr>进度管理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李</dc:creator>
  <cp:lastModifiedBy>yue ting</cp:lastModifiedBy>
  <cp:revision>218</cp:revision>
  <dcterms:created xsi:type="dcterms:W3CDTF">2019-01-23T14:14:04Z</dcterms:created>
  <dcterms:modified xsi:type="dcterms:W3CDTF">2020-05-28T16:38:39Z</dcterms:modified>
</cp:coreProperties>
</file>