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8" r:id="rId4"/>
    <p:sldId id="282" r:id="rId5"/>
    <p:sldId id="270" r:id="rId6"/>
    <p:sldId id="274" r:id="rId7"/>
    <p:sldId id="275" r:id="rId8"/>
    <p:sldId id="276" r:id="rId9"/>
    <p:sldId id="284" r:id="rId10"/>
    <p:sldId id="277" r:id="rId11"/>
    <p:sldId id="278" r:id="rId12"/>
    <p:sldId id="280" r:id="rId13"/>
    <p:sldId id="279" r:id="rId14"/>
    <p:sldId id="283" r:id="rId15"/>
    <p:sldId id="261" r:id="rId16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_1">
            <a:extLst>
              <a:ext uri="{FF2B5EF4-FFF2-40B4-BE49-F238E27FC236}">
                <a16:creationId xmlns:a16="http://schemas.microsoft.com/office/drawing/2014/main" id="{98145384-A300-48E3-B29F-F909A40722D0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rcRect/>
            <a:stretch>
              <a:fillRect l="-14039" r="-192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35F81231-19D3-46D8-A737-D564A5C9CF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2445" y="4024448"/>
            <a:ext cx="4449264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5D047E7-38F4-4924-87CF-CFEA660394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2445" y="914468"/>
            <a:ext cx="4449264" cy="3109981"/>
          </a:xfrm>
        </p:spPr>
        <p:txBody>
          <a:bodyPr anchor="b" anchorCtr="0"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E67FC1C5-5149-4E80-A50E-FD175D2F85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445" y="5144954"/>
            <a:ext cx="444926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bg2">
                    <a:lumMod val="50000"/>
                  </a:schemeClr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0" name="文本占位符 13">
            <a:extLst>
              <a:ext uri="{FF2B5EF4-FFF2-40B4-BE49-F238E27FC236}">
                <a16:creationId xmlns:a16="http://schemas.microsoft.com/office/drawing/2014/main" id="{7C710C1E-E894-4733-BEE1-A4E9B84787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445" y="5441225"/>
            <a:ext cx="444926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bg2">
                    <a:lumMod val="50000"/>
                  </a:schemeClr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572001" y="3429000"/>
            <a:ext cx="406752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72838" y="4324351"/>
            <a:ext cx="406752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Rectangle 4_1">
            <a:extLst>
              <a:ext uri="{FF2B5EF4-FFF2-40B4-BE49-F238E27FC236}">
                <a16:creationId xmlns:a16="http://schemas.microsoft.com/office/drawing/2014/main" id="{D59F75FF-68E8-42F8-8A01-5AADE75EEE5E}"/>
              </a:ext>
            </a:extLst>
          </p:cNvPr>
          <p:cNvSpPr/>
          <p:nvPr userDrawn="1"/>
        </p:nvSpPr>
        <p:spPr>
          <a:xfrm>
            <a:off x="502444" y="2354861"/>
            <a:ext cx="3195782" cy="2396836"/>
          </a:xfrm>
          <a:prstGeom prst="rect">
            <a:avLst/>
          </a:prstGeom>
          <a:blipFill>
            <a:blip r:embed="rId2"/>
            <a:srcRect/>
            <a:stretch>
              <a:fillRect l="-34170" r="8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2444" y="1130300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_1">
            <a:extLst>
              <a:ext uri="{FF2B5EF4-FFF2-40B4-BE49-F238E27FC236}">
                <a16:creationId xmlns:a16="http://schemas.microsoft.com/office/drawing/2014/main" id="{445CAA79-7762-49D5-B6C4-B50EBF01E3FE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rcRect/>
            <a:stretch>
              <a:fillRect l="-16667" r="-166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04825" y="1484027"/>
            <a:ext cx="8134349" cy="2336847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04825" y="4505601"/>
            <a:ext cx="813434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125" smtClean="0">
                <a:solidFill>
                  <a:schemeClr val="bg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26" y="4209330"/>
            <a:ext cx="813434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bg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2019/5/8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02445" y="1543101"/>
            <a:ext cx="4449264" cy="2332486"/>
          </a:xfrm>
        </p:spPr>
        <p:txBody>
          <a:bodyPr>
            <a:normAutofit/>
          </a:bodyPr>
          <a:lstStyle/>
          <a:p>
            <a:r>
              <a:rPr lang="zh-CN" altLang="en-US" sz="3200" b="0" dirty="0"/>
              <a:t>数据库</a:t>
            </a:r>
            <a:br>
              <a:rPr lang="en-US" altLang="zh-CN" sz="4400" dirty="0"/>
            </a:br>
            <a:r>
              <a:rPr lang="zh-CN" altLang="en-US" sz="4400" dirty="0"/>
              <a:t>展示</a:t>
            </a:r>
            <a:br>
              <a:rPr lang="en-US" altLang="zh-CN" sz="4400" dirty="0"/>
            </a:br>
            <a:r>
              <a:rPr lang="zh-CN" altLang="en-US" sz="3200" dirty="0"/>
              <a:t>活动</a:t>
            </a:r>
            <a:r>
              <a:rPr lang="en-US" altLang="zh-CN" sz="3200" dirty="0"/>
              <a:t>2</a:t>
            </a:r>
            <a:endParaRPr lang="zh-CN" altLang="en-US" sz="4400" dirty="0"/>
          </a:p>
        </p:txBody>
      </p:sp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吴岳欣 于喜千 张源娣 荆家振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sz="900" spc="225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900" spc="225" dirty="0"/>
              <a:t>2019/5/8</a:t>
            </a:r>
            <a:endParaRPr lang="en-US" altLang="en-US" sz="900" spc="225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SQL</a:t>
            </a:r>
            <a:r>
              <a:rPr lang="zh-CN" altLang="en-US" dirty="0"/>
              <a:t>实现后端的功能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4636042" y="2886075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z="1350" spc="75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2629C03-0B3A-43DB-B580-02F49A6B9A18}"/>
              </a:ext>
            </a:extLst>
          </p:cNvPr>
          <p:cNvCxnSpPr/>
          <p:nvPr/>
        </p:nvCxnSpPr>
        <p:spPr>
          <a:xfrm>
            <a:off x="4636042" y="3670788"/>
            <a:ext cx="3991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7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039" y="0"/>
            <a:ext cx="8137922" cy="1028699"/>
          </a:xfrm>
        </p:spPr>
        <p:txBody>
          <a:bodyPr/>
          <a:lstStyle/>
          <a:p>
            <a:r>
              <a:rPr lang="zh-CN" altLang="en-US" dirty="0"/>
              <a:t>获取平均分</a:t>
            </a:r>
            <a:r>
              <a:rPr lang="en-US" altLang="zh-CN" dirty="0"/>
              <a:t>/</a:t>
            </a:r>
            <a:r>
              <a:rPr lang="zh-CN" altLang="en-US" dirty="0"/>
              <a:t>充值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A72E83-07C4-4E20-B0A8-5C974165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67" y="1386884"/>
            <a:ext cx="3873323" cy="36281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C8D93A-859D-4C59-B76C-8D3DEF77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790" y="1386884"/>
            <a:ext cx="4515031" cy="24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3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741D52E-4110-4912-9A26-2F78467E3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9" y="1197102"/>
            <a:ext cx="5609112" cy="47794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D158471-1F33-4A12-B577-D5B88488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540" y="2019051"/>
            <a:ext cx="6026460" cy="48389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039" y="0"/>
            <a:ext cx="8137922" cy="1028699"/>
          </a:xfrm>
        </p:spPr>
        <p:txBody>
          <a:bodyPr/>
          <a:lstStyle/>
          <a:p>
            <a:r>
              <a:rPr lang="zh-CN" altLang="en-US" dirty="0"/>
              <a:t>优惠券使用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54ED81-0985-4856-A4A3-4FB80E2E30D4}"/>
              </a:ext>
            </a:extLst>
          </p:cNvPr>
          <p:cNvSpPr txBox="1"/>
          <p:nvPr/>
        </p:nvSpPr>
        <p:spPr>
          <a:xfrm>
            <a:off x="6225718" y="3429000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getPrice</a:t>
            </a:r>
            <a:r>
              <a:rPr lang="zh-CN" altLang="en-US" dirty="0"/>
              <a:t>计算原始价格，</a:t>
            </a:r>
            <a:endParaRPr lang="en-US" altLang="zh-CN" dirty="0"/>
          </a:p>
          <a:p>
            <a:r>
              <a:rPr lang="en-US" altLang="zh-CN" dirty="0" err="1"/>
              <a:t>fiPrice</a:t>
            </a:r>
            <a:r>
              <a:rPr lang="zh-CN" altLang="en-US" dirty="0"/>
              <a:t>计算优惠后价格</a:t>
            </a:r>
          </a:p>
        </p:txBody>
      </p:sp>
    </p:spTree>
    <p:extLst>
      <p:ext uri="{BB962C8B-B14F-4D97-AF65-F5344CB8AC3E}">
        <p14:creationId xmlns:p14="http://schemas.microsoft.com/office/powerpoint/2010/main" val="39042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039" y="0"/>
            <a:ext cx="8137922" cy="1028699"/>
          </a:xfrm>
        </p:spPr>
        <p:txBody>
          <a:bodyPr/>
          <a:lstStyle/>
          <a:p>
            <a:r>
              <a:rPr lang="zh-CN" altLang="en-US" dirty="0"/>
              <a:t>下单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FC2C14-A770-4C9D-A693-6D86F325F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0" y="1520775"/>
            <a:ext cx="8640961" cy="50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1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039" y="0"/>
            <a:ext cx="8137922" cy="1028699"/>
          </a:xfrm>
        </p:spPr>
        <p:txBody>
          <a:bodyPr/>
          <a:lstStyle/>
          <a:p>
            <a:r>
              <a:rPr lang="zh-CN" altLang="en-US" dirty="0"/>
              <a:t>下单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F55C9A-4C0D-490C-A2AE-AAA3FBD2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898" y="1757362"/>
            <a:ext cx="51054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2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altLang="zh-CN" sz="1100" dirty="0"/>
              <a:t>2019/5/8</a:t>
            </a:r>
          </a:p>
          <a:p>
            <a:endParaRPr lang="en-US" altLang="en-US" sz="11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400" dirty="0"/>
              <a:t>吴岳欣 于喜千 张源娣 荆家振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1734532" y="2123429"/>
            <a:ext cx="8640366" cy="3062706"/>
            <a:chOff x="0" y="1700808"/>
            <a:chExt cx="11520487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0" y="1700808"/>
              <a:ext cx="11520487" cy="4083608"/>
              <a:chOff x="447903" y="1700808"/>
              <a:chExt cx="1107258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3" y="1780800"/>
                <a:ext cx="7698294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1800" b="0" dirty="0">
                    <a:latin typeface="+mn-lt"/>
                    <a:ea typeface="+mn-ea"/>
                    <a:sym typeface="+mn-lt"/>
                  </a:rPr>
                  <a:t>概念数据模型</a:t>
                </a:r>
                <a:endParaRPr lang="en-US" altLang="zh-CN" sz="1800" b="0" dirty="0">
                  <a:latin typeface="+mn-lt"/>
                  <a:ea typeface="+mn-ea"/>
                  <a:sym typeface="+mn-lt"/>
                </a:endParaRP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1800" b="0" dirty="0">
                    <a:latin typeface="+mn-lt"/>
                    <a:ea typeface="+mn-ea"/>
                    <a:sym typeface="+mn-lt"/>
                  </a:rPr>
                  <a:t>SQL</a:t>
                </a:r>
                <a:r>
                  <a:rPr lang="zh-CN" altLang="en-US" sz="1800" b="0" dirty="0">
                    <a:latin typeface="+mn-lt"/>
                    <a:ea typeface="+mn-ea"/>
                    <a:sym typeface="+mn-lt"/>
                  </a:rPr>
                  <a:t>功能实现</a:t>
                </a:r>
                <a:endParaRPr lang="en-US" altLang="zh-CN" sz="1800" b="0" dirty="0">
                  <a:latin typeface="+mn-lt"/>
                  <a:ea typeface="+mn-ea"/>
                  <a:sym typeface="+mn-lt"/>
                </a:endParaRP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1800" b="0" dirty="0">
                    <a:latin typeface="+mn-lt"/>
                    <a:ea typeface="+mn-ea"/>
                    <a:sym typeface="+mn-lt"/>
                  </a:rPr>
                  <a:t>问答环节</a:t>
                </a:r>
                <a:endParaRPr lang="en-US" altLang="zh-CN" sz="18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447903" y="1700808"/>
                <a:ext cx="3248948" cy="7797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3200" b="1" dirty="0"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Conceptual Data Module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4636042" y="2886075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z="1350" spc="75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2629C03-0B3A-43DB-B580-02F49A6B9A18}"/>
              </a:ext>
            </a:extLst>
          </p:cNvPr>
          <p:cNvCxnSpPr/>
          <p:nvPr/>
        </p:nvCxnSpPr>
        <p:spPr>
          <a:xfrm>
            <a:off x="4636042" y="3670788"/>
            <a:ext cx="3991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D1B976E-4868-4CF5-BE5F-ECE3034B3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30" y="1113072"/>
            <a:ext cx="7794349" cy="57449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/</a:t>
            </a:r>
            <a:r>
              <a:rPr lang="zh-CN" altLang="en-US" dirty="0"/>
              <a:t>订单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EDA1B0-C6AD-4891-9B9D-3D07E48AB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828"/>
            <a:ext cx="9330512" cy="36602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97E366E-8269-4452-8017-119737433C4F}"/>
              </a:ext>
            </a:extLst>
          </p:cNvPr>
          <p:cNvSpPr txBox="1"/>
          <p:nvPr/>
        </p:nvSpPr>
        <p:spPr>
          <a:xfrm>
            <a:off x="1113579" y="5029047"/>
            <a:ext cx="6653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Users</a:t>
            </a:r>
            <a:r>
              <a:rPr lang="zh-CN" altLang="en-US" dirty="0"/>
              <a:t>是所有用户的表，</a:t>
            </a:r>
            <a:r>
              <a:rPr lang="en-US" altLang="zh-CN" dirty="0"/>
              <a:t>role</a:t>
            </a:r>
            <a:r>
              <a:rPr lang="zh-CN" altLang="en-US" dirty="0"/>
              <a:t>用来区别身份。</a:t>
            </a:r>
            <a:r>
              <a:rPr lang="en-US" altLang="zh-CN" dirty="0" err="1"/>
              <a:t>Rider_cur_orders</a:t>
            </a:r>
            <a:r>
              <a:rPr lang="zh-CN" altLang="en-US" dirty="0"/>
              <a:t>用于联系表示了订单的配送员，</a:t>
            </a:r>
            <a:r>
              <a:rPr lang="en-US" altLang="zh-CN" dirty="0" err="1"/>
              <a:t>user_orders</a:t>
            </a:r>
            <a:r>
              <a:rPr lang="zh-CN" altLang="en-US" dirty="0"/>
              <a:t>存储了订单的收获信息和状态</a:t>
            </a:r>
          </a:p>
        </p:txBody>
      </p:sp>
    </p:spTree>
    <p:extLst>
      <p:ext uri="{BB962C8B-B14F-4D97-AF65-F5344CB8AC3E}">
        <p14:creationId xmlns:p14="http://schemas.microsoft.com/office/powerpoint/2010/main" val="147689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商店</a:t>
            </a:r>
            <a:r>
              <a:rPr lang="en-US" altLang="zh-CN" dirty="0"/>
              <a:t>/</a:t>
            </a:r>
            <a:r>
              <a:rPr lang="zh-CN" altLang="en-US" dirty="0"/>
              <a:t>菜品</a:t>
            </a:r>
            <a:r>
              <a:rPr lang="en-US" altLang="zh-CN" dirty="0"/>
              <a:t>/</a:t>
            </a:r>
            <a:r>
              <a:rPr lang="zh-CN" altLang="en-US" dirty="0"/>
              <a:t>优惠券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EDA1B0-C6AD-4891-9B9D-3D07E48AB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851" y="1633483"/>
            <a:ext cx="9330512" cy="27907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97E366E-8269-4452-8017-119737433C4F}"/>
              </a:ext>
            </a:extLst>
          </p:cNvPr>
          <p:cNvSpPr txBox="1"/>
          <p:nvPr/>
        </p:nvSpPr>
        <p:spPr>
          <a:xfrm>
            <a:off x="1113579" y="5029047"/>
            <a:ext cx="665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store</a:t>
            </a:r>
            <a:r>
              <a:rPr lang="zh-CN" altLang="en-US" dirty="0"/>
              <a:t>是所有商店的表，</a:t>
            </a:r>
            <a:r>
              <a:rPr lang="en-US" altLang="zh-CN" dirty="0"/>
              <a:t>dishes</a:t>
            </a:r>
            <a:r>
              <a:rPr lang="zh-CN" altLang="en-US" dirty="0"/>
              <a:t>和</a:t>
            </a:r>
            <a:r>
              <a:rPr lang="en-US" altLang="zh-CN" dirty="0"/>
              <a:t>coupon</a:t>
            </a:r>
            <a:r>
              <a:rPr lang="zh-CN" altLang="en-US" dirty="0"/>
              <a:t>与</a:t>
            </a:r>
            <a:r>
              <a:rPr lang="en-US" altLang="zh-CN" dirty="0"/>
              <a:t>store</a:t>
            </a:r>
            <a:r>
              <a:rPr lang="zh-CN" altLang="en-US" dirty="0"/>
              <a:t>的关系是多对一的关系</a:t>
            </a:r>
          </a:p>
        </p:txBody>
      </p:sp>
    </p:spTree>
    <p:extLst>
      <p:ext uri="{BB962C8B-B14F-4D97-AF65-F5344CB8AC3E}">
        <p14:creationId xmlns:p14="http://schemas.microsoft.com/office/powerpoint/2010/main" val="141749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</a:t>
            </a:r>
            <a:r>
              <a:rPr lang="en-US" altLang="zh-CN" dirty="0"/>
              <a:t>/</a:t>
            </a:r>
            <a:r>
              <a:rPr lang="zh-CN" altLang="en-US" dirty="0"/>
              <a:t>订单详情</a:t>
            </a:r>
            <a:r>
              <a:rPr lang="en-US" altLang="zh-CN" dirty="0"/>
              <a:t>/</a:t>
            </a:r>
            <a:r>
              <a:rPr lang="zh-CN" altLang="en-US" dirty="0"/>
              <a:t>订单位置信息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EDA1B0-C6AD-4891-9B9D-3D07E48AB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79" y="1156829"/>
            <a:ext cx="7792221" cy="46673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97E366E-8269-4452-8017-119737433C4F}"/>
              </a:ext>
            </a:extLst>
          </p:cNvPr>
          <p:cNvSpPr txBox="1"/>
          <p:nvPr/>
        </p:nvSpPr>
        <p:spPr>
          <a:xfrm>
            <a:off x="1006536" y="5824149"/>
            <a:ext cx="665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Order_include</a:t>
            </a:r>
            <a:r>
              <a:rPr lang="zh-CN" altLang="en-US" dirty="0"/>
              <a:t>有</a:t>
            </a:r>
            <a:r>
              <a:rPr lang="en-US" altLang="zh-CN" dirty="0"/>
              <a:t>amount</a:t>
            </a:r>
            <a:r>
              <a:rPr lang="zh-CN" altLang="en-US" dirty="0"/>
              <a:t>和</a:t>
            </a:r>
            <a:r>
              <a:rPr lang="en-US" altLang="zh-CN" dirty="0"/>
              <a:t>attribute</a:t>
            </a:r>
            <a:r>
              <a:rPr lang="zh-CN" altLang="en-US" dirty="0"/>
              <a:t>存储订单项，</a:t>
            </a:r>
            <a:r>
              <a:rPr lang="en-US" altLang="zh-CN" dirty="0"/>
              <a:t>location</a:t>
            </a:r>
            <a:r>
              <a:rPr lang="zh-CN" altLang="en-US" dirty="0"/>
              <a:t>存储位置信息。</a:t>
            </a:r>
          </a:p>
        </p:txBody>
      </p:sp>
    </p:spTree>
    <p:extLst>
      <p:ext uri="{BB962C8B-B14F-4D97-AF65-F5344CB8AC3E}">
        <p14:creationId xmlns:p14="http://schemas.microsoft.com/office/powerpoint/2010/main" val="106794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039" y="0"/>
            <a:ext cx="8137922" cy="1028699"/>
          </a:xfrm>
        </p:spPr>
        <p:txBody>
          <a:bodyPr/>
          <a:lstStyle/>
          <a:p>
            <a:r>
              <a:rPr lang="zh-CN" altLang="en-US" dirty="0"/>
              <a:t>评价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EDA1B0-C6AD-4891-9B9D-3D07E48AB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48" y="1187777"/>
            <a:ext cx="6156520" cy="56702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97E366E-8269-4452-8017-119737433C4F}"/>
              </a:ext>
            </a:extLst>
          </p:cNvPr>
          <p:cNvSpPr txBox="1"/>
          <p:nvPr/>
        </p:nvSpPr>
        <p:spPr>
          <a:xfrm>
            <a:off x="5919083" y="2524523"/>
            <a:ext cx="2517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Users</a:t>
            </a:r>
            <a:r>
              <a:rPr lang="zh-CN" altLang="en-US" dirty="0"/>
              <a:t>是所有用户的表，所以用户对外卖员，商家对外卖员，外卖员对用户的评价都用</a:t>
            </a:r>
            <a:r>
              <a:rPr lang="en-US" altLang="zh-CN" dirty="0"/>
              <a:t>score</a:t>
            </a:r>
            <a:r>
              <a:rPr lang="zh-CN" altLang="en-US" dirty="0"/>
              <a:t>来存储。用户对菜品的评价则是另一个联系集</a:t>
            </a:r>
          </a:p>
        </p:txBody>
      </p:sp>
    </p:spTree>
    <p:extLst>
      <p:ext uri="{BB962C8B-B14F-4D97-AF65-F5344CB8AC3E}">
        <p14:creationId xmlns:p14="http://schemas.microsoft.com/office/powerpoint/2010/main" val="157721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054A6-21B6-497A-8E2E-F924CEAE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逻辑数据模型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FA8B4B-EFBE-45F4-9E8C-E0BE6700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A1CC7-12C7-4ABB-AE89-04E567D6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9108DB-3BDB-4C59-AFE2-075C3FE8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62" y="1190967"/>
            <a:ext cx="8661686" cy="525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986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e1ec3515-c45c-4a8d-bb26-88688941cfd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94E4E"/>
      </a:accent1>
      <a:accent2>
        <a:srgbClr val="000000"/>
      </a:accent2>
      <a:accent3>
        <a:srgbClr val="494E4E"/>
      </a:accent3>
      <a:accent4>
        <a:srgbClr val="91969B"/>
      </a:accent4>
      <a:accent5>
        <a:srgbClr val="494E4E"/>
      </a:accent5>
      <a:accent6>
        <a:srgbClr val="91969B"/>
      </a:accent6>
      <a:hlink>
        <a:srgbClr val="494E4E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94E4E"/>
    </a:accent1>
    <a:accent2>
      <a:srgbClr val="000000"/>
    </a:accent2>
    <a:accent3>
      <a:srgbClr val="494E4E"/>
    </a:accent3>
    <a:accent4>
      <a:srgbClr val="91969B"/>
    </a:accent4>
    <a:accent5>
      <a:srgbClr val="494E4E"/>
    </a:accent5>
    <a:accent6>
      <a:srgbClr val="91969B"/>
    </a:accent6>
    <a:hlink>
      <a:srgbClr val="494E4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94E4E"/>
    </a:accent1>
    <a:accent2>
      <a:srgbClr val="000000"/>
    </a:accent2>
    <a:accent3>
      <a:srgbClr val="494E4E"/>
    </a:accent3>
    <a:accent4>
      <a:srgbClr val="91969B"/>
    </a:accent4>
    <a:accent5>
      <a:srgbClr val="494E4E"/>
    </a:accent5>
    <a:accent6>
      <a:srgbClr val="91969B"/>
    </a:accent6>
    <a:hlink>
      <a:srgbClr val="494E4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94E4E"/>
    </a:accent1>
    <a:accent2>
      <a:srgbClr val="000000"/>
    </a:accent2>
    <a:accent3>
      <a:srgbClr val="494E4E"/>
    </a:accent3>
    <a:accent4>
      <a:srgbClr val="91969B"/>
    </a:accent4>
    <a:accent5>
      <a:srgbClr val="494E4E"/>
    </a:accent5>
    <a:accent6>
      <a:srgbClr val="91969B"/>
    </a:accent6>
    <a:hlink>
      <a:srgbClr val="494E4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94E4E"/>
    </a:accent1>
    <a:accent2>
      <a:srgbClr val="000000"/>
    </a:accent2>
    <a:accent3>
      <a:srgbClr val="494E4E"/>
    </a:accent3>
    <a:accent4>
      <a:srgbClr val="91969B"/>
    </a:accent4>
    <a:accent5>
      <a:srgbClr val="494E4E"/>
    </a:accent5>
    <a:accent6>
      <a:srgbClr val="91969B"/>
    </a:accent6>
    <a:hlink>
      <a:srgbClr val="494E4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116</TotalTime>
  <Words>215</Words>
  <Application>Microsoft Office PowerPoint</Application>
  <PresentationFormat>全屏显示(4:3)</PresentationFormat>
  <Paragraphs>41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Impact</vt:lpstr>
      <vt:lpstr>主题5</vt:lpstr>
      <vt:lpstr>think-cell Slide</vt:lpstr>
      <vt:lpstr>数据库 展示 活动2</vt:lpstr>
      <vt:lpstr>PowerPoint 演示文稿</vt:lpstr>
      <vt:lpstr>Conceptual Data Module</vt:lpstr>
      <vt:lpstr>整体设计</vt:lpstr>
      <vt:lpstr>用户/订单</vt:lpstr>
      <vt:lpstr>商店/菜品/优惠券</vt:lpstr>
      <vt:lpstr>订单/订单详情/订单位置信息</vt:lpstr>
      <vt:lpstr>评价</vt:lpstr>
      <vt:lpstr>逻辑数据模型</vt:lpstr>
      <vt:lpstr>用SQL实现后端的功能</vt:lpstr>
      <vt:lpstr>获取平均分/充值</vt:lpstr>
      <vt:lpstr>优惠券使用</vt:lpstr>
      <vt:lpstr>下单</vt:lpstr>
      <vt:lpstr>下单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jing jiazhen</cp:lastModifiedBy>
  <cp:revision>21</cp:revision>
  <cp:lastPrinted>2019-03-03T16:00:00Z</cp:lastPrinted>
  <dcterms:created xsi:type="dcterms:W3CDTF">2019-03-03T16:00:00Z</dcterms:created>
  <dcterms:modified xsi:type="dcterms:W3CDTF">2019-05-08T10:55:20Z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