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sldIdLst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97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29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9245" y="2847701"/>
            <a:ext cx="906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</a:p>
        </p:txBody>
      </p:sp>
    </p:spTree>
    <p:extLst>
      <p:ext uri="{BB962C8B-B14F-4D97-AF65-F5344CB8AC3E}">
        <p14:creationId xmlns:p14="http://schemas.microsoft.com/office/powerpoint/2010/main" val="264173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文章列表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E6572-435F-464B-9AF7-5D98E64731DC}"/>
              </a:ext>
            </a:extLst>
          </p:cNvPr>
          <p:cNvSpPr txBox="1"/>
          <p:nvPr/>
        </p:nvSpPr>
        <p:spPr>
          <a:xfrm>
            <a:off x="712248" y="1654742"/>
            <a:ext cx="734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DE6AB-995F-42E1-8064-6F1F8C458581}"/>
              </a:ext>
            </a:extLst>
          </p:cNvPr>
          <p:cNvSpPr txBox="1"/>
          <p:nvPr/>
        </p:nvSpPr>
        <p:spPr>
          <a:xfrm>
            <a:off x="1177871" y="1931741"/>
            <a:ext cx="7200285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文章列表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def </a:t>
            </a:r>
            <a:r>
              <a:rPr lang="en-US" altLang="zh-CN" sz="2000" dirty="0" err="1">
                <a:solidFill>
                  <a:schemeClr val="bg1"/>
                </a:solidFill>
              </a:rPr>
              <a:t>article_list</a:t>
            </a:r>
            <a:r>
              <a:rPr lang="en-US" altLang="zh-CN" sz="2000" dirty="0">
                <a:solidFill>
                  <a:schemeClr val="bg1"/>
                </a:solidFill>
              </a:rPr>
              <a:t>(request):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取出所有博客文章</a:t>
            </a:r>
          </a:p>
          <a:p>
            <a:pPr lvl="1"/>
            <a:r>
              <a:rPr lang="en-US" altLang="zh-CN" sz="2000" dirty="0" err="1">
                <a:solidFill>
                  <a:schemeClr val="bg1"/>
                </a:solidFill>
              </a:rPr>
              <a:t>article_list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ArticlePost.objects.all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每页显示 </a:t>
            </a:r>
            <a:r>
              <a:rPr lang="en-US" altLang="zh-CN" sz="2000" dirty="0">
                <a:solidFill>
                  <a:schemeClr val="bg1"/>
                </a:solidFill>
              </a:rPr>
              <a:t>1 </a:t>
            </a:r>
            <a:r>
              <a:rPr lang="zh-CN" altLang="en-US" sz="2000" dirty="0">
                <a:solidFill>
                  <a:schemeClr val="bg1"/>
                </a:solidFill>
              </a:rPr>
              <a:t>篇文章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paginator = Paginator(</a:t>
            </a:r>
            <a:r>
              <a:rPr lang="en-US" altLang="zh-CN" sz="2000" dirty="0" err="1">
                <a:solidFill>
                  <a:schemeClr val="bg1"/>
                </a:solidFill>
              </a:rPr>
              <a:t>article_list</a:t>
            </a:r>
            <a:r>
              <a:rPr lang="en-US" altLang="zh-CN" sz="2000" dirty="0">
                <a:solidFill>
                  <a:schemeClr val="bg1"/>
                </a:solidFill>
              </a:rPr>
              <a:t>, 1)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获取 </a:t>
            </a:r>
            <a:r>
              <a:rPr lang="en-US" altLang="zh-CN" sz="2000" dirty="0" err="1">
                <a:solidFill>
                  <a:schemeClr val="bg1"/>
                </a:solidFill>
              </a:rPr>
              <a:t>url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中的页码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page = </a:t>
            </a:r>
            <a:r>
              <a:rPr lang="en-US" altLang="zh-CN" sz="2000" dirty="0" err="1">
                <a:solidFill>
                  <a:schemeClr val="bg1"/>
                </a:solidFill>
              </a:rPr>
              <a:t>request.GET.get</a:t>
            </a:r>
            <a:r>
              <a:rPr lang="en-US" altLang="zh-CN" sz="2000" dirty="0">
                <a:solidFill>
                  <a:schemeClr val="bg1"/>
                </a:solidFill>
              </a:rPr>
              <a:t>('page')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将导航对象相应的页码内容返回给 </a:t>
            </a:r>
            <a:r>
              <a:rPr lang="en-US" altLang="zh-CN" sz="2000" dirty="0">
                <a:solidFill>
                  <a:schemeClr val="bg1"/>
                </a:solidFill>
              </a:rPr>
              <a:t>articles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articles = </a:t>
            </a:r>
            <a:r>
              <a:rPr lang="en-US" altLang="zh-CN" sz="2000" dirty="0" err="1">
                <a:solidFill>
                  <a:schemeClr val="bg1"/>
                </a:solidFill>
              </a:rPr>
              <a:t>paginator.get_page</a:t>
            </a:r>
            <a:r>
              <a:rPr lang="en-US" altLang="zh-CN" sz="2000" dirty="0">
                <a:solidFill>
                  <a:schemeClr val="bg1"/>
                </a:solidFill>
              </a:rPr>
              <a:t>(page)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需要传递给模板（</a:t>
            </a:r>
            <a:r>
              <a:rPr lang="en-US" altLang="zh-CN" sz="2000" dirty="0">
                <a:solidFill>
                  <a:schemeClr val="bg1"/>
                </a:solidFill>
              </a:rPr>
              <a:t>templates</a:t>
            </a:r>
            <a:r>
              <a:rPr lang="zh-CN" altLang="en-US" sz="2000" dirty="0">
                <a:solidFill>
                  <a:schemeClr val="bg1"/>
                </a:solidFill>
              </a:rPr>
              <a:t>）的对象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context = { 'articles': articles }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render</a:t>
            </a:r>
            <a:r>
              <a:rPr lang="zh-CN" altLang="en-US" sz="2000" dirty="0">
                <a:solidFill>
                  <a:schemeClr val="bg1"/>
                </a:solidFill>
              </a:rPr>
              <a:t>函数：载入模板，并返回</a:t>
            </a:r>
            <a:r>
              <a:rPr lang="en-US" altLang="zh-CN" sz="2000" dirty="0">
                <a:solidFill>
                  <a:schemeClr val="bg1"/>
                </a:solidFill>
              </a:rPr>
              <a:t>context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return render(request, 'article/list.html', context)</a:t>
            </a:r>
          </a:p>
        </p:txBody>
      </p:sp>
    </p:spTree>
    <p:extLst>
      <p:ext uri="{BB962C8B-B14F-4D97-AF65-F5344CB8AC3E}">
        <p14:creationId xmlns:p14="http://schemas.microsoft.com/office/powerpoint/2010/main" val="233578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文章详情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E6572-435F-464B-9AF7-5D98E64731DC}"/>
              </a:ext>
            </a:extLst>
          </p:cNvPr>
          <p:cNvSpPr txBox="1"/>
          <p:nvPr/>
        </p:nvSpPr>
        <p:spPr>
          <a:xfrm>
            <a:off x="712248" y="1654742"/>
            <a:ext cx="734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DE6AB-995F-42E1-8064-6F1F8C458581}"/>
              </a:ext>
            </a:extLst>
          </p:cNvPr>
          <p:cNvSpPr txBox="1"/>
          <p:nvPr/>
        </p:nvSpPr>
        <p:spPr>
          <a:xfrm>
            <a:off x="1193369" y="1750831"/>
            <a:ext cx="7200285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文章详情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def </a:t>
            </a:r>
            <a:r>
              <a:rPr lang="en-US" altLang="zh-CN" dirty="0" err="1">
                <a:solidFill>
                  <a:schemeClr val="bg1"/>
                </a:solidFill>
              </a:rPr>
              <a:t>article_detail</a:t>
            </a:r>
            <a:r>
              <a:rPr lang="en-US" altLang="zh-CN" dirty="0">
                <a:solidFill>
                  <a:schemeClr val="bg1"/>
                </a:solidFill>
              </a:rPr>
              <a:t>(request, id):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取出相应的文章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article = </a:t>
            </a:r>
            <a:r>
              <a:rPr lang="en-US" altLang="zh-CN" dirty="0" err="1">
                <a:solidFill>
                  <a:schemeClr val="bg1"/>
                </a:solidFill>
              </a:rPr>
              <a:t>ArticlePost.objects.get</a:t>
            </a:r>
            <a:r>
              <a:rPr lang="en-US" altLang="zh-CN" dirty="0">
                <a:solidFill>
                  <a:schemeClr val="bg1"/>
                </a:solidFill>
              </a:rPr>
              <a:t>(id=id)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>
                <a:solidFill>
                  <a:schemeClr val="bg1"/>
                </a:solidFill>
              </a:rPr>
              <a:t>markdown</a:t>
            </a:r>
            <a:r>
              <a:rPr lang="zh-CN" altLang="en-US" dirty="0">
                <a:solidFill>
                  <a:schemeClr val="bg1"/>
                </a:solidFill>
              </a:rPr>
              <a:t>语法渲染成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样式</a:t>
            </a: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article.body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markdown.markdown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article.body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extensions=[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包含 缩写、表格等常用扩展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'</a:t>
            </a:r>
            <a:r>
              <a:rPr lang="en-US" altLang="zh-CN" dirty="0" err="1">
                <a:solidFill>
                  <a:schemeClr val="bg1"/>
                </a:solidFill>
              </a:rPr>
              <a:t>markdown.extensions.extra</a:t>
            </a:r>
            <a:r>
              <a:rPr lang="en-US" altLang="zh-CN" dirty="0">
                <a:solidFill>
                  <a:schemeClr val="bg1"/>
                </a:solidFill>
              </a:rPr>
              <a:t>',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语法高亮扩展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'</a:t>
            </a:r>
            <a:r>
              <a:rPr lang="en-US" altLang="zh-CN" dirty="0" err="1">
                <a:solidFill>
                  <a:schemeClr val="bg1"/>
                </a:solidFill>
              </a:rPr>
              <a:t>markdown.extensions.codehilite</a:t>
            </a:r>
            <a:r>
              <a:rPr lang="en-US" altLang="zh-CN" dirty="0">
                <a:solidFill>
                  <a:schemeClr val="bg1"/>
                </a:solidFill>
              </a:rPr>
              <a:t>',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需要传递给模板的对象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context = { 'article': article }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载入模板，并返回</a:t>
            </a:r>
            <a:r>
              <a:rPr lang="en-US" altLang="zh-CN" dirty="0">
                <a:solidFill>
                  <a:schemeClr val="bg1"/>
                </a:solidFill>
              </a:rPr>
              <a:t>context</a:t>
            </a:r>
            <a:r>
              <a:rPr lang="zh-CN" altLang="en-US" dirty="0">
                <a:solidFill>
                  <a:schemeClr val="bg1"/>
                </a:solidFill>
              </a:rPr>
              <a:t>对象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return render(request, 'article/detail.html', context)</a:t>
            </a:r>
          </a:p>
        </p:txBody>
      </p:sp>
    </p:spTree>
    <p:extLst>
      <p:ext uri="{BB962C8B-B14F-4D97-AF65-F5344CB8AC3E}">
        <p14:creationId xmlns:p14="http://schemas.microsoft.com/office/powerpoint/2010/main" val="32085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编写文章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E6572-435F-464B-9AF7-5D98E64731DC}"/>
              </a:ext>
            </a:extLst>
          </p:cNvPr>
          <p:cNvSpPr txBox="1"/>
          <p:nvPr/>
        </p:nvSpPr>
        <p:spPr>
          <a:xfrm>
            <a:off x="712248" y="1654742"/>
            <a:ext cx="734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DE6AB-995F-42E1-8064-6F1F8C458581}"/>
              </a:ext>
            </a:extLst>
          </p:cNvPr>
          <p:cNvSpPr txBox="1"/>
          <p:nvPr/>
        </p:nvSpPr>
        <p:spPr>
          <a:xfrm>
            <a:off x="1166233" y="1654741"/>
            <a:ext cx="5455404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en-US" altLang="zh-CN" dirty="0" err="1">
                <a:solidFill>
                  <a:schemeClr val="bg1"/>
                </a:solidFill>
              </a:rPr>
              <a:t>login_required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login_url</a:t>
            </a:r>
            <a:r>
              <a:rPr lang="en-US" altLang="zh-CN" dirty="0">
                <a:solidFill>
                  <a:schemeClr val="bg1"/>
                </a:solidFill>
              </a:rPr>
              <a:t>='/</a:t>
            </a:r>
            <a:r>
              <a:rPr lang="en-US" altLang="zh-CN" dirty="0" err="1">
                <a:solidFill>
                  <a:schemeClr val="bg1"/>
                </a:solidFill>
              </a:rPr>
              <a:t>userprofile</a:t>
            </a:r>
            <a:r>
              <a:rPr lang="en-US" altLang="zh-CN" dirty="0">
                <a:solidFill>
                  <a:schemeClr val="bg1"/>
                </a:solidFill>
              </a:rPr>
              <a:t>/login/')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def </a:t>
            </a:r>
            <a:r>
              <a:rPr lang="en-US" altLang="zh-CN" dirty="0" err="1">
                <a:solidFill>
                  <a:schemeClr val="bg1"/>
                </a:solidFill>
              </a:rPr>
              <a:t>article_create</a:t>
            </a:r>
            <a:r>
              <a:rPr lang="en-US" altLang="zh-CN" dirty="0">
                <a:solidFill>
                  <a:schemeClr val="bg1"/>
                </a:solidFill>
              </a:rPr>
              <a:t>(request):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判断用户是否提交数据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if </a:t>
            </a:r>
            <a:r>
              <a:rPr lang="en-US" altLang="zh-CN" dirty="0" err="1">
                <a:solidFill>
                  <a:schemeClr val="bg1"/>
                </a:solidFill>
              </a:rPr>
              <a:t>request.method</a:t>
            </a:r>
            <a:r>
              <a:rPr lang="en-US" altLang="zh-CN" dirty="0">
                <a:solidFill>
                  <a:schemeClr val="bg1"/>
                </a:solidFill>
              </a:rPr>
              <a:t> == "POST":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将提交的数据赋值到表单实例中</a:t>
            </a: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article_post_form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ArticlePostForm</a:t>
            </a:r>
            <a:r>
              <a:rPr lang="en-US" altLang="zh-CN" dirty="0">
                <a:solidFill>
                  <a:schemeClr val="bg1"/>
                </a:solidFill>
              </a:rPr>
              <a:t>(data=</a:t>
            </a:r>
            <a:r>
              <a:rPr lang="en-US" altLang="zh-CN" dirty="0" err="1">
                <a:solidFill>
                  <a:schemeClr val="bg1"/>
                </a:solidFill>
              </a:rPr>
              <a:t>request.POST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判断提交的数据是否满足模型的要求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if </a:t>
            </a:r>
            <a:r>
              <a:rPr lang="en-US" altLang="zh-CN" dirty="0" err="1">
                <a:solidFill>
                  <a:schemeClr val="bg1"/>
                </a:solidFill>
              </a:rPr>
              <a:t>article_post_form.is_valid</a:t>
            </a:r>
            <a:r>
              <a:rPr lang="en-US" altLang="zh-CN" dirty="0">
                <a:solidFill>
                  <a:schemeClr val="bg1"/>
                </a:solidFill>
              </a:rPr>
              <a:t>():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保存数据，但暂时不提交到数据库中</a:t>
            </a: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new_article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article_post_form.save</a:t>
            </a:r>
            <a:r>
              <a:rPr lang="en-US" altLang="zh-CN" dirty="0">
                <a:solidFill>
                  <a:schemeClr val="bg1"/>
                </a:solidFill>
              </a:rPr>
              <a:t>(commit=False)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指定登录的用户为作者</a:t>
            </a: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new_article.author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User.objects.get</a:t>
            </a:r>
            <a:r>
              <a:rPr lang="en-US" altLang="zh-CN" dirty="0">
                <a:solidFill>
                  <a:schemeClr val="bg1"/>
                </a:solidFill>
              </a:rPr>
              <a:t>(id=request.user.id)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将新文章保存到数据库中</a:t>
            </a: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new_article.save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return redirect("</a:t>
            </a:r>
            <a:r>
              <a:rPr lang="en-US" altLang="zh-CN" dirty="0" err="1">
                <a:solidFill>
                  <a:schemeClr val="bg1"/>
                </a:solidFill>
              </a:rPr>
              <a:t>article:article_list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119CCF-C06D-4538-A900-62A5F6AA0967}"/>
              </a:ext>
            </a:extLst>
          </p:cNvPr>
          <p:cNvSpPr txBox="1"/>
          <p:nvPr/>
        </p:nvSpPr>
        <p:spPr>
          <a:xfrm>
            <a:off x="6758608" y="1755822"/>
            <a:ext cx="46791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如果数据不合法，返回错误信息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else: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return </a:t>
            </a:r>
            <a:r>
              <a:rPr lang="en-US" altLang="zh-CN" sz="2000" dirty="0" err="1">
                <a:solidFill>
                  <a:schemeClr val="bg1"/>
                </a:solidFill>
              </a:rPr>
              <a:t>HttpResponse</a:t>
            </a:r>
            <a:r>
              <a:rPr lang="en-US" altLang="zh-CN" sz="2000" dirty="0">
                <a:solidFill>
                  <a:schemeClr val="bg1"/>
                </a:solidFill>
              </a:rPr>
              <a:t>("</a:t>
            </a:r>
            <a:r>
              <a:rPr lang="zh-CN" altLang="en-US" sz="2000" dirty="0">
                <a:solidFill>
                  <a:schemeClr val="bg1"/>
                </a:solidFill>
              </a:rPr>
              <a:t>表单内容有误，请重新填写。</a:t>
            </a:r>
            <a:r>
              <a:rPr lang="en-US" altLang="zh-CN" sz="2000" dirty="0">
                <a:solidFill>
                  <a:schemeClr val="bg1"/>
                </a:solidFill>
              </a:rPr>
              <a:t>")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如果用户请求获取数据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else: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创建表单类实例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</a:rPr>
              <a:t>article_post_form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ArticlePostForm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赋值上下文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context = { '</a:t>
            </a:r>
            <a:r>
              <a:rPr lang="en-US" altLang="zh-CN" sz="2000" dirty="0" err="1">
                <a:solidFill>
                  <a:schemeClr val="bg1"/>
                </a:solidFill>
              </a:rPr>
              <a:t>article_post_form</a:t>
            </a:r>
            <a:r>
              <a:rPr lang="en-US" altLang="zh-CN" sz="2000" dirty="0">
                <a:solidFill>
                  <a:schemeClr val="bg1"/>
                </a:solidFill>
              </a:rPr>
              <a:t>': </a:t>
            </a:r>
            <a:r>
              <a:rPr lang="en-US" altLang="zh-CN" sz="2000" dirty="0" err="1">
                <a:solidFill>
                  <a:schemeClr val="bg1"/>
                </a:solidFill>
              </a:rPr>
              <a:t>article_post_form</a:t>
            </a:r>
            <a:r>
              <a:rPr lang="en-US" altLang="zh-CN" sz="2000" dirty="0">
                <a:solidFill>
                  <a:schemeClr val="bg1"/>
                </a:solidFill>
              </a:rPr>
              <a:t> }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返回模板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return render(request, 'article/create.html', context)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1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删除文章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E6572-435F-464B-9AF7-5D98E64731DC}"/>
              </a:ext>
            </a:extLst>
          </p:cNvPr>
          <p:cNvSpPr txBox="1"/>
          <p:nvPr/>
        </p:nvSpPr>
        <p:spPr>
          <a:xfrm>
            <a:off x="712248" y="1654742"/>
            <a:ext cx="734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DE6AB-995F-42E1-8064-6F1F8C458581}"/>
              </a:ext>
            </a:extLst>
          </p:cNvPr>
          <p:cNvSpPr txBox="1"/>
          <p:nvPr/>
        </p:nvSpPr>
        <p:spPr>
          <a:xfrm>
            <a:off x="1193369" y="1750831"/>
            <a:ext cx="7200285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删除文章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def </a:t>
            </a:r>
            <a:r>
              <a:rPr lang="en-US" altLang="zh-CN" sz="2000" dirty="0" err="1">
                <a:solidFill>
                  <a:schemeClr val="bg1"/>
                </a:solidFill>
              </a:rPr>
              <a:t>article_delete</a:t>
            </a:r>
            <a:r>
              <a:rPr lang="en-US" altLang="zh-CN" sz="2000" dirty="0">
                <a:solidFill>
                  <a:schemeClr val="bg1"/>
                </a:solidFill>
              </a:rPr>
              <a:t>(request, id):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根据 </a:t>
            </a:r>
            <a:r>
              <a:rPr lang="en-US" altLang="zh-CN" sz="2000" dirty="0">
                <a:solidFill>
                  <a:schemeClr val="bg1"/>
                </a:solidFill>
              </a:rPr>
              <a:t>id </a:t>
            </a:r>
            <a:r>
              <a:rPr lang="zh-CN" altLang="en-US" sz="2000" dirty="0">
                <a:solidFill>
                  <a:schemeClr val="bg1"/>
                </a:solidFill>
              </a:rPr>
              <a:t>获取需要删除的文章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article = </a:t>
            </a:r>
            <a:r>
              <a:rPr lang="en-US" altLang="zh-CN" sz="2000" dirty="0" err="1">
                <a:solidFill>
                  <a:schemeClr val="bg1"/>
                </a:solidFill>
              </a:rPr>
              <a:t>ArticlePost.objects.get</a:t>
            </a:r>
            <a:r>
              <a:rPr lang="en-US" altLang="zh-CN" sz="2000" dirty="0">
                <a:solidFill>
                  <a:schemeClr val="bg1"/>
                </a:solidFill>
              </a:rPr>
              <a:t>(id=id)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调用</a:t>
            </a:r>
            <a:r>
              <a:rPr lang="en-US" altLang="zh-CN" sz="2000" dirty="0">
                <a:solidFill>
                  <a:schemeClr val="bg1"/>
                </a:solidFill>
              </a:rPr>
              <a:t>.delete()</a:t>
            </a:r>
            <a:r>
              <a:rPr lang="zh-CN" altLang="en-US" sz="2000" dirty="0">
                <a:solidFill>
                  <a:schemeClr val="bg1"/>
                </a:solidFill>
              </a:rPr>
              <a:t>方法删除文章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</a:rPr>
              <a:t>article.delete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完成删除后返回文章列表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return redirect("</a:t>
            </a:r>
            <a:r>
              <a:rPr lang="en-US" altLang="zh-CN" sz="2000" dirty="0" err="1">
                <a:solidFill>
                  <a:schemeClr val="bg1"/>
                </a:solidFill>
              </a:rPr>
              <a:t>article:article_list</a:t>
            </a:r>
            <a:r>
              <a:rPr lang="en-US" altLang="zh-CN" sz="2000" dirty="0">
                <a:solidFill>
                  <a:schemeClr val="bg1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097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更新文章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E6572-435F-464B-9AF7-5D98E64731DC}"/>
              </a:ext>
            </a:extLst>
          </p:cNvPr>
          <p:cNvSpPr txBox="1"/>
          <p:nvPr/>
        </p:nvSpPr>
        <p:spPr>
          <a:xfrm>
            <a:off x="712248" y="1654742"/>
            <a:ext cx="734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DE6AB-995F-42E1-8064-6F1F8C458581}"/>
              </a:ext>
            </a:extLst>
          </p:cNvPr>
          <p:cNvSpPr txBox="1"/>
          <p:nvPr/>
        </p:nvSpPr>
        <p:spPr>
          <a:xfrm>
            <a:off x="304799" y="1654742"/>
            <a:ext cx="6473265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bg1"/>
                </a:solidFill>
              </a:rPr>
              <a:t>def </a:t>
            </a:r>
            <a:r>
              <a:rPr lang="en-US" altLang="zh-CN" dirty="0" err="1">
                <a:solidFill>
                  <a:schemeClr val="bg1"/>
                </a:solidFill>
              </a:rPr>
              <a:t>article_update</a:t>
            </a:r>
            <a:r>
              <a:rPr lang="en-US" altLang="zh-CN" dirty="0">
                <a:solidFill>
                  <a:schemeClr val="bg1"/>
                </a:solidFill>
              </a:rPr>
              <a:t>(request, id):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获取需要修改的具体文章对象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article = </a:t>
            </a:r>
            <a:r>
              <a:rPr lang="en-US" altLang="zh-CN" dirty="0" err="1">
                <a:solidFill>
                  <a:schemeClr val="bg1"/>
                </a:solidFill>
              </a:rPr>
              <a:t>ArticlePost.objects.get</a:t>
            </a:r>
            <a:r>
              <a:rPr lang="en-US" altLang="zh-CN" dirty="0">
                <a:solidFill>
                  <a:schemeClr val="bg1"/>
                </a:solidFill>
              </a:rPr>
              <a:t>(id=id)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判断用户是否为 </a:t>
            </a:r>
            <a:r>
              <a:rPr lang="en-US" altLang="zh-CN" dirty="0">
                <a:solidFill>
                  <a:schemeClr val="bg1"/>
                </a:solidFill>
              </a:rPr>
              <a:t>POST </a:t>
            </a:r>
            <a:r>
              <a:rPr lang="zh-CN" altLang="en-US" dirty="0">
                <a:solidFill>
                  <a:schemeClr val="bg1"/>
                </a:solidFill>
              </a:rPr>
              <a:t>提交表单数据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if </a:t>
            </a:r>
            <a:r>
              <a:rPr lang="en-US" altLang="zh-CN" dirty="0" err="1">
                <a:solidFill>
                  <a:schemeClr val="bg1"/>
                </a:solidFill>
              </a:rPr>
              <a:t>request.method</a:t>
            </a:r>
            <a:r>
              <a:rPr lang="en-US" altLang="zh-CN" dirty="0">
                <a:solidFill>
                  <a:schemeClr val="bg1"/>
                </a:solidFill>
              </a:rPr>
              <a:t> == "POST":</a:t>
            </a:r>
          </a:p>
          <a:p>
            <a:pPr lvl="3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将提交的数据赋值到表单实例中</a:t>
            </a:r>
          </a:p>
          <a:p>
            <a:pPr lvl="3"/>
            <a:r>
              <a:rPr lang="en-US" altLang="zh-CN" dirty="0" err="1">
                <a:solidFill>
                  <a:schemeClr val="bg1"/>
                </a:solidFill>
              </a:rPr>
              <a:t>article_post_form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ArticlePostForm</a:t>
            </a:r>
            <a:r>
              <a:rPr lang="en-US" altLang="zh-CN" dirty="0">
                <a:solidFill>
                  <a:schemeClr val="bg1"/>
                </a:solidFill>
              </a:rPr>
              <a:t>(data=</a:t>
            </a:r>
            <a:r>
              <a:rPr lang="en-US" altLang="zh-CN" dirty="0" err="1">
                <a:solidFill>
                  <a:schemeClr val="bg1"/>
                </a:solidFill>
              </a:rPr>
              <a:t>request.POST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lvl="3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判断提交的数据是否满足模型的要求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if </a:t>
            </a:r>
            <a:r>
              <a:rPr lang="en-US" altLang="zh-CN" dirty="0" err="1">
                <a:solidFill>
                  <a:schemeClr val="bg1"/>
                </a:solidFill>
              </a:rPr>
              <a:t>article_post_form.is_valid</a:t>
            </a:r>
            <a:r>
              <a:rPr lang="en-US" altLang="zh-CN" dirty="0">
                <a:solidFill>
                  <a:schemeClr val="bg1"/>
                </a:solidFill>
              </a:rPr>
              <a:t>():</a:t>
            </a:r>
          </a:p>
          <a:p>
            <a:pPr lvl="3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保存新写入的 </a:t>
            </a:r>
            <a:r>
              <a:rPr lang="en-US" altLang="zh-CN" dirty="0">
                <a:solidFill>
                  <a:schemeClr val="bg1"/>
                </a:solidFill>
              </a:rPr>
              <a:t>title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body </a:t>
            </a:r>
            <a:r>
              <a:rPr lang="zh-CN" altLang="en-US" dirty="0">
                <a:solidFill>
                  <a:schemeClr val="bg1"/>
                </a:solidFill>
              </a:rPr>
              <a:t>数据并保存</a:t>
            </a:r>
          </a:p>
          <a:p>
            <a:pPr lvl="3"/>
            <a:r>
              <a:rPr lang="en-US" altLang="zh-CN" dirty="0" err="1">
                <a:solidFill>
                  <a:schemeClr val="bg1"/>
                </a:solidFill>
              </a:rPr>
              <a:t>article.title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request.POST</a:t>
            </a:r>
            <a:r>
              <a:rPr lang="en-US" altLang="zh-CN" dirty="0">
                <a:solidFill>
                  <a:schemeClr val="bg1"/>
                </a:solidFill>
              </a:rPr>
              <a:t>['title']</a:t>
            </a:r>
          </a:p>
          <a:p>
            <a:pPr lvl="3"/>
            <a:r>
              <a:rPr lang="en-US" altLang="zh-CN" dirty="0" err="1">
                <a:solidFill>
                  <a:schemeClr val="bg1"/>
                </a:solidFill>
              </a:rPr>
              <a:t>article.body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request.POST</a:t>
            </a:r>
            <a:r>
              <a:rPr lang="en-US" altLang="zh-CN" dirty="0">
                <a:solidFill>
                  <a:schemeClr val="bg1"/>
                </a:solidFill>
              </a:rPr>
              <a:t>['body']</a:t>
            </a:r>
          </a:p>
          <a:p>
            <a:pPr lvl="3"/>
            <a:r>
              <a:rPr lang="en-US" altLang="zh-CN" dirty="0" err="1">
                <a:solidFill>
                  <a:schemeClr val="bg1"/>
                </a:solidFill>
              </a:rPr>
              <a:t>article.save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完成后返回到修改后的文章中。需传入文章的 </a:t>
            </a:r>
            <a:r>
              <a:rPr lang="en-US" altLang="zh-CN" dirty="0">
                <a:solidFill>
                  <a:schemeClr val="bg1"/>
                </a:solidFill>
              </a:rPr>
              <a:t>id 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return redirect("</a:t>
            </a:r>
            <a:r>
              <a:rPr lang="en-US" altLang="zh-CN" dirty="0" err="1">
                <a:solidFill>
                  <a:schemeClr val="bg1"/>
                </a:solidFill>
              </a:rPr>
              <a:t>article:article_detail</a:t>
            </a:r>
            <a:r>
              <a:rPr lang="en-US" altLang="zh-CN" dirty="0">
                <a:solidFill>
                  <a:schemeClr val="bg1"/>
                </a:solidFill>
              </a:rPr>
              <a:t>", id=id)</a:t>
            </a:r>
          </a:p>
          <a:p>
            <a:br>
              <a:rPr lang="en-US" altLang="zh-CN" dirty="0"/>
            </a:b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81BE84-1C1F-467C-B947-0EC83DA122F5}"/>
              </a:ext>
            </a:extLst>
          </p:cNvPr>
          <p:cNvSpPr txBox="1"/>
          <p:nvPr/>
        </p:nvSpPr>
        <p:spPr>
          <a:xfrm>
            <a:off x="6911571" y="1654742"/>
            <a:ext cx="51306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如果数据不合法，返回</a:t>
            </a:r>
            <a:r>
              <a:rPr lang="zh-CN" altLang="en-US" sz="2000" dirty="0">
                <a:solidFill>
                  <a:schemeClr val="bg1"/>
                </a:solidFill>
              </a:rPr>
              <a:t>错误信息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else: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	return </a:t>
            </a:r>
            <a:r>
              <a:rPr lang="en-US" altLang="zh-CN" sz="2000" dirty="0" err="1">
                <a:solidFill>
                  <a:schemeClr val="bg1"/>
                </a:solidFill>
              </a:rPr>
              <a:t>HttpResponse</a:t>
            </a:r>
            <a:r>
              <a:rPr lang="en-US" altLang="zh-CN" sz="2000" dirty="0">
                <a:solidFill>
                  <a:schemeClr val="bg1"/>
                </a:solidFill>
              </a:rPr>
              <a:t>("</a:t>
            </a:r>
            <a:r>
              <a:rPr lang="zh-CN" altLang="en-US" sz="2000" dirty="0">
                <a:solidFill>
                  <a:schemeClr val="bg1"/>
                </a:solidFill>
              </a:rPr>
              <a:t>表单内容有误，请重新填写。</a:t>
            </a:r>
            <a:r>
              <a:rPr lang="en-US" altLang="zh-CN" sz="2000" dirty="0">
                <a:solidFill>
                  <a:schemeClr val="bg1"/>
                </a:solidFill>
              </a:rPr>
              <a:t>")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如果用户 </a:t>
            </a:r>
            <a:r>
              <a:rPr lang="en-US" altLang="zh-CN" sz="2000" dirty="0">
                <a:solidFill>
                  <a:schemeClr val="bg1"/>
                </a:solidFill>
              </a:rPr>
              <a:t>GET </a:t>
            </a:r>
            <a:r>
              <a:rPr lang="zh-CN" altLang="en-US" sz="2000" dirty="0">
                <a:solidFill>
                  <a:schemeClr val="bg1"/>
                </a:solidFill>
              </a:rPr>
              <a:t>请求获取数据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else: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</a:rPr>
              <a:t>article_post_form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ArticlePostForm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赋值上下文，将 </a:t>
            </a:r>
            <a:r>
              <a:rPr lang="en-US" altLang="zh-CN" sz="2000" dirty="0">
                <a:solidFill>
                  <a:schemeClr val="bg1"/>
                </a:solidFill>
              </a:rPr>
              <a:t>article </a:t>
            </a:r>
            <a:r>
              <a:rPr lang="zh-CN" altLang="en-US" sz="2000" dirty="0">
                <a:solidFill>
                  <a:schemeClr val="bg1"/>
                </a:solidFill>
              </a:rPr>
              <a:t>文章对象也传递进去，以便提取旧的内容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context = { 'article': article, '</a:t>
            </a:r>
            <a:r>
              <a:rPr lang="en-US" altLang="zh-CN" sz="2000" dirty="0" err="1">
                <a:solidFill>
                  <a:schemeClr val="bg1"/>
                </a:solidFill>
              </a:rPr>
              <a:t>article_post_form</a:t>
            </a:r>
            <a:r>
              <a:rPr lang="en-US" altLang="zh-CN" sz="2000" dirty="0">
                <a:solidFill>
                  <a:schemeClr val="bg1"/>
                </a:solidFill>
              </a:rPr>
              <a:t>': </a:t>
            </a:r>
            <a:r>
              <a:rPr lang="en-US" altLang="zh-CN" sz="2000" dirty="0" err="1">
                <a:solidFill>
                  <a:schemeClr val="bg1"/>
                </a:solidFill>
              </a:rPr>
              <a:t>article_post_form</a:t>
            </a:r>
            <a:r>
              <a:rPr lang="en-US" altLang="zh-CN" sz="2000" dirty="0">
                <a:solidFill>
                  <a:schemeClr val="bg1"/>
                </a:solidFill>
              </a:rPr>
              <a:t> }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将响应返回到模板中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return render(request, 'article/update.html', context)</a:t>
            </a:r>
          </a:p>
        </p:txBody>
      </p:sp>
    </p:spTree>
    <p:extLst>
      <p:ext uri="{BB962C8B-B14F-4D97-AF65-F5344CB8AC3E}">
        <p14:creationId xmlns:p14="http://schemas.microsoft.com/office/powerpoint/2010/main" val="42582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2351320"/>
            <a:ext cx="12192000" cy="2202024"/>
          </a:xfrm>
          <a:custGeom>
            <a:avLst/>
            <a:gdLst/>
            <a:ahLst/>
            <a:cxnLst/>
            <a:rect l="l" t="t" r="r" b="b"/>
            <a:pathLst>
              <a:path w="12192000" h="2202024">
                <a:moveTo>
                  <a:pt x="5887782" y="943628"/>
                </a:moveTo>
                <a:lnTo>
                  <a:pt x="5890251" y="943628"/>
                </a:lnTo>
                <a:cubicBezTo>
                  <a:pt x="5891532" y="958994"/>
                  <a:pt x="5893727" y="971343"/>
                  <a:pt x="5896837" y="980672"/>
                </a:cubicBezTo>
                <a:lnTo>
                  <a:pt x="5945132" y="1128026"/>
                </a:lnTo>
                <a:lnTo>
                  <a:pt x="5831804" y="1128026"/>
                </a:lnTo>
                <a:lnTo>
                  <a:pt x="5880373" y="979575"/>
                </a:lnTo>
                <a:cubicBezTo>
                  <a:pt x="5884214" y="968050"/>
                  <a:pt x="5886684" y="956068"/>
                  <a:pt x="5887782" y="943628"/>
                </a:cubicBezTo>
                <a:close/>
                <a:moveTo>
                  <a:pt x="6623704" y="870363"/>
                </a:moveTo>
                <a:lnTo>
                  <a:pt x="6623704" y="1295411"/>
                </a:lnTo>
                <a:lnTo>
                  <a:pt x="6714257" y="1295411"/>
                </a:lnTo>
                <a:lnTo>
                  <a:pt x="6714257" y="1087415"/>
                </a:lnTo>
                <a:lnTo>
                  <a:pt x="6715629" y="1087415"/>
                </a:lnTo>
                <a:cubicBezTo>
                  <a:pt x="6719836" y="1097476"/>
                  <a:pt x="6723586" y="1104885"/>
                  <a:pt x="6726879" y="1109641"/>
                </a:cubicBezTo>
                <a:lnTo>
                  <a:pt x="6855574" y="1295411"/>
                </a:lnTo>
                <a:lnTo>
                  <a:pt x="6970274" y="1295411"/>
                </a:lnTo>
                <a:lnTo>
                  <a:pt x="6805633" y="1073146"/>
                </a:lnTo>
                <a:lnTo>
                  <a:pt x="6957651" y="870363"/>
                </a:lnTo>
                <a:lnTo>
                  <a:pt x="6849537" y="870363"/>
                </a:lnTo>
                <a:lnTo>
                  <a:pt x="6727702" y="1048449"/>
                </a:lnTo>
                <a:cubicBezTo>
                  <a:pt x="6723678" y="1054852"/>
                  <a:pt x="6719653" y="1062444"/>
                  <a:pt x="6715629" y="1071225"/>
                </a:cubicBezTo>
                <a:lnTo>
                  <a:pt x="6714257" y="1071225"/>
                </a:lnTo>
                <a:lnTo>
                  <a:pt x="6714257" y="870363"/>
                </a:lnTo>
                <a:close/>
                <a:moveTo>
                  <a:pt x="6147454" y="870363"/>
                </a:moveTo>
                <a:lnTo>
                  <a:pt x="6147454" y="1295411"/>
                </a:lnTo>
                <a:lnTo>
                  <a:pt x="6233342" y="1295411"/>
                </a:lnTo>
                <a:lnTo>
                  <a:pt x="6233342" y="1053663"/>
                </a:lnTo>
                <a:cubicBezTo>
                  <a:pt x="6233342" y="1023113"/>
                  <a:pt x="6232519" y="1000521"/>
                  <a:pt x="6230872" y="985886"/>
                </a:cubicBezTo>
                <a:lnTo>
                  <a:pt x="6232244" y="985886"/>
                </a:lnTo>
                <a:cubicBezTo>
                  <a:pt x="6236452" y="994667"/>
                  <a:pt x="6243220" y="1006192"/>
                  <a:pt x="6252550" y="1020460"/>
                </a:cubicBezTo>
                <a:lnTo>
                  <a:pt x="6432558" y="1295411"/>
                </a:lnTo>
                <a:lnTo>
                  <a:pt x="6525306" y="1295411"/>
                </a:lnTo>
                <a:lnTo>
                  <a:pt x="6525306" y="870363"/>
                </a:lnTo>
                <a:lnTo>
                  <a:pt x="6439418" y="870363"/>
                </a:lnTo>
                <a:lnTo>
                  <a:pt x="6439418" y="1112659"/>
                </a:lnTo>
                <a:cubicBezTo>
                  <a:pt x="6439418" y="1141563"/>
                  <a:pt x="6440333" y="1161137"/>
                  <a:pt x="6442162" y="1171381"/>
                </a:cubicBezTo>
                <a:lnTo>
                  <a:pt x="6440790" y="1171381"/>
                </a:lnTo>
                <a:cubicBezTo>
                  <a:pt x="6438229" y="1166625"/>
                  <a:pt x="6431186" y="1155375"/>
                  <a:pt x="6419661" y="1137630"/>
                </a:cubicBezTo>
                <a:lnTo>
                  <a:pt x="6246239" y="870363"/>
                </a:lnTo>
                <a:close/>
                <a:moveTo>
                  <a:pt x="5838115" y="870363"/>
                </a:moveTo>
                <a:lnTo>
                  <a:pt x="5682529" y="1295411"/>
                </a:lnTo>
                <a:lnTo>
                  <a:pt x="5780765" y="1295411"/>
                </a:lnTo>
                <a:lnTo>
                  <a:pt x="5812047" y="1197998"/>
                </a:lnTo>
                <a:lnTo>
                  <a:pt x="5966535" y="1197998"/>
                </a:lnTo>
                <a:lnTo>
                  <a:pt x="5998365" y="1295411"/>
                </a:lnTo>
                <a:lnTo>
                  <a:pt x="6097150" y="1295411"/>
                </a:lnTo>
                <a:lnTo>
                  <a:pt x="5944583" y="870363"/>
                </a:lnTo>
                <a:close/>
                <a:moveTo>
                  <a:pt x="5271155" y="870363"/>
                </a:moveTo>
                <a:lnTo>
                  <a:pt x="5271155" y="1295411"/>
                </a:lnTo>
                <a:lnTo>
                  <a:pt x="5361707" y="1295411"/>
                </a:lnTo>
                <a:lnTo>
                  <a:pt x="5361707" y="1120068"/>
                </a:lnTo>
                <a:lnTo>
                  <a:pt x="5542812" y="1120068"/>
                </a:lnTo>
                <a:lnTo>
                  <a:pt x="5542812" y="1295411"/>
                </a:lnTo>
                <a:lnTo>
                  <a:pt x="5633365" y="1295411"/>
                </a:lnTo>
                <a:lnTo>
                  <a:pt x="5633365" y="870363"/>
                </a:lnTo>
                <a:lnTo>
                  <a:pt x="5542812" y="870363"/>
                </a:lnTo>
                <a:lnTo>
                  <a:pt x="5542812" y="1041864"/>
                </a:lnTo>
                <a:lnTo>
                  <a:pt x="5361707" y="1041864"/>
                </a:lnTo>
                <a:lnTo>
                  <a:pt x="5361707" y="870363"/>
                </a:lnTo>
                <a:close/>
                <a:moveTo>
                  <a:pt x="4878941" y="870363"/>
                </a:moveTo>
                <a:lnTo>
                  <a:pt x="4878941" y="944451"/>
                </a:lnTo>
                <a:lnTo>
                  <a:pt x="4999953" y="944451"/>
                </a:lnTo>
                <a:lnTo>
                  <a:pt x="4999953" y="1295411"/>
                </a:lnTo>
                <a:lnTo>
                  <a:pt x="5090779" y="1295411"/>
                </a:lnTo>
                <a:lnTo>
                  <a:pt x="5090779" y="944451"/>
                </a:lnTo>
                <a:lnTo>
                  <a:pt x="5212065" y="944451"/>
                </a:lnTo>
                <a:lnTo>
                  <a:pt x="5212065" y="870363"/>
                </a:lnTo>
                <a:close/>
                <a:moveTo>
                  <a:pt x="7157741" y="863228"/>
                </a:moveTo>
                <a:cubicBezTo>
                  <a:pt x="7108166" y="863228"/>
                  <a:pt x="7068332" y="874159"/>
                  <a:pt x="7038239" y="896019"/>
                </a:cubicBezTo>
                <a:cubicBezTo>
                  <a:pt x="7008146" y="917880"/>
                  <a:pt x="6993100" y="948567"/>
                  <a:pt x="6993100" y="988081"/>
                </a:cubicBezTo>
                <a:cubicBezTo>
                  <a:pt x="6993100" y="1041864"/>
                  <a:pt x="7026303" y="1082841"/>
                  <a:pt x="7092708" y="1111013"/>
                </a:cubicBezTo>
                <a:cubicBezTo>
                  <a:pt x="7134966" y="1128575"/>
                  <a:pt x="7161034" y="1142478"/>
                  <a:pt x="7170913" y="1152722"/>
                </a:cubicBezTo>
                <a:cubicBezTo>
                  <a:pt x="7180791" y="1162967"/>
                  <a:pt x="7185730" y="1173851"/>
                  <a:pt x="7185730" y="1185376"/>
                </a:cubicBezTo>
                <a:cubicBezTo>
                  <a:pt x="7185730" y="1198730"/>
                  <a:pt x="7179510" y="1209661"/>
                  <a:pt x="7167071" y="1218167"/>
                </a:cubicBezTo>
                <a:cubicBezTo>
                  <a:pt x="7154632" y="1226673"/>
                  <a:pt x="7136064" y="1230927"/>
                  <a:pt x="7111367" y="1230927"/>
                </a:cubicBezTo>
                <a:cubicBezTo>
                  <a:pt x="7067829" y="1230927"/>
                  <a:pt x="7028955" y="1216749"/>
                  <a:pt x="6994747" y="1188394"/>
                </a:cubicBezTo>
                <a:lnTo>
                  <a:pt x="6994747" y="1279221"/>
                </a:lnTo>
                <a:cubicBezTo>
                  <a:pt x="7025845" y="1294954"/>
                  <a:pt x="7065725" y="1302820"/>
                  <a:pt x="7114386" y="1302820"/>
                </a:cubicBezTo>
                <a:cubicBezTo>
                  <a:pt x="7167620" y="1302820"/>
                  <a:pt x="7208689" y="1292118"/>
                  <a:pt x="7237592" y="1270715"/>
                </a:cubicBezTo>
                <a:cubicBezTo>
                  <a:pt x="7266496" y="1249312"/>
                  <a:pt x="7280948" y="1218213"/>
                  <a:pt x="7280948" y="1177418"/>
                </a:cubicBezTo>
                <a:cubicBezTo>
                  <a:pt x="7280948" y="1149612"/>
                  <a:pt x="7273036" y="1125648"/>
                  <a:pt x="7257212" y="1105525"/>
                </a:cubicBezTo>
                <a:cubicBezTo>
                  <a:pt x="7241388" y="1085402"/>
                  <a:pt x="7212347" y="1066286"/>
                  <a:pt x="7170089" y="1048175"/>
                </a:cubicBezTo>
                <a:cubicBezTo>
                  <a:pt x="7134051" y="1032443"/>
                  <a:pt x="7111459" y="1019957"/>
                  <a:pt x="7102312" y="1010719"/>
                </a:cubicBezTo>
                <a:cubicBezTo>
                  <a:pt x="7093165" y="1001481"/>
                  <a:pt x="7088592" y="991374"/>
                  <a:pt x="7088592" y="980398"/>
                </a:cubicBezTo>
                <a:cubicBezTo>
                  <a:pt x="7088592" y="966678"/>
                  <a:pt x="7095269" y="955747"/>
                  <a:pt x="7108623" y="947607"/>
                </a:cubicBezTo>
                <a:cubicBezTo>
                  <a:pt x="7121978" y="939466"/>
                  <a:pt x="7139814" y="935396"/>
                  <a:pt x="7162132" y="935396"/>
                </a:cubicBezTo>
                <a:cubicBezTo>
                  <a:pt x="7200365" y="935396"/>
                  <a:pt x="7233751" y="945091"/>
                  <a:pt x="7262288" y="964482"/>
                </a:cubicBezTo>
                <a:lnTo>
                  <a:pt x="7262288" y="879418"/>
                </a:lnTo>
                <a:cubicBezTo>
                  <a:pt x="7234116" y="868625"/>
                  <a:pt x="7199267" y="863228"/>
                  <a:pt x="7157741" y="8632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202024"/>
                </a:lnTo>
                <a:lnTo>
                  <a:pt x="0" y="220202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2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245" y="1683027"/>
            <a:ext cx="72002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开发环境：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 10 + VS CODE</a:t>
            </a: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 3.7.0  64bit</a:t>
            </a: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使用到的技术：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Django+bootstrap+sqlite3</a:t>
            </a:r>
          </a:p>
          <a:p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1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2323" y="1987827"/>
            <a:ext cx="7200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用户登录注册、填写用户信息、上传用户头像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浏览查看博文，编写、修改、删除博文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模型管理、用户管理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985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文章列表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81D33C-A282-4023-9C89-157FA1E7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32" y="1654743"/>
            <a:ext cx="8032084" cy="45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3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文章内容（支持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语法）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A25A0A-334B-47D9-AC16-315FDE98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2" y="1739103"/>
            <a:ext cx="8213128" cy="47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985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96A67F-0AA3-4ED8-AD50-3C7CA1CB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5" y="1666577"/>
            <a:ext cx="7531589" cy="43764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8E71EA-5BA0-4433-81FA-765FCE403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703" y="1718933"/>
            <a:ext cx="7775198" cy="43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编写文章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4D939A-4DC4-4881-A9FD-1F123420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4" y="1654742"/>
            <a:ext cx="9701278" cy="48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删除文章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BE3E7C-AEFE-44C9-B15D-BB0635BA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31" y="1654742"/>
            <a:ext cx="9583654" cy="45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0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741" y="1193078"/>
            <a:ext cx="72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581D1-DA74-4C76-978D-32191F47E324}"/>
              </a:ext>
            </a:extLst>
          </p:cNvPr>
          <p:cNvSpPr txBox="1"/>
          <p:nvPr/>
        </p:nvSpPr>
        <p:spPr>
          <a:xfrm>
            <a:off x="304799" y="331304"/>
            <a:ext cx="645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创建博客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E6572-435F-464B-9AF7-5D98E64731DC}"/>
              </a:ext>
            </a:extLst>
          </p:cNvPr>
          <p:cNvSpPr txBox="1"/>
          <p:nvPr/>
        </p:nvSpPr>
        <p:spPr>
          <a:xfrm>
            <a:off x="712248" y="1654742"/>
            <a:ext cx="73407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class </a:t>
            </a:r>
            <a:r>
              <a:rPr lang="en-US" altLang="zh-CN" sz="2000" dirty="0" err="1">
                <a:solidFill>
                  <a:schemeClr val="bg1"/>
                </a:solidFill>
              </a:rPr>
              <a:t>ArticlePost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models.Model</a:t>
            </a:r>
            <a:r>
              <a:rPr lang="en-US" altLang="zh-CN" sz="2000" dirty="0">
                <a:solidFill>
                  <a:schemeClr val="bg1"/>
                </a:solidFill>
              </a:rPr>
              <a:t>):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author = </a:t>
            </a:r>
            <a:r>
              <a:rPr lang="en-US" altLang="zh-CN" sz="2000" dirty="0" err="1">
                <a:solidFill>
                  <a:schemeClr val="bg1"/>
                </a:solidFill>
              </a:rPr>
              <a:t>models.ForeignKey</a:t>
            </a:r>
            <a:r>
              <a:rPr lang="en-US" altLang="zh-CN" sz="2000" dirty="0">
                <a:solidFill>
                  <a:schemeClr val="bg1"/>
                </a:solidFill>
              </a:rPr>
              <a:t>(User, </a:t>
            </a:r>
            <a:r>
              <a:rPr lang="en-US" altLang="zh-CN" sz="2000" dirty="0" err="1">
                <a:solidFill>
                  <a:schemeClr val="bg1"/>
                </a:solidFill>
              </a:rPr>
              <a:t>on_delete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</a:rPr>
              <a:t>models.CASCADE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title = </a:t>
            </a:r>
            <a:r>
              <a:rPr lang="en-US" altLang="zh-CN" sz="2000" dirty="0" err="1">
                <a:solidFill>
                  <a:schemeClr val="bg1"/>
                </a:solidFill>
              </a:rPr>
              <a:t>models.CharField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max_length</a:t>
            </a:r>
            <a:r>
              <a:rPr lang="en-US" altLang="zh-CN" sz="2000" dirty="0">
                <a:solidFill>
                  <a:schemeClr val="bg1"/>
                </a:solidFill>
              </a:rPr>
              <a:t>=100)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body = </a:t>
            </a:r>
            <a:r>
              <a:rPr lang="en-US" altLang="zh-CN" sz="2000" dirty="0" err="1">
                <a:solidFill>
                  <a:schemeClr val="bg1"/>
                </a:solidFill>
              </a:rPr>
              <a:t>models.TextField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created = </a:t>
            </a:r>
            <a:r>
              <a:rPr lang="en-US" altLang="zh-CN" sz="2000" dirty="0" err="1">
                <a:solidFill>
                  <a:schemeClr val="bg1"/>
                </a:solidFill>
              </a:rPr>
              <a:t>models.DateTimeField</a:t>
            </a:r>
            <a:r>
              <a:rPr lang="en-US" altLang="zh-CN" sz="2000" dirty="0">
                <a:solidFill>
                  <a:schemeClr val="bg1"/>
                </a:solidFill>
              </a:rPr>
              <a:t>(default=</a:t>
            </a:r>
            <a:r>
              <a:rPr lang="en-US" altLang="zh-CN" sz="2000" dirty="0" err="1">
                <a:solidFill>
                  <a:schemeClr val="bg1"/>
                </a:solidFill>
              </a:rPr>
              <a:t>timezone.now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updated = </a:t>
            </a:r>
            <a:r>
              <a:rPr lang="en-US" altLang="zh-CN" sz="2000" dirty="0" err="1">
                <a:solidFill>
                  <a:schemeClr val="bg1"/>
                </a:solidFill>
              </a:rPr>
              <a:t>models.DateTimeField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auto_now</a:t>
            </a:r>
            <a:r>
              <a:rPr lang="en-US" altLang="zh-CN" sz="2000" dirty="0">
                <a:solidFill>
                  <a:schemeClr val="bg1"/>
                </a:solidFill>
              </a:rPr>
              <a:t>=True)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class Meta: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    # ordering </a:t>
            </a:r>
            <a:r>
              <a:rPr lang="zh-CN" altLang="en-US" sz="2000" dirty="0">
                <a:solidFill>
                  <a:schemeClr val="bg1"/>
                </a:solidFill>
              </a:rPr>
              <a:t>指定模型返回的数据的排列顺序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    </a:t>
            </a:r>
            <a:r>
              <a:rPr lang="en-US" altLang="zh-CN" sz="2000" dirty="0">
                <a:solidFill>
                  <a:schemeClr val="bg1"/>
                </a:solidFill>
              </a:rPr>
              <a:t># '-created' </a:t>
            </a:r>
            <a:r>
              <a:rPr lang="zh-CN" altLang="en-US" sz="2000" dirty="0">
                <a:solidFill>
                  <a:schemeClr val="bg1"/>
                </a:solidFill>
              </a:rPr>
              <a:t>表明数据应该以倒序排列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 ordering = ('-created’,)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def __str__(self):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</a:t>
            </a:r>
            <a:r>
              <a:rPr lang="zh-CN" altLang="en-US" sz="2000" dirty="0">
                <a:solidFill>
                  <a:schemeClr val="bg1"/>
                </a:solidFill>
              </a:rPr>
              <a:t>函数 </a:t>
            </a:r>
            <a:r>
              <a:rPr lang="en-US" altLang="zh-CN" sz="2000" dirty="0">
                <a:solidFill>
                  <a:schemeClr val="bg1"/>
                </a:solidFill>
              </a:rPr>
              <a:t>__str__ </a:t>
            </a:r>
            <a:r>
              <a:rPr lang="zh-CN" altLang="en-US" sz="2000" dirty="0">
                <a:solidFill>
                  <a:schemeClr val="bg1"/>
                </a:solidFill>
              </a:rPr>
              <a:t>定义当调用对象的 </a:t>
            </a:r>
            <a:r>
              <a:rPr lang="en-US" altLang="zh-CN" sz="2000" dirty="0">
                <a:solidFill>
                  <a:schemeClr val="bg1"/>
                </a:solidFill>
              </a:rPr>
              <a:t>str() </a:t>
            </a:r>
            <a:r>
              <a:rPr lang="zh-CN" altLang="en-US" sz="2000" dirty="0">
                <a:solidFill>
                  <a:schemeClr val="bg1"/>
                </a:solidFill>
              </a:rPr>
              <a:t>方法时的返回值内容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# return </a:t>
            </a:r>
            <a:r>
              <a:rPr lang="en-US" altLang="zh-CN" sz="2000" dirty="0" err="1">
                <a:solidFill>
                  <a:schemeClr val="bg1"/>
                </a:solidFill>
              </a:rPr>
              <a:t>self.title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将文章标题返回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 return </a:t>
            </a:r>
            <a:r>
              <a:rPr lang="en-US" altLang="zh-CN" sz="2000" dirty="0" err="1">
                <a:solidFill>
                  <a:schemeClr val="bg1"/>
                </a:solidFill>
              </a:rPr>
              <a:t>self.title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A39C7B-2D21-4959-9BF2-9845588E0B05}"/>
              </a:ext>
            </a:extLst>
          </p:cNvPr>
          <p:cNvSpPr txBox="1"/>
          <p:nvPr/>
        </p:nvSpPr>
        <p:spPr>
          <a:xfrm>
            <a:off x="8400081" y="1794228"/>
            <a:ext cx="3228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author </a:t>
            </a:r>
            <a:r>
              <a:rPr lang="zh-CN" altLang="en-US" dirty="0">
                <a:solidFill>
                  <a:schemeClr val="bg1"/>
                </a:solidFill>
              </a:rPr>
              <a:t>作者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title </a:t>
            </a:r>
            <a:r>
              <a:rPr lang="zh-CN" altLang="en-US" dirty="0">
                <a:solidFill>
                  <a:schemeClr val="bg1"/>
                </a:solidFill>
              </a:rPr>
              <a:t>标题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body </a:t>
            </a:r>
            <a:r>
              <a:rPr lang="zh-CN" altLang="en-US" dirty="0">
                <a:solidFill>
                  <a:schemeClr val="bg1"/>
                </a:solidFill>
              </a:rPr>
              <a:t>文章内容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created </a:t>
            </a:r>
            <a:r>
              <a:rPr lang="zh-CN" altLang="en-US" dirty="0">
                <a:solidFill>
                  <a:schemeClr val="bg1"/>
                </a:solidFill>
              </a:rPr>
              <a:t>创建时间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updated </a:t>
            </a:r>
            <a:r>
              <a:rPr lang="zh-CN" altLang="en-US" dirty="0">
                <a:solidFill>
                  <a:schemeClr val="bg1"/>
                </a:solidFill>
              </a:rPr>
              <a:t>修改时间</a:t>
            </a:r>
          </a:p>
        </p:txBody>
      </p:sp>
    </p:spTree>
    <p:extLst>
      <p:ext uri="{BB962C8B-B14F-4D97-AF65-F5344CB8AC3E}">
        <p14:creationId xmlns:p14="http://schemas.microsoft.com/office/powerpoint/2010/main" val="418330561"/>
      </p:ext>
    </p:extLst>
  </p:cSld>
  <p:clrMapOvr>
    <a:masterClrMapping/>
  </p:clrMapOvr>
</p:sld>
</file>

<file path=ppt/theme/theme1.xml><?xml version="1.0" encoding="utf-8"?>
<a:theme xmlns:a="http://schemas.openxmlformats.org/drawingml/2006/main" name="2934090ce7d3ff004dd70062515b1dba8af2cde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a527d21d96130460002c6466afb824df5df01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898</Words>
  <Application>Microsoft Office PowerPoint</Application>
  <PresentationFormat>宽屏</PresentationFormat>
  <Paragraphs>145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2934090ce7d3ff004dd70062515b1dba8af2cdea</vt:lpstr>
      <vt:lpstr>ea527d21d96130460002c6466afb824df5df0103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dao gu</dc:creator>
  <cp:lastModifiedBy>dao gu</cp:lastModifiedBy>
  <cp:revision>6</cp:revision>
  <dcterms:created xsi:type="dcterms:W3CDTF">2018-12-26T07:08:12Z</dcterms:created>
  <dcterms:modified xsi:type="dcterms:W3CDTF">2018-12-26T08:00:22Z</dcterms:modified>
</cp:coreProperties>
</file>