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3" r:id="rId2"/>
    <p:sldId id="264" r:id="rId3"/>
    <p:sldId id="432" r:id="rId4"/>
    <p:sldId id="453" r:id="rId5"/>
    <p:sldId id="402" r:id="rId6"/>
    <p:sldId id="257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5" r:id="rId17"/>
    <p:sldId id="442" r:id="rId18"/>
    <p:sldId id="446" r:id="rId19"/>
    <p:sldId id="451" r:id="rId20"/>
    <p:sldId id="447" r:id="rId21"/>
    <p:sldId id="448" r:id="rId22"/>
    <p:sldId id="450" r:id="rId23"/>
    <p:sldId id="443" r:id="rId24"/>
    <p:sldId id="444" r:id="rId25"/>
    <p:sldId id="45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可可亚 索尔" initials="可可亚" lastIdx="1" clrIdx="0">
    <p:extLst>
      <p:ext uri="{19B8F6BF-5375-455C-9EA6-DF929625EA0E}">
        <p15:presenceInfo xmlns:p15="http://schemas.microsoft.com/office/powerpoint/2012/main" userId="15b8c93ce82a5b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B61"/>
    <a:srgbClr val="4472C4"/>
    <a:srgbClr val="9E009E"/>
    <a:srgbClr val="DD8FDD"/>
    <a:srgbClr val="F0D0F0"/>
    <a:srgbClr val="CF63CF"/>
    <a:srgbClr val="83BC5C"/>
    <a:srgbClr val="E7AFE7"/>
    <a:srgbClr val="E3A1E3"/>
    <a:srgbClr val="7E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89766" autoAdjust="0"/>
  </p:normalViewPr>
  <p:slideViewPr>
    <p:cSldViewPr snapToGrid="0">
      <p:cViewPr varScale="1">
        <p:scale>
          <a:sx n="113" d="100"/>
          <a:sy n="113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6F7BB-89AD-456F-A2AB-FE169D5C2F3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3C8B5-82A7-4E3A-8A75-0C8E809BC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13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98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77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279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41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7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99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39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800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06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7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8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0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9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06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2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14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C8B5-82A7-4E3A-8A75-0C8E809BC63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4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FD56-777E-4F2B-8690-8FA7BCA4F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392D64-A20F-461A-A56B-4B4308FAA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12E48-1DF9-4C91-9944-7A3C33B4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518-38D4-4874-A02E-3C97EF03137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C1F62-F319-448D-B747-A8A0FD95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74D9E-3D88-41B3-A62C-EC938767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CC72-EB89-4469-9893-BF0AB4AB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7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9BEE0-4E80-4EDE-8807-D17C3C97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10D09B-843C-470D-8E79-988EC7524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51CDC-EF07-4A7E-9550-086B8561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518-38D4-4874-A02E-3C97EF03137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89761-6EB3-4D80-AF02-5850F96D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74840-F8B1-4561-84D0-5621B347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CC72-EB89-4469-9893-BF0AB4AB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4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D5025E-C43A-49F2-B87A-806580F88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77F45-5D2E-4D6F-B412-D5362AD66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C4964-9AC5-4A0A-8985-68479325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518-38D4-4874-A02E-3C97EF03137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4C168-47B5-4EC0-9D71-CA7093FB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F8FD7-40D5-4E76-9A16-ADCE6541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CC72-EB89-4469-9893-BF0AB4AB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16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059" y="1290924"/>
            <a:ext cx="11567885" cy="498418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  <a:lvl2pPr>
              <a:lnSpc>
                <a:spcPct val="100000"/>
              </a:lnSpc>
              <a:defRPr sz="3200">
                <a:latin typeface="STZhongsong" panose="02010600040101010101" pitchFamily="2" charset="-122"/>
                <a:ea typeface="STZhongsong" panose="02010600040101010101" pitchFamily="2" charset="-122"/>
              </a:defRPr>
            </a:lvl2pPr>
            <a:lvl3pPr>
              <a:lnSpc>
                <a:spcPct val="100000"/>
              </a:lnSpc>
              <a:defRPr sz="2800">
                <a:latin typeface="STZhongsong" panose="02010600040101010101" pitchFamily="2" charset="-122"/>
                <a:ea typeface="STZhongsong" panose="02010600040101010101" pitchFamily="2" charset="-122"/>
              </a:defRPr>
            </a:lvl3pPr>
            <a:lvl4pPr>
              <a:lnSpc>
                <a:spcPct val="100000"/>
              </a:lnSpc>
              <a:defRPr sz="2400">
                <a:latin typeface="STZhongsong" panose="02010600040101010101" pitchFamily="2" charset="-122"/>
                <a:ea typeface="STZhongsong" panose="02010600040101010101" pitchFamily="2" charset="-122"/>
              </a:defRPr>
            </a:lvl4pPr>
            <a:lvl5pPr>
              <a:lnSpc>
                <a:spcPct val="100000"/>
              </a:lnSpc>
              <a:defRPr sz="2400">
                <a:latin typeface="STZhongsong" panose="02010600040101010101" pitchFamily="2" charset="-122"/>
                <a:ea typeface="STZhongsong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D98696-B1E3-0944-B52B-C87C91ED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481086"/>
            <a:ext cx="2743200" cy="365125"/>
          </a:xfrm>
        </p:spPr>
        <p:txBody>
          <a:bodyPr/>
          <a:lstStyle/>
          <a:p>
            <a:fld id="{E61D6D9D-B6DD-0D44-96B8-E09015372C97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BF9BB87-C0CB-6C4C-9A1F-F0E0DCA8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086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C1F1D4-4F9E-8E45-87AF-71971DC2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08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8C2DAD9-B451-4972-BB49-7BC7F8CE3F0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F25542B2-9214-9943-AFD2-A2B0A8471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950400"/>
          </a:xfrm>
          <a:solidFill>
            <a:srgbClr val="D6C2E3"/>
          </a:solidFill>
        </p:spPr>
        <p:txBody>
          <a:bodyPr/>
          <a:lstStyle>
            <a:lvl1pPr algn="ctr">
              <a:defRPr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</a:lstStyle>
          <a:p>
            <a:r>
              <a:rPr kumimoji="1" lang="zh-CN" altLang="en-US" dirty="0"/>
              <a:t>大标题</a:t>
            </a:r>
          </a:p>
        </p:txBody>
      </p:sp>
    </p:spTree>
    <p:extLst>
      <p:ext uri="{BB962C8B-B14F-4D97-AF65-F5344CB8AC3E}">
        <p14:creationId xmlns:p14="http://schemas.microsoft.com/office/powerpoint/2010/main" val="1420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1DB70-840E-4492-8A01-A32C281B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0148F-45C6-4828-8333-9780DBB4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289EE-FA99-421E-901A-5CAC5416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518-38D4-4874-A02E-3C97EF03137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FEBFD-BD4E-4219-ABCD-748DFFF6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41038-06E6-4618-A445-8463855E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CC72-EB89-4469-9893-BF0AB4AB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95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8C3C4-8725-4F50-A3BB-0D9E24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43BC4-E512-4525-8AC6-0104685C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0842D-1F21-4DB5-8707-B2CDB176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518-38D4-4874-A02E-3C97EF03137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9DB85-E0D5-4D78-88D9-43B68008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EBE70-5BE2-4FD9-9D29-D356A506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CC72-EB89-4469-9893-BF0AB4AB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1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01819-D69B-4E7A-8618-16178F4E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BBC6A-3E90-45C1-9AD0-78C3ECE7E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628BAE-50BF-486F-9E0F-C2833568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2659A-E6AD-4D9E-A3B5-4D0C8927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518-38D4-4874-A02E-3C97EF03137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73E19-F236-49BF-9E65-169D71DA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73054-7D02-4158-BD70-68F016E2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CC72-EB89-4469-9893-BF0AB4AB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4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058E-A44B-4399-844A-60077996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2E7BB-B6CE-4101-AB7B-091638C30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CCBAA-A68D-4861-9BEB-D234D64C4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21D0EB-E312-4556-8D37-97A2F4918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874A3-7FC0-4395-948E-637FE47DE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B0C0C3-DFA2-462C-A2BD-3B0D1FBA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518-38D4-4874-A02E-3C97EF03137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50E723-A5FD-4483-B303-0FE6531A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6BA0A4-EB88-4DDE-B026-BB42FC33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CC72-EB89-4469-9893-BF0AB4AB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0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29DEF-99AD-4015-A754-0BA1D3A9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29F0FB-D3A0-4ACC-9960-5B241489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518-38D4-4874-A02E-3C97EF03137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52C8A4-C608-4B3B-BB8E-A9CEAB2F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571B5F-0742-4124-87C3-FDD21D86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CC72-EB89-4469-9893-BF0AB4AB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4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C84C0C-C9F0-4004-A649-A7DDFA8A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518-38D4-4874-A02E-3C97EF03137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511A97-BCB5-44D6-9BA2-374F8669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030D4-F6EA-487B-BD25-4149DF6B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CC72-EB89-4469-9893-BF0AB4AB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7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E5212-9A5E-45F2-ACDE-41FD822F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7D29F-03D9-406D-9E6C-9F4C65ACB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AC596-8230-46C3-9879-6D8FD933B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914FF2-D44C-4429-9B67-5229E312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518-38D4-4874-A02E-3C97EF03137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553C4-E420-4858-ADEB-538C523E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22593-B2E2-47E2-AD52-8CA2712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CC72-EB89-4469-9893-BF0AB4AB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4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0734E-45C5-4A7F-8431-68C11228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04E500-50CD-4492-A65B-D4D85A18F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30F63-8151-49FA-8F23-22A97C989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2EDAD-9993-42C6-8145-54F1D394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518-38D4-4874-A02E-3C97EF03137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97538-6C0D-4A6D-AB29-8762CB43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19225F-2D42-4833-A4BE-9D9C6210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CC72-EB89-4469-9893-BF0AB4AB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8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616720-49A0-4101-B8A6-CB7ACD79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77C15-CF07-4705-B731-1EC63759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49152-227E-47CE-9E6F-1E87BD558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61518-38D4-4874-A02E-3C97EF03137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0AF7F-6D4B-4962-A33D-F37EA227E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4138B-B7DF-4FB4-8BB6-7EA2D8C8D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CC72-EB89-4469-9893-BF0AB4AB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0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27.sv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20.png"/><Relationship Id="rId3" Type="http://schemas.openxmlformats.org/officeDocument/2006/relationships/slide" Target="slide3.xml"/><Relationship Id="rId7" Type="http://schemas.openxmlformats.org/officeDocument/2006/relationships/image" Target="../media/image300.png"/><Relationship Id="rId12" Type="http://schemas.openxmlformats.org/officeDocument/2006/relationships/slide" Target="slide2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slide" Target="slide22.xml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310.png"/><Relationship Id="rId4" Type="http://schemas.openxmlformats.org/officeDocument/2006/relationships/image" Target="../media/image29.png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4CEBF5-9170-4474-AC24-EC9AD152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>
                <a:solidFill>
                  <a:srgbClr val="9E009E"/>
                </a:solidFill>
                <a:latin typeface="+mn-ea"/>
                <a:ea typeface="+mn-ea"/>
              </a:rPr>
              <a:t>基于数字逻辑电路的</a:t>
            </a:r>
            <a:br>
              <a:rPr lang="en-US" altLang="zh-CN" dirty="0">
                <a:solidFill>
                  <a:srgbClr val="9E009E"/>
                </a:solidFill>
                <a:latin typeface="+mn-ea"/>
                <a:ea typeface="+mn-ea"/>
              </a:rPr>
            </a:br>
            <a:r>
              <a:rPr lang="zh-CN" altLang="en-US" dirty="0">
                <a:solidFill>
                  <a:srgbClr val="9E009E"/>
                </a:solidFill>
                <a:latin typeface="+mn-ea"/>
                <a:ea typeface="+mn-ea"/>
              </a:rPr>
              <a:t>打砖块游戏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B487FAF-9A79-4A43-8127-98E4A8C2C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乐阳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刘一芃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数字逻辑设计  第九组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02EDD7-0EF0-4860-90D6-4150FE866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896" y="1248770"/>
            <a:ext cx="1422174" cy="14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41D8-9FB5-4749-82D3-A85350C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9E009E"/>
                </a:solidFill>
                <a:latin typeface="+mn-lt"/>
              </a:rPr>
              <a:t>小球行为</a:t>
            </a:r>
            <a:endParaRPr lang="zh-CN" altLang="en-US" dirty="0">
              <a:solidFill>
                <a:srgbClr val="9E009E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A219D-CA51-4F68-9C00-DC6EE7E7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417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边界碰撞判断</a:t>
            </a:r>
          </a:p>
          <a:p>
            <a:r>
              <a:rPr lang="zh-CN" altLang="en-US" dirty="0"/>
              <a:t>上边界（速度反向）</a:t>
            </a:r>
            <a:endParaRPr lang="en-US" altLang="zh-CN" dirty="0"/>
          </a:p>
          <a:p>
            <a:r>
              <a:rPr lang="zh-CN" altLang="en-US" dirty="0"/>
              <a:t>下边界（死亡判断）</a:t>
            </a:r>
            <a:endParaRPr lang="en-US" altLang="zh-CN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4BE4E1-207B-46EF-902A-EB647F5758A2}"/>
              </a:ext>
            </a:extLst>
          </p:cNvPr>
          <p:cNvSpPr/>
          <p:nvPr/>
        </p:nvSpPr>
        <p:spPr>
          <a:xfrm>
            <a:off x="8461331" y="2339266"/>
            <a:ext cx="319414" cy="319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F4B06C-CBE1-4ABE-AE57-09C93B0BD441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8733968" y="2073253"/>
            <a:ext cx="309824" cy="312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AABBCC62-50E4-4B7B-9C95-68ECD5CF10CA}"/>
              </a:ext>
            </a:extLst>
          </p:cNvPr>
          <p:cNvSpPr/>
          <p:nvPr/>
        </p:nvSpPr>
        <p:spPr>
          <a:xfrm>
            <a:off x="6096000" y="1960323"/>
            <a:ext cx="3981189" cy="398118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B6CEC6E-7EC0-4570-B431-91C077F18189}"/>
              </a:ext>
            </a:extLst>
          </p:cNvPr>
          <p:cNvSpPr/>
          <p:nvPr/>
        </p:nvSpPr>
        <p:spPr>
          <a:xfrm>
            <a:off x="8990752" y="1800616"/>
            <a:ext cx="319414" cy="3194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9C58E99-6F1A-4D33-8478-D54F4B5678BE}"/>
              </a:ext>
            </a:extLst>
          </p:cNvPr>
          <p:cNvSpPr/>
          <p:nvPr/>
        </p:nvSpPr>
        <p:spPr>
          <a:xfrm>
            <a:off x="7647082" y="5026651"/>
            <a:ext cx="319414" cy="319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9F2FAC2-DA02-4317-BCF3-DF940D62EE5C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7919719" y="5299288"/>
            <a:ext cx="313152" cy="256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955E3B25-73CC-46B1-942F-6405D1A0BAF0}"/>
              </a:ext>
            </a:extLst>
          </p:cNvPr>
          <p:cNvSpPr/>
          <p:nvPr/>
        </p:nvSpPr>
        <p:spPr>
          <a:xfrm>
            <a:off x="8186094" y="5505514"/>
            <a:ext cx="319414" cy="3194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09E485B-8D67-4030-B88E-B786ACE7807C}"/>
              </a:ext>
            </a:extLst>
          </p:cNvPr>
          <p:cNvCxnSpPr>
            <a:cxnSpLocks/>
          </p:cNvCxnSpPr>
          <p:nvPr/>
        </p:nvCxnSpPr>
        <p:spPr>
          <a:xfrm>
            <a:off x="6692029" y="5642975"/>
            <a:ext cx="8298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E53E59F-9E9A-4F0D-B96D-37BEC72BE26B}"/>
              </a:ext>
            </a:extLst>
          </p:cNvPr>
          <p:cNvCxnSpPr>
            <a:cxnSpLocks/>
          </p:cNvCxnSpPr>
          <p:nvPr/>
        </p:nvCxnSpPr>
        <p:spPr>
          <a:xfrm>
            <a:off x="7817946" y="5642975"/>
            <a:ext cx="829850" cy="0"/>
          </a:xfrm>
          <a:prstGeom prst="line">
            <a:avLst/>
          </a:prstGeom>
          <a:ln w="5715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1B9525A-494F-4C53-9C5C-5042AF4E69A9}"/>
              </a:ext>
            </a:extLst>
          </p:cNvPr>
          <p:cNvSpPr txBox="1"/>
          <p:nvPr/>
        </p:nvSpPr>
        <p:spPr>
          <a:xfrm>
            <a:off x="8496309" y="51113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dead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C495BC5-678C-4FD8-B2C4-D99CFA2B0014}"/>
              </a:ext>
            </a:extLst>
          </p:cNvPr>
          <p:cNvSpPr txBox="1"/>
          <p:nvPr/>
        </p:nvSpPr>
        <p:spPr>
          <a:xfrm>
            <a:off x="8948630" y="23860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反向</a:t>
            </a:r>
          </a:p>
        </p:txBody>
      </p:sp>
    </p:spTree>
    <p:extLst>
      <p:ext uri="{BB962C8B-B14F-4D97-AF65-F5344CB8AC3E}">
        <p14:creationId xmlns:p14="http://schemas.microsoft.com/office/powerpoint/2010/main" val="195851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41D8-9FB5-4749-82D3-A85350C5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E009E"/>
                </a:solidFill>
                <a:latin typeface="+mn-lt"/>
              </a:rPr>
              <a:t>小球行为</a:t>
            </a:r>
            <a:endParaRPr lang="zh-CN" altLang="en-US" dirty="0">
              <a:solidFill>
                <a:srgbClr val="9E009E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A219D-CA51-4F68-9C00-DC6EE7E7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417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砖块碰撞检测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方向</a:t>
            </a:r>
            <a:endParaRPr lang="en-US" altLang="zh-CN" dirty="0"/>
          </a:p>
          <a:p>
            <a:r>
              <a:rPr lang="en-US" altLang="zh-CN" dirty="0"/>
              <a:t>Y</a:t>
            </a:r>
            <a:r>
              <a:rPr lang="zh-CN" altLang="en-US" dirty="0"/>
              <a:t>方向</a:t>
            </a:r>
            <a:endParaRPr lang="en-US" altLang="zh-CN" dirty="0"/>
          </a:p>
          <a:p>
            <a:r>
              <a:rPr lang="zh-CN" altLang="en-US" dirty="0"/>
              <a:t>侧方向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6ECD5C-C841-4496-8B67-EA600A97D8D4}"/>
              </a:ext>
            </a:extLst>
          </p:cNvPr>
          <p:cNvSpPr/>
          <p:nvPr/>
        </p:nvSpPr>
        <p:spPr>
          <a:xfrm>
            <a:off x="8104340" y="2098110"/>
            <a:ext cx="129018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0A75DFE-9E6B-47E5-B950-FD5762A54076}"/>
              </a:ext>
            </a:extLst>
          </p:cNvPr>
          <p:cNvSpPr/>
          <p:nvPr/>
        </p:nvSpPr>
        <p:spPr>
          <a:xfrm>
            <a:off x="7415407" y="2752625"/>
            <a:ext cx="319414" cy="319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097048F-81B3-4F35-9A2B-EBCB7273BEE9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7688044" y="2486612"/>
            <a:ext cx="309824" cy="312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A5FB46C-E076-4FDB-995E-EC8813711AFE}"/>
              </a:ext>
            </a:extLst>
          </p:cNvPr>
          <p:cNvSpPr/>
          <p:nvPr/>
        </p:nvSpPr>
        <p:spPr>
          <a:xfrm>
            <a:off x="7944828" y="2213975"/>
            <a:ext cx="319414" cy="3194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0B2F10C-0CDA-415F-94FA-2F5EF3009B21}"/>
              </a:ext>
            </a:extLst>
          </p:cNvPr>
          <p:cNvSpPr/>
          <p:nvPr/>
        </p:nvSpPr>
        <p:spPr>
          <a:xfrm>
            <a:off x="8132719" y="3222646"/>
            <a:ext cx="129018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5DA40AF-5270-426D-BBE7-8A514E98AB70}"/>
              </a:ext>
            </a:extLst>
          </p:cNvPr>
          <p:cNvSpPr/>
          <p:nvPr/>
        </p:nvSpPr>
        <p:spPr>
          <a:xfrm>
            <a:off x="8082613" y="4202838"/>
            <a:ext cx="319414" cy="319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CC0877F-7D4F-40DD-B788-351B4319B905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8355250" y="3936825"/>
            <a:ext cx="309824" cy="312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63DD376-4D9B-45E3-91E9-F1FCA413BB5E}"/>
              </a:ext>
            </a:extLst>
          </p:cNvPr>
          <p:cNvSpPr/>
          <p:nvPr/>
        </p:nvSpPr>
        <p:spPr>
          <a:xfrm>
            <a:off x="8612034" y="3664188"/>
            <a:ext cx="319414" cy="3194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9E958AF-5F98-4285-938F-CCB4BD835732}"/>
              </a:ext>
            </a:extLst>
          </p:cNvPr>
          <p:cNvSpPr/>
          <p:nvPr/>
        </p:nvSpPr>
        <p:spPr>
          <a:xfrm>
            <a:off x="8132719" y="4726125"/>
            <a:ext cx="129018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094AB25-8DFD-49C0-A0B8-40B03E274197}"/>
              </a:ext>
            </a:extLst>
          </p:cNvPr>
          <p:cNvSpPr/>
          <p:nvPr/>
        </p:nvSpPr>
        <p:spPr>
          <a:xfrm>
            <a:off x="7468447" y="5688504"/>
            <a:ext cx="319414" cy="319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5865D49-5A86-4FCA-9699-00520C664F28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7741084" y="5422491"/>
            <a:ext cx="309824" cy="312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B9C51584-14DF-419B-844C-B49042C8549B}"/>
              </a:ext>
            </a:extLst>
          </p:cNvPr>
          <p:cNvSpPr/>
          <p:nvPr/>
        </p:nvSpPr>
        <p:spPr>
          <a:xfrm>
            <a:off x="7997868" y="5149854"/>
            <a:ext cx="319414" cy="3194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A0FA35A-0A27-4AD2-AA22-B12E2D45F033}"/>
              </a:ext>
            </a:extLst>
          </p:cNvPr>
          <p:cNvSpPr txBox="1"/>
          <p:nvPr/>
        </p:nvSpPr>
        <p:spPr>
          <a:xfrm>
            <a:off x="9700192" y="218901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方向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AC663C-1103-40FF-B89E-388456F05EE7}"/>
              </a:ext>
            </a:extLst>
          </p:cNvPr>
          <p:cNvSpPr txBox="1"/>
          <p:nvPr/>
        </p:nvSpPr>
        <p:spPr>
          <a:xfrm>
            <a:off x="9700192" y="331990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r>
              <a:rPr lang="zh-CN" altLang="en-US" dirty="0"/>
              <a:t>方向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8490F1A-67DE-447E-9733-408FFE5791F4}"/>
              </a:ext>
            </a:extLst>
          </p:cNvPr>
          <p:cNvSpPr txBox="1"/>
          <p:nvPr/>
        </p:nvSpPr>
        <p:spPr>
          <a:xfrm>
            <a:off x="9681402" y="484208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侧方向</a:t>
            </a:r>
          </a:p>
        </p:txBody>
      </p:sp>
    </p:spTree>
    <p:extLst>
      <p:ext uri="{BB962C8B-B14F-4D97-AF65-F5344CB8AC3E}">
        <p14:creationId xmlns:p14="http://schemas.microsoft.com/office/powerpoint/2010/main" val="46718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41D8-9FB5-4749-82D3-A85350C5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E009E"/>
                </a:solidFill>
                <a:latin typeface="+mn-lt"/>
              </a:rPr>
              <a:t>小球行为</a:t>
            </a:r>
            <a:endParaRPr lang="zh-CN" altLang="en-US" dirty="0">
              <a:solidFill>
                <a:srgbClr val="9E009E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A219D-CA51-4F68-9C00-DC6EE7E7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417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前进</a:t>
            </a:r>
          </a:p>
          <a:p>
            <a:pPr marL="0" indent="0">
              <a:buNone/>
            </a:pPr>
            <a:r>
              <a:rPr lang="zh-CN" altLang="en-US" dirty="0"/>
              <a:t>（若无事发生：）</a:t>
            </a:r>
            <a:endParaRPr lang="en-US" altLang="zh-CN" dirty="0"/>
          </a:p>
          <a:p>
            <a:r>
              <a:rPr lang="en-US" altLang="zh-CN" dirty="0"/>
              <a:t>x &lt;= x + dx;</a:t>
            </a:r>
          </a:p>
          <a:p>
            <a:r>
              <a:rPr lang="en-US" altLang="zh-CN" dirty="0"/>
              <a:t>y &lt;= y + </a:t>
            </a:r>
            <a:r>
              <a:rPr lang="en-US" altLang="zh-CN" dirty="0" err="1"/>
              <a:t>dy</a:t>
            </a:r>
            <a:r>
              <a:rPr lang="en-US" altLang="zh-CN" dirty="0"/>
              <a:t>;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0A75DFE-9E6B-47E5-B950-FD5762A54076}"/>
              </a:ext>
            </a:extLst>
          </p:cNvPr>
          <p:cNvSpPr/>
          <p:nvPr/>
        </p:nvSpPr>
        <p:spPr>
          <a:xfrm>
            <a:off x="7008312" y="3807942"/>
            <a:ext cx="726509" cy="726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097048F-81B3-4F35-9A2B-EBCB7273BEE9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7628426" y="3062846"/>
            <a:ext cx="852780" cy="851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A5FB46C-E076-4FDB-995E-EC8813711AFE}"/>
              </a:ext>
            </a:extLst>
          </p:cNvPr>
          <p:cNvSpPr/>
          <p:nvPr/>
        </p:nvSpPr>
        <p:spPr>
          <a:xfrm>
            <a:off x="8370712" y="2418841"/>
            <a:ext cx="754499" cy="75449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7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41D8-9FB5-4749-82D3-A85350C5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E009E"/>
                </a:solidFill>
                <a:latin typeface="+mn-lt"/>
              </a:rPr>
              <a:t>系统行为</a:t>
            </a:r>
            <a:endParaRPr lang="zh-CN" altLang="en-US" dirty="0">
              <a:solidFill>
                <a:srgbClr val="9E009E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A219D-CA51-4F68-9C00-DC6EE7E7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4171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砖块寿命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全局砖块计数器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dead / win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71648-0809-4199-ABA1-0A48B1D1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692" y="1984969"/>
            <a:ext cx="1117657" cy="2717940"/>
          </a:xfrm>
          <a:prstGeom prst="rect">
            <a:avLst/>
          </a:prstGeom>
        </p:spPr>
      </p:pic>
      <p:pic>
        <p:nvPicPr>
          <p:cNvPr id="6" name="图片 5" descr="手里拿着枪&#10;&#10;描述已自动生成">
            <a:extLst>
              <a:ext uri="{FF2B5EF4-FFF2-40B4-BE49-F238E27FC236}">
                <a16:creationId xmlns:a16="http://schemas.microsoft.com/office/drawing/2014/main" id="{8AF9223A-3F74-4122-99C6-BAE8D65A0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17" y="3429000"/>
            <a:ext cx="4560696" cy="22416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5185BA-DF72-43DF-B3BB-602DC30DD4F6}"/>
              </a:ext>
            </a:extLst>
          </p:cNvPr>
          <p:cNvSpPr txBox="1"/>
          <p:nvPr/>
        </p:nvSpPr>
        <p:spPr>
          <a:xfrm>
            <a:off x="4608703" y="3631962"/>
            <a:ext cx="112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小球生命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CD1C3F-2407-4A2A-9E56-B2733C884427}"/>
              </a:ext>
            </a:extLst>
          </p:cNvPr>
          <p:cNvSpPr txBox="1"/>
          <p:nvPr/>
        </p:nvSpPr>
        <p:spPr>
          <a:xfrm>
            <a:off x="9669692" y="16531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砖块生命</a:t>
            </a:r>
          </a:p>
        </p:txBody>
      </p:sp>
    </p:spTree>
    <p:extLst>
      <p:ext uri="{BB962C8B-B14F-4D97-AF65-F5344CB8AC3E}">
        <p14:creationId xmlns:p14="http://schemas.microsoft.com/office/powerpoint/2010/main" val="405832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41D8-9FB5-4749-82D3-A85350C5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E009E"/>
                </a:solidFill>
                <a:latin typeface="+mn-lt"/>
              </a:rPr>
              <a:t>系统行为</a:t>
            </a:r>
            <a:endParaRPr lang="zh-CN" altLang="en-US" dirty="0">
              <a:solidFill>
                <a:srgbClr val="9E009E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A219D-CA51-4F68-9C00-DC6EE7E7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417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局面载入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砖块布局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速度设定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（轮数）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71648-0809-4199-ABA1-0A48B1D1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48" y="1966261"/>
            <a:ext cx="1117657" cy="27179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1AE6C3-C2CD-4CDB-A28D-4D8EBD74E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38" y="1300898"/>
            <a:ext cx="6542963" cy="3934982"/>
          </a:xfrm>
          <a:prstGeom prst="rect">
            <a:avLst/>
          </a:prstGeom>
        </p:spPr>
      </p:pic>
      <p:pic>
        <p:nvPicPr>
          <p:cNvPr id="7" name="图片 6" descr="电脑萤幕画面&#10;&#10;描述已自动生成">
            <a:extLst>
              <a:ext uri="{FF2B5EF4-FFF2-40B4-BE49-F238E27FC236}">
                <a16:creationId xmlns:a16="http://schemas.microsoft.com/office/drawing/2014/main" id="{0DDA6A20-EFCD-44DA-BF90-77147A165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80" y="2522782"/>
            <a:ext cx="4361145" cy="32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5979803-3348-43C2-B62E-3BD637D2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9E009E"/>
                </a:solidFill>
                <a:latin typeface="+mn-ea"/>
                <a:ea typeface="+mn-ea"/>
              </a:rPr>
              <a:t>状态机模块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27ECE7-4953-4E7D-8067-5D6A4BE70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635EB2-EAC6-4EAD-9F3E-5986B72C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956" y="2125057"/>
            <a:ext cx="1682143" cy="15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5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41D8-9FB5-4749-82D3-A85350C5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E009E"/>
                </a:solidFill>
                <a:latin typeface="+mn-lt"/>
              </a:rPr>
              <a:t>状态机</a:t>
            </a:r>
            <a:endParaRPr lang="zh-CN" altLang="en-US" dirty="0">
              <a:solidFill>
                <a:srgbClr val="9E009E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AFBCDB6-EBB3-4CF8-AF93-8EE0577C59EC}"/>
              </a:ext>
            </a:extLst>
          </p:cNvPr>
          <p:cNvSpPr/>
          <p:nvPr/>
        </p:nvSpPr>
        <p:spPr>
          <a:xfrm>
            <a:off x="457200" y="3410213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init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D9A409-6A59-4654-8375-784EEB785CD8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1813967" y="3782863"/>
            <a:ext cx="812898" cy="6349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C20F89A-B5ED-4D8F-B065-65339BE32193}"/>
              </a:ext>
            </a:extLst>
          </p:cNvPr>
          <p:cNvSpPr/>
          <p:nvPr/>
        </p:nvSpPr>
        <p:spPr>
          <a:xfrm>
            <a:off x="5064043" y="3416562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用户初始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ACC4FD1-4191-4E20-AFB7-64F01E0A8B1D}"/>
              </a:ext>
            </a:extLst>
          </p:cNvPr>
          <p:cNvSpPr/>
          <p:nvPr/>
        </p:nvSpPr>
        <p:spPr>
          <a:xfrm>
            <a:off x="7726691" y="3416562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开始游戏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56D636E-DD7B-445B-B559-5381C74F25B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420810" y="3789212"/>
            <a:ext cx="1305881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2504512-2AA7-4CE8-8AE4-0C9E3C362FA5}"/>
              </a:ext>
            </a:extLst>
          </p:cNvPr>
          <p:cNvSpPr/>
          <p:nvPr/>
        </p:nvSpPr>
        <p:spPr>
          <a:xfrm>
            <a:off x="2626865" y="3416562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局面初始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859E4B3-54EB-403B-B61E-6F4AABA3B66F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3983632" y="3789212"/>
            <a:ext cx="1080411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C007ED3-A85A-4F4B-BC6F-EB3F2AFDB4D3}"/>
              </a:ext>
            </a:extLst>
          </p:cNvPr>
          <p:cNvSpPr/>
          <p:nvPr/>
        </p:nvSpPr>
        <p:spPr>
          <a:xfrm>
            <a:off x="10448407" y="3416562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挂了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3C8DC3D-A340-454C-A6F8-B4A92DA51DEE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9083458" y="3789212"/>
            <a:ext cx="1364949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4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41D8-9FB5-4749-82D3-A85350C5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E009E"/>
                </a:solidFill>
                <a:latin typeface="+mn-lt"/>
              </a:rPr>
              <a:t>状态机</a:t>
            </a:r>
            <a:endParaRPr lang="zh-CN" altLang="en-US" dirty="0">
              <a:solidFill>
                <a:srgbClr val="9E009E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D9A409-6A59-4654-8375-784EEB785CD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76614" y="3801650"/>
            <a:ext cx="1127383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C20F89A-B5ED-4D8F-B065-65339BE32193}"/>
              </a:ext>
            </a:extLst>
          </p:cNvPr>
          <p:cNvSpPr/>
          <p:nvPr/>
        </p:nvSpPr>
        <p:spPr>
          <a:xfrm>
            <a:off x="4666655" y="3435351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用户初始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ACC4FD1-4191-4E20-AFB7-64F01E0A8B1D}"/>
              </a:ext>
            </a:extLst>
          </p:cNvPr>
          <p:cNvSpPr/>
          <p:nvPr/>
        </p:nvSpPr>
        <p:spPr>
          <a:xfrm>
            <a:off x="7726692" y="3435351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开始游戏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56D636E-DD7B-445B-B559-5381C74F25B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023422" y="3808001"/>
            <a:ext cx="1703270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3354B0F-ADA8-4687-9A47-D7E2C516CA0D}"/>
              </a:ext>
            </a:extLst>
          </p:cNvPr>
          <p:cNvSpPr txBox="1"/>
          <p:nvPr/>
        </p:nvSpPr>
        <p:spPr>
          <a:xfrm>
            <a:off x="6153295" y="3315467"/>
            <a:ext cx="1338828" cy="86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用户选择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位置与方向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2504512-2AA7-4CE8-8AE4-0C9E3C362FA5}"/>
              </a:ext>
            </a:extLst>
          </p:cNvPr>
          <p:cNvSpPr/>
          <p:nvPr/>
        </p:nvSpPr>
        <p:spPr>
          <a:xfrm>
            <a:off x="1903997" y="3429000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局面初始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859E4B3-54EB-403B-B61E-6F4AABA3B66F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3260764" y="3801650"/>
            <a:ext cx="1405891" cy="6351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A6B9426-D352-4C59-A9C0-CAD59AB0CEF4}"/>
              </a:ext>
            </a:extLst>
          </p:cNvPr>
          <p:cNvSpPr txBox="1"/>
          <p:nvPr/>
        </p:nvSpPr>
        <p:spPr>
          <a:xfrm>
            <a:off x="3413913" y="3380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载入局面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3C8DC3D-A340-454C-A6F8-B4A92DA51DE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083459" y="3808001"/>
            <a:ext cx="1344459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72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41D8-9FB5-4749-82D3-A85350C5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E009E"/>
                </a:solidFill>
                <a:latin typeface="+mn-lt"/>
              </a:rPr>
              <a:t>状态机</a:t>
            </a:r>
            <a:endParaRPr lang="zh-CN" altLang="en-US" dirty="0">
              <a:solidFill>
                <a:srgbClr val="9E009E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D9A409-6A59-4654-8375-784EEB785CD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76614" y="3801650"/>
            <a:ext cx="1127383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C20F89A-B5ED-4D8F-B065-65339BE32193}"/>
              </a:ext>
            </a:extLst>
          </p:cNvPr>
          <p:cNvSpPr/>
          <p:nvPr/>
        </p:nvSpPr>
        <p:spPr>
          <a:xfrm>
            <a:off x="4666655" y="3435351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用户初始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ACC4FD1-4191-4E20-AFB7-64F01E0A8B1D}"/>
              </a:ext>
            </a:extLst>
          </p:cNvPr>
          <p:cNvSpPr/>
          <p:nvPr/>
        </p:nvSpPr>
        <p:spPr>
          <a:xfrm>
            <a:off x="7726692" y="3435351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开始游戏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56D636E-DD7B-445B-B559-5381C74F25B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023422" y="3808001"/>
            <a:ext cx="1703270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3354B0F-ADA8-4687-9A47-D7E2C516CA0D}"/>
              </a:ext>
            </a:extLst>
          </p:cNvPr>
          <p:cNvSpPr txBox="1"/>
          <p:nvPr/>
        </p:nvSpPr>
        <p:spPr>
          <a:xfrm>
            <a:off x="4070944" y="2055209"/>
            <a:ext cx="2723823" cy="874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win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进入下个局面，赠送生命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2504512-2AA7-4CE8-8AE4-0C9E3C362FA5}"/>
              </a:ext>
            </a:extLst>
          </p:cNvPr>
          <p:cNvSpPr/>
          <p:nvPr/>
        </p:nvSpPr>
        <p:spPr>
          <a:xfrm>
            <a:off x="1903997" y="3429000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局面初始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859E4B3-54EB-403B-B61E-6F4AABA3B66F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3260764" y="3801650"/>
            <a:ext cx="1405891" cy="6351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A6B9426-D352-4C59-A9C0-CAD59AB0CEF4}"/>
              </a:ext>
            </a:extLst>
          </p:cNvPr>
          <p:cNvSpPr txBox="1"/>
          <p:nvPr/>
        </p:nvSpPr>
        <p:spPr>
          <a:xfrm>
            <a:off x="3413913" y="3380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载入局面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3C8DC3D-A340-454C-A6F8-B4A92DA51DE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083459" y="3808001"/>
            <a:ext cx="1344459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359F6179-6CEA-413B-98FC-23ECEFA75DA9}"/>
              </a:ext>
            </a:extLst>
          </p:cNvPr>
          <p:cNvCxnSpPr>
            <a:cxnSpLocks/>
            <a:stCxn id="13" idx="0"/>
            <a:endCxn id="32" idx="0"/>
          </p:cNvCxnSpPr>
          <p:nvPr/>
        </p:nvCxnSpPr>
        <p:spPr>
          <a:xfrm rot="16200000" flipV="1">
            <a:off x="5490554" y="520828"/>
            <a:ext cx="6351" cy="5822695"/>
          </a:xfrm>
          <a:prstGeom prst="bentConnector3">
            <a:avLst>
              <a:gd name="adj1" fmla="val 14448433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7FF15A9-F0B5-4DB5-9595-8532321AE4E2}"/>
              </a:ext>
            </a:extLst>
          </p:cNvPr>
          <p:cNvSpPr txBox="1"/>
          <p:nvPr/>
        </p:nvSpPr>
        <p:spPr>
          <a:xfrm>
            <a:off x="6205643" y="3321729"/>
            <a:ext cx="1338828" cy="86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用户选择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位置与方向</a:t>
            </a:r>
          </a:p>
        </p:txBody>
      </p:sp>
    </p:spTree>
    <p:extLst>
      <p:ext uri="{BB962C8B-B14F-4D97-AF65-F5344CB8AC3E}">
        <p14:creationId xmlns:p14="http://schemas.microsoft.com/office/powerpoint/2010/main" val="345315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41D8-9FB5-4749-82D3-A85350C5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E009E"/>
                </a:solidFill>
                <a:latin typeface="+mn-lt"/>
              </a:rPr>
              <a:t>状态机</a:t>
            </a:r>
            <a:endParaRPr lang="zh-CN" altLang="en-US" dirty="0">
              <a:solidFill>
                <a:srgbClr val="9E009E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D9A409-6A59-4654-8375-784EEB785CD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76614" y="3801650"/>
            <a:ext cx="1127383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C20F89A-B5ED-4D8F-B065-65339BE32193}"/>
              </a:ext>
            </a:extLst>
          </p:cNvPr>
          <p:cNvSpPr/>
          <p:nvPr/>
        </p:nvSpPr>
        <p:spPr>
          <a:xfrm>
            <a:off x="4666655" y="3435351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用户初始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ACC4FD1-4191-4E20-AFB7-64F01E0A8B1D}"/>
              </a:ext>
            </a:extLst>
          </p:cNvPr>
          <p:cNvSpPr/>
          <p:nvPr/>
        </p:nvSpPr>
        <p:spPr>
          <a:xfrm>
            <a:off x="7726692" y="3435351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开始游戏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56D636E-DD7B-445B-B559-5381C74F25B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023422" y="3808001"/>
            <a:ext cx="1703270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3354B0F-ADA8-4687-9A47-D7E2C516CA0D}"/>
              </a:ext>
            </a:extLst>
          </p:cNvPr>
          <p:cNvSpPr txBox="1"/>
          <p:nvPr/>
        </p:nvSpPr>
        <p:spPr>
          <a:xfrm>
            <a:off x="4070944" y="2055209"/>
            <a:ext cx="2723823" cy="874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win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进入下个局面，赠送生命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2504512-2AA7-4CE8-8AE4-0C9E3C362FA5}"/>
              </a:ext>
            </a:extLst>
          </p:cNvPr>
          <p:cNvSpPr/>
          <p:nvPr/>
        </p:nvSpPr>
        <p:spPr>
          <a:xfrm>
            <a:off x="1903997" y="3429000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局面初始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859E4B3-54EB-403B-B61E-6F4AABA3B66F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3260764" y="3801650"/>
            <a:ext cx="1405891" cy="6351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A6B9426-D352-4C59-A9C0-CAD59AB0CEF4}"/>
              </a:ext>
            </a:extLst>
          </p:cNvPr>
          <p:cNvSpPr txBox="1"/>
          <p:nvPr/>
        </p:nvSpPr>
        <p:spPr>
          <a:xfrm>
            <a:off x="3413913" y="3380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载入局面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3C8DC3D-A340-454C-A6F8-B4A92DA51DE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083459" y="3808001"/>
            <a:ext cx="1344459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359F6179-6CEA-413B-98FC-23ECEFA75DA9}"/>
              </a:ext>
            </a:extLst>
          </p:cNvPr>
          <p:cNvCxnSpPr>
            <a:cxnSpLocks/>
            <a:stCxn id="13" idx="0"/>
            <a:endCxn id="32" idx="0"/>
          </p:cNvCxnSpPr>
          <p:nvPr/>
        </p:nvCxnSpPr>
        <p:spPr>
          <a:xfrm rot="16200000" flipV="1">
            <a:off x="5490554" y="520828"/>
            <a:ext cx="6351" cy="5822695"/>
          </a:xfrm>
          <a:prstGeom prst="bentConnector3">
            <a:avLst>
              <a:gd name="adj1" fmla="val 14448433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7FF15A9-F0B5-4DB5-9595-8532321AE4E2}"/>
              </a:ext>
            </a:extLst>
          </p:cNvPr>
          <p:cNvSpPr txBox="1"/>
          <p:nvPr/>
        </p:nvSpPr>
        <p:spPr>
          <a:xfrm>
            <a:off x="6205643" y="3321729"/>
            <a:ext cx="1338828" cy="86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用户选择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位置与方向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B46671F-8C09-4AEE-A261-263155311281}"/>
              </a:ext>
            </a:extLst>
          </p:cNvPr>
          <p:cNvSpPr/>
          <p:nvPr/>
        </p:nvSpPr>
        <p:spPr>
          <a:xfrm>
            <a:off x="1879435" y="4187001"/>
            <a:ext cx="1405890" cy="1394203"/>
          </a:xfrm>
          <a:prstGeom prst="ellipse">
            <a:avLst/>
          </a:prstGeom>
          <a:noFill/>
          <a:ln w="28575">
            <a:solidFill>
              <a:srgbClr val="F19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77EAAE-63BC-4A2B-A0B8-FFD35DD8E2B6}"/>
              </a:ext>
            </a:extLst>
          </p:cNvPr>
          <p:cNvSpPr txBox="1"/>
          <p:nvPr/>
        </p:nvSpPr>
        <p:spPr>
          <a:xfrm>
            <a:off x="2028382" y="4699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一轮结束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935F91-077A-445B-BFB2-9522519A7599}"/>
              </a:ext>
            </a:extLst>
          </p:cNvPr>
          <p:cNvSpPr txBox="1"/>
          <p:nvPr/>
        </p:nvSpPr>
        <p:spPr>
          <a:xfrm>
            <a:off x="1648470" y="5619529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speed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加大力度</a:t>
            </a:r>
          </a:p>
        </p:txBody>
      </p:sp>
    </p:spTree>
    <p:extLst>
      <p:ext uri="{BB962C8B-B14F-4D97-AF65-F5344CB8AC3E}">
        <p14:creationId xmlns:p14="http://schemas.microsoft.com/office/powerpoint/2010/main" val="73831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F6420-2F12-41E8-A1CC-448A9D7A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E009E"/>
                </a:solidFill>
              </a:rPr>
              <a:t>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053F68-67C7-402E-85FE-2E73F81E80BB}"/>
              </a:ext>
            </a:extLst>
          </p:cNvPr>
          <p:cNvSpPr/>
          <p:nvPr/>
        </p:nvSpPr>
        <p:spPr>
          <a:xfrm>
            <a:off x="2304326" y="81876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prstClr val="black"/>
                </a:solidFill>
              </a:rPr>
              <a:t>打砖块游戏介绍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FEAC28-1B2E-40EA-BE08-8ED3A8A3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54922"/>
            <a:ext cx="6096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A6B438B-92D8-4A6D-8038-A7A6F787C3FB}"/>
              </a:ext>
            </a:extLst>
          </p:cNvPr>
          <p:cNvSpPr/>
          <p:nvPr/>
        </p:nvSpPr>
        <p:spPr>
          <a:xfrm>
            <a:off x="838200" y="2144323"/>
            <a:ext cx="2698175" cy="254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800" dirty="0">
                <a:solidFill>
                  <a:prstClr val="black"/>
                </a:solidFill>
              </a:rPr>
              <a:t>主要组成部分：</a:t>
            </a:r>
            <a:endParaRPr kumimoji="1" lang="en-US" altLang="zh-CN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prstClr val="black"/>
                </a:solidFill>
              </a:rPr>
              <a:t>砖块</a:t>
            </a:r>
            <a:endParaRPr kumimoji="1" lang="en-US" altLang="zh-CN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prstClr val="black"/>
                </a:solidFill>
              </a:rPr>
              <a:t>挡板</a:t>
            </a:r>
            <a:endParaRPr kumimoji="1" lang="en-US" altLang="zh-CN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prstClr val="black"/>
                </a:solidFill>
              </a:rPr>
              <a:t>小球</a:t>
            </a:r>
            <a:endParaRPr kumimoji="1" lang="en-US" altLang="zh-CN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prstClr val="black"/>
                </a:solidFill>
              </a:rPr>
              <a:t>信息显示</a:t>
            </a:r>
          </a:p>
        </p:txBody>
      </p:sp>
    </p:spTree>
    <p:extLst>
      <p:ext uri="{BB962C8B-B14F-4D97-AF65-F5344CB8AC3E}">
        <p14:creationId xmlns:p14="http://schemas.microsoft.com/office/powerpoint/2010/main" val="273321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41D8-9FB5-4749-82D3-A85350C5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E009E"/>
                </a:solidFill>
                <a:latin typeface="+mn-lt"/>
              </a:rPr>
              <a:t>状态机</a:t>
            </a:r>
            <a:endParaRPr lang="zh-CN" altLang="en-US" dirty="0">
              <a:solidFill>
                <a:srgbClr val="9E009E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D9A409-6A59-4654-8375-784EEB785CD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76614" y="3801650"/>
            <a:ext cx="1127383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C20F89A-B5ED-4D8F-B065-65339BE32193}"/>
              </a:ext>
            </a:extLst>
          </p:cNvPr>
          <p:cNvSpPr/>
          <p:nvPr/>
        </p:nvSpPr>
        <p:spPr>
          <a:xfrm>
            <a:off x="4666655" y="3435351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用户初始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ACC4FD1-4191-4E20-AFB7-64F01E0A8B1D}"/>
              </a:ext>
            </a:extLst>
          </p:cNvPr>
          <p:cNvSpPr/>
          <p:nvPr/>
        </p:nvSpPr>
        <p:spPr>
          <a:xfrm>
            <a:off x="7726692" y="3435351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开始游戏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56D636E-DD7B-445B-B559-5381C74F25B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023422" y="3808001"/>
            <a:ext cx="1703270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3354B0F-ADA8-4687-9A47-D7E2C516CA0D}"/>
              </a:ext>
            </a:extLst>
          </p:cNvPr>
          <p:cNvSpPr txBox="1"/>
          <p:nvPr/>
        </p:nvSpPr>
        <p:spPr>
          <a:xfrm>
            <a:off x="4070944" y="2055209"/>
            <a:ext cx="2723823" cy="874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win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进入下个局面，赠送生命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2504512-2AA7-4CE8-8AE4-0C9E3C362FA5}"/>
              </a:ext>
            </a:extLst>
          </p:cNvPr>
          <p:cNvSpPr/>
          <p:nvPr/>
        </p:nvSpPr>
        <p:spPr>
          <a:xfrm>
            <a:off x="1903997" y="3429000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局面初始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859E4B3-54EB-403B-B61E-6F4AABA3B66F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3260764" y="3801650"/>
            <a:ext cx="1405891" cy="6351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A6B9426-D352-4C59-A9C0-CAD59AB0CEF4}"/>
              </a:ext>
            </a:extLst>
          </p:cNvPr>
          <p:cNvSpPr txBox="1"/>
          <p:nvPr/>
        </p:nvSpPr>
        <p:spPr>
          <a:xfrm>
            <a:off x="3413913" y="3380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载入局面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3C8DC3D-A340-454C-A6F8-B4A92DA51DE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083459" y="3808001"/>
            <a:ext cx="1344459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359F6179-6CEA-413B-98FC-23ECEFA75DA9}"/>
              </a:ext>
            </a:extLst>
          </p:cNvPr>
          <p:cNvCxnSpPr>
            <a:cxnSpLocks/>
            <a:stCxn id="13" idx="0"/>
            <a:endCxn id="32" idx="0"/>
          </p:cNvCxnSpPr>
          <p:nvPr/>
        </p:nvCxnSpPr>
        <p:spPr>
          <a:xfrm rot="16200000" flipV="1">
            <a:off x="5490554" y="520828"/>
            <a:ext cx="6351" cy="5822695"/>
          </a:xfrm>
          <a:prstGeom prst="bentConnector3">
            <a:avLst>
              <a:gd name="adj1" fmla="val 14448433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D30C2D3-92E3-4AA1-A686-66FA2D926368}"/>
              </a:ext>
            </a:extLst>
          </p:cNvPr>
          <p:cNvSpPr txBox="1"/>
          <p:nvPr/>
        </p:nvSpPr>
        <p:spPr>
          <a:xfrm>
            <a:off x="6205643" y="3321729"/>
            <a:ext cx="1338828" cy="86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用户选择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位置与方向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B75F80D8-68CF-42C7-B27C-05DF20C2EFBF}"/>
              </a:ext>
            </a:extLst>
          </p:cNvPr>
          <p:cNvCxnSpPr>
            <a:cxnSpLocks/>
            <a:stCxn id="13" idx="2"/>
            <a:endCxn id="11" idx="2"/>
          </p:cNvCxnSpPr>
          <p:nvPr/>
        </p:nvCxnSpPr>
        <p:spPr>
          <a:xfrm rot="5400000">
            <a:off x="6875058" y="2650632"/>
            <a:ext cx="12700" cy="3060037"/>
          </a:xfrm>
          <a:prstGeom prst="bentConnector3">
            <a:avLst>
              <a:gd name="adj1" fmla="val 451232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3E94440-546E-4487-83FA-D439A8FB6EF2}"/>
              </a:ext>
            </a:extLst>
          </p:cNvPr>
          <p:cNvSpPr txBox="1"/>
          <p:nvPr/>
        </p:nvSpPr>
        <p:spPr>
          <a:xfrm>
            <a:off x="5999416" y="4274347"/>
            <a:ext cx="1957587" cy="874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dead, life &gt; 0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减少生命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E623530-D2D9-49C6-AF36-02C8619E398B}"/>
              </a:ext>
            </a:extLst>
          </p:cNvPr>
          <p:cNvSpPr/>
          <p:nvPr/>
        </p:nvSpPr>
        <p:spPr>
          <a:xfrm>
            <a:off x="1879435" y="4187001"/>
            <a:ext cx="1405890" cy="1394203"/>
          </a:xfrm>
          <a:prstGeom prst="ellipse">
            <a:avLst/>
          </a:prstGeom>
          <a:noFill/>
          <a:ln w="28575">
            <a:solidFill>
              <a:srgbClr val="F19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00A124-BE0B-4805-A919-AF33B587E2B1}"/>
              </a:ext>
            </a:extLst>
          </p:cNvPr>
          <p:cNvSpPr txBox="1"/>
          <p:nvPr/>
        </p:nvSpPr>
        <p:spPr>
          <a:xfrm>
            <a:off x="2028382" y="4699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一轮结束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AF60576-6404-47E3-8CE4-D0E7AD646040}"/>
              </a:ext>
            </a:extLst>
          </p:cNvPr>
          <p:cNvSpPr txBox="1"/>
          <p:nvPr/>
        </p:nvSpPr>
        <p:spPr>
          <a:xfrm>
            <a:off x="1648470" y="5619529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speed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加大力度</a:t>
            </a:r>
          </a:p>
        </p:txBody>
      </p:sp>
    </p:spTree>
    <p:extLst>
      <p:ext uri="{BB962C8B-B14F-4D97-AF65-F5344CB8AC3E}">
        <p14:creationId xmlns:p14="http://schemas.microsoft.com/office/powerpoint/2010/main" val="794381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41D8-9FB5-4749-82D3-A85350C5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E009E"/>
                </a:solidFill>
                <a:latin typeface="+mn-lt"/>
              </a:rPr>
              <a:t>状态机</a:t>
            </a:r>
            <a:endParaRPr lang="zh-CN" altLang="en-US" dirty="0">
              <a:solidFill>
                <a:srgbClr val="9E009E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C20F89A-B5ED-4D8F-B065-65339BE32193}"/>
              </a:ext>
            </a:extLst>
          </p:cNvPr>
          <p:cNvSpPr/>
          <p:nvPr/>
        </p:nvSpPr>
        <p:spPr>
          <a:xfrm>
            <a:off x="4666655" y="3435351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用户初始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ACC4FD1-4191-4E20-AFB7-64F01E0A8B1D}"/>
              </a:ext>
            </a:extLst>
          </p:cNvPr>
          <p:cNvSpPr/>
          <p:nvPr/>
        </p:nvSpPr>
        <p:spPr>
          <a:xfrm>
            <a:off x="7726692" y="3435351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开始游戏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56D636E-DD7B-445B-B559-5381C74F25B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023422" y="3808001"/>
            <a:ext cx="1703270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3354B0F-ADA8-4687-9A47-D7E2C516CA0D}"/>
              </a:ext>
            </a:extLst>
          </p:cNvPr>
          <p:cNvSpPr txBox="1"/>
          <p:nvPr/>
        </p:nvSpPr>
        <p:spPr>
          <a:xfrm>
            <a:off x="4070944" y="2055209"/>
            <a:ext cx="2723823" cy="874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win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进入下个局面，赠送生命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2504512-2AA7-4CE8-8AE4-0C9E3C362FA5}"/>
              </a:ext>
            </a:extLst>
          </p:cNvPr>
          <p:cNvSpPr/>
          <p:nvPr/>
        </p:nvSpPr>
        <p:spPr>
          <a:xfrm>
            <a:off x="1903997" y="3429000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局面初始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859E4B3-54EB-403B-B61E-6F4AABA3B66F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3260764" y="3801650"/>
            <a:ext cx="1405891" cy="6351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A6B9426-D352-4C59-A9C0-CAD59AB0CEF4}"/>
              </a:ext>
            </a:extLst>
          </p:cNvPr>
          <p:cNvSpPr txBox="1"/>
          <p:nvPr/>
        </p:nvSpPr>
        <p:spPr>
          <a:xfrm>
            <a:off x="3413913" y="3380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载入局面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3C8DC3D-A340-454C-A6F8-B4A92DA51DEE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9083459" y="3808001"/>
            <a:ext cx="1277266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359F6179-6CEA-413B-98FC-23ECEFA75DA9}"/>
              </a:ext>
            </a:extLst>
          </p:cNvPr>
          <p:cNvCxnSpPr>
            <a:cxnSpLocks/>
            <a:stCxn id="13" idx="0"/>
            <a:endCxn id="32" idx="0"/>
          </p:cNvCxnSpPr>
          <p:nvPr/>
        </p:nvCxnSpPr>
        <p:spPr>
          <a:xfrm rot="16200000" flipV="1">
            <a:off x="5490554" y="520828"/>
            <a:ext cx="6351" cy="5822695"/>
          </a:xfrm>
          <a:prstGeom prst="bentConnector3">
            <a:avLst>
              <a:gd name="adj1" fmla="val 14448433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D30C2D3-92E3-4AA1-A686-66FA2D926368}"/>
              </a:ext>
            </a:extLst>
          </p:cNvPr>
          <p:cNvSpPr txBox="1"/>
          <p:nvPr/>
        </p:nvSpPr>
        <p:spPr>
          <a:xfrm>
            <a:off x="6205643" y="3321729"/>
            <a:ext cx="1338828" cy="86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用户选择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位置与方向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B75F80D8-68CF-42C7-B27C-05DF20C2EFBF}"/>
              </a:ext>
            </a:extLst>
          </p:cNvPr>
          <p:cNvCxnSpPr>
            <a:cxnSpLocks/>
            <a:stCxn id="13" idx="2"/>
            <a:endCxn id="11" idx="2"/>
          </p:cNvCxnSpPr>
          <p:nvPr/>
        </p:nvCxnSpPr>
        <p:spPr>
          <a:xfrm rot="5400000">
            <a:off x="6875058" y="2650632"/>
            <a:ext cx="12700" cy="3060037"/>
          </a:xfrm>
          <a:prstGeom prst="bentConnector3">
            <a:avLst>
              <a:gd name="adj1" fmla="val 451232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3E94440-546E-4487-83FA-D439A8FB6EF2}"/>
              </a:ext>
            </a:extLst>
          </p:cNvPr>
          <p:cNvSpPr txBox="1"/>
          <p:nvPr/>
        </p:nvSpPr>
        <p:spPr>
          <a:xfrm>
            <a:off x="5999416" y="4274347"/>
            <a:ext cx="1957587" cy="874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dead, life &gt; 0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减少生命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9DFF1E6-058B-4C76-B35A-7BD52BF527AF}"/>
              </a:ext>
            </a:extLst>
          </p:cNvPr>
          <p:cNvSpPr/>
          <p:nvPr/>
        </p:nvSpPr>
        <p:spPr>
          <a:xfrm>
            <a:off x="10360725" y="3435351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挂了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FCE9BB-3D1E-4FEE-9EED-932186138972}"/>
              </a:ext>
            </a:extLst>
          </p:cNvPr>
          <p:cNvSpPr txBox="1"/>
          <p:nvPr/>
        </p:nvSpPr>
        <p:spPr>
          <a:xfrm>
            <a:off x="9259331" y="3425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真挂了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2BC61D7-A263-41A4-84CB-8A223D64B8F8}"/>
              </a:ext>
            </a:extLst>
          </p:cNvPr>
          <p:cNvSpPr/>
          <p:nvPr/>
        </p:nvSpPr>
        <p:spPr>
          <a:xfrm>
            <a:off x="1879435" y="4187001"/>
            <a:ext cx="1405890" cy="1394203"/>
          </a:xfrm>
          <a:prstGeom prst="ellipse">
            <a:avLst/>
          </a:prstGeom>
          <a:noFill/>
          <a:ln w="28575">
            <a:solidFill>
              <a:srgbClr val="F19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14E170-9E13-4AD8-875A-84AE2EE8A074}"/>
              </a:ext>
            </a:extLst>
          </p:cNvPr>
          <p:cNvSpPr txBox="1"/>
          <p:nvPr/>
        </p:nvSpPr>
        <p:spPr>
          <a:xfrm>
            <a:off x="2028382" y="4699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一轮结束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EA539C-CA0D-4DF3-8963-C74F31A96EE4}"/>
              </a:ext>
            </a:extLst>
          </p:cNvPr>
          <p:cNvSpPr txBox="1"/>
          <p:nvPr/>
        </p:nvSpPr>
        <p:spPr>
          <a:xfrm>
            <a:off x="1648470" y="5619529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speed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加大力度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D9D9E0-BD1B-4448-A3A8-2333AB02E4B6}"/>
              </a:ext>
            </a:extLst>
          </p:cNvPr>
          <p:cNvSpPr txBox="1"/>
          <p:nvPr/>
        </p:nvSpPr>
        <p:spPr>
          <a:xfrm>
            <a:off x="10254278" y="42743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（显示成绩）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471E9E7-8788-403D-822D-6C45D8D61B72}"/>
              </a:ext>
            </a:extLst>
          </p:cNvPr>
          <p:cNvCxnSpPr>
            <a:cxnSpLocks/>
          </p:cNvCxnSpPr>
          <p:nvPr/>
        </p:nvCxnSpPr>
        <p:spPr>
          <a:xfrm>
            <a:off x="776614" y="3801650"/>
            <a:ext cx="1127383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31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41D8-9FB5-4749-82D3-A85350C5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E009E"/>
                </a:solidFill>
                <a:latin typeface="+mn-lt"/>
              </a:rPr>
              <a:t>状态机</a:t>
            </a:r>
            <a:endParaRPr lang="zh-CN" altLang="en-US" dirty="0">
              <a:solidFill>
                <a:srgbClr val="9E009E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D9A409-6A59-4654-8375-784EEB785CD8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 flipV="1">
            <a:off x="1464615" y="3801650"/>
            <a:ext cx="439382" cy="88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C20F89A-B5ED-4D8F-B065-65339BE32193}"/>
              </a:ext>
            </a:extLst>
          </p:cNvPr>
          <p:cNvSpPr/>
          <p:nvPr/>
        </p:nvSpPr>
        <p:spPr>
          <a:xfrm>
            <a:off x="4666655" y="3435351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用户初始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ACC4FD1-4191-4E20-AFB7-64F01E0A8B1D}"/>
              </a:ext>
            </a:extLst>
          </p:cNvPr>
          <p:cNvSpPr/>
          <p:nvPr/>
        </p:nvSpPr>
        <p:spPr>
          <a:xfrm>
            <a:off x="7726692" y="3435351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开始游戏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56D636E-DD7B-445B-B559-5381C74F25B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023422" y="3808001"/>
            <a:ext cx="1703270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3354B0F-ADA8-4687-9A47-D7E2C516CA0D}"/>
              </a:ext>
            </a:extLst>
          </p:cNvPr>
          <p:cNvSpPr txBox="1"/>
          <p:nvPr/>
        </p:nvSpPr>
        <p:spPr>
          <a:xfrm>
            <a:off x="4070944" y="2055209"/>
            <a:ext cx="2723823" cy="874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win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进入下个局面，赠送生命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2504512-2AA7-4CE8-8AE4-0C9E3C362FA5}"/>
              </a:ext>
            </a:extLst>
          </p:cNvPr>
          <p:cNvSpPr/>
          <p:nvPr/>
        </p:nvSpPr>
        <p:spPr>
          <a:xfrm>
            <a:off x="1903997" y="3429000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局面初始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859E4B3-54EB-403B-B61E-6F4AABA3B66F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3260764" y="3801650"/>
            <a:ext cx="1405891" cy="6351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A6B9426-D352-4C59-A9C0-CAD59AB0CEF4}"/>
              </a:ext>
            </a:extLst>
          </p:cNvPr>
          <p:cNvSpPr txBox="1"/>
          <p:nvPr/>
        </p:nvSpPr>
        <p:spPr>
          <a:xfrm>
            <a:off x="3413913" y="3380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载入局面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3C8DC3D-A340-454C-A6F8-B4A92DA51DEE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9083459" y="3808001"/>
            <a:ext cx="1277266" cy="0"/>
          </a:xfrm>
          <a:prstGeom prst="straightConnector1">
            <a:avLst/>
          </a:prstGeom>
          <a:ln w="28575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359F6179-6CEA-413B-98FC-23ECEFA75DA9}"/>
              </a:ext>
            </a:extLst>
          </p:cNvPr>
          <p:cNvCxnSpPr>
            <a:cxnSpLocks/>
            <a:stCxn id="13" idx="0"/>
            <a:endCxn id="32" idx="0"/>
          </p:cNvCxnSpPr>
          <p:nvPr/>
        </p:nvCxnSpPr>
        <p:spPr>
          <a:xfrm rot="16200000" flipV="1">
            <a:off x="5490554" y="520828"/>
            <a:ext cx="6351" cy="5822695"/>
          </a:xfrm>
          <a:prstGeom prst="bentConnector3">
            <a:avLst>
              <a:gd name="adj1" fmla="val 14448433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D30C2D3-92E3-4AA1-A686-66FA2D926368}"/>
              </a:ext>
            </a:extLst>
          </p:cNvPr>
          <p:cNvSpPr txBox="1"/>
          <p:nvPr/>
        </p:nvSpPr>
        <p:spPr>
          <a:xfrm>
            <a:off x="6173583" y="3321729"/>
            <a:ext cx="1402948" cy="86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用户选择 ●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位置与方向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B75F80D8-68CF-42C7-B27C-05DF20C2EFBF}"/>
              </a:ext>
            </a:extLst>
          </p:cNvPr>
          <p:cNvCxnSpPr>
            <a:cxnSpLocks/>
            <a:stCxn id="13" idx="2"/>
            <a:endCxn id="11" idx="2"/>
          </p:cNvCxnSpPr>
          <p:nvPr/>
        </p:nvCxnSpPr>
        <p:spPr>
          <a:xfrm rot="5400000">
            <a:off x="6875058" y="2650632"/>
            <a:ext cx="12700" cy="3060037"/>
          </a:xfrm>
          <a:prstGeom prst="bentConnector3">
            <a:avLst>
              <a:gd name="adj1" fmla="val 451232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3E94440-546E-4487-83FA-D439A8FB6EF2}"/>
              </a:ext>
            </a:extLst>
          </p:cNvPr>
          <p:cNvSpPr txBox="1"/>
          <p:nvPr/>
        </p:nvSpPr>
        <p:spPr>
          <a:xfrm>
            <a:off x="5999416" y="4274347"/>
            <a:ext cx="1957587" cy="874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dead, life &gt; 0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减少生命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9DFF1E6-058B-4C76-B35A-7BD52BF527AF}"/>
              </a:ext>
            </a:extLst>
          </p:cNvPr>
          <p:cNvSpPr/>
          <p:nvPr/>
        </p:nvSpPr>
        <p:spPr>
          <a:xfrm>
            <a:off x="10360725" y="3435351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挂了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B3D71F8-FC99-4C2E-A3F2-1A729806CCFD}"/>
              </a:ext>
            </a:extLst>
          </p:cNvPr>
          <p:cNvSpPr/>
          <p:nvPr/>
        </p:nvSpPr>
        <p:spPr>
          <a:xfrm>
            <a:off x="107848" y="3429088"/>
            <a:ext cx="1356767" cy="74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init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70BB7321-7A20-4598-B7DC-2877602D83B4}"/>
              </a:ext>
            </a:extLst>
          </p:cNvPr>
          <p:cNvCxnSpPr>
            <a:cxnSpLocks/>
            <a:stCxn id="16" idx="0"/>
            <a:endCxn id="21" idx="0"/>
          </p:cNvCxnSpPr>
          <p:nvPr/>
        </p:nvCxnSpPr>
        <p:spPr>
          <a:xfrm rot="16200000" flipV="1">
            <a:off x="5909540" y="-1694219"/>
            <a:ext cx="6263" cy="10252877"/>
          </a:xfrm>
          <a:prstGeom prst="bentConnector3">
            <a:avLst>
              <a:gd name="adj1" fmla="val 27150056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8256DE1-E216-4316-92D1-A837E8698A61}"/>
              </a:ext>
            </a:extLst>
          </p:cNvPr>
          <p:cNvSpPr txBox="1"/>
          <p:nvPr/>
        </p:nvSpPr>
        <p:spPr>
          <a:xfrm>
            <a:off x="5099169" y="1259588"/>
            <a:ext cx="1800493" cy="874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按键 ■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回到游戏最开始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2BC61D7-A263-41A4-84CB-8A223D64B8F8}"/>
              </a:ext>
            </a:extLst>
          </p:cNvPr>
          <p:cNvSpPr/>
          <p:nvPr/>
        </p:nvSpPr>
        <p:spPr>
          <a:xfrm>
            <a:off x="1879435" y="4187001"/>
            <a:ext cx="1405890" cy="1394203"/>
          </a:xfrm>
          <a:prstGeom prst="ellipse">
            <a:avLst/>
          </a:prstGeom>
          <a:noFill/>
          <a:ln w="28575">
            <a:solidFill>
              <a:srgbClr val="F19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14E170-9E13-4AD8-875A-84AE2EE8A074}"/>
              </a:ext>
            </a:extLst>
          </p:cNvPr>
          <p:cNvSpPr txBox="1"/>
          <p:nvPr/>
        </p:nvSpPr>
        <p:spPr>
          <a:xfrm>
            <a:off x="2028382" y="4699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一轮结束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EA539C-CA0D-4DF3-8963-C74F31A96EE4}"/>
              </a:ext>
            </a:extLst>
          </p:cNvPr>
          <p:cNvSpPr txBox="1"/>
          <p:nvPr/>
        </p:nvSpPr>
        <p:spPr>
          <a:xfrm>
            <a:off x="1648470" y="5619529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speed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加大力度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D9D9E0-BD1B-4448-A3A8-2333AB02E4B6}"/>
              </a:ext>
            </a:extLst>
          </p:cNvPr>
          <p:cNvSpPr txBox="1"/>
          <p:nvPr/>
        </p:nvSpPr>
        <p:spPr>
          <a:xfrm>
            <a:off x="10254278" y="42743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（显示成绩）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12C455-B19B-4316-A0B7-48495817B40A}"/>
              </a:ext>
            </a:extLst>
          </p:cNvPr>
          <p:cNvSpPr txBox="1"/>
          <p:nvPr/>
        </p:nvSpPr>
        <p:spPr>
          <a:xfrm>
            <a:off x="9259331" y="3425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真挂了</a:t>
            </a:r>
          </a:p>
        </p:txBody>
      </p:sp>
    </p:spTree>
    <p:extLst>
      <p:ext uri="{BB962C8B-B14F-4D97-AF65-F5344CB8AC3E}">
        <p14:creationId xmlns:p14="http://schemas.microsoft.com/office/powerpoint/2010/main" val="326912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03120C-F698-5449-8160-FBA07E6E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9E009E"/>
                </a:solidFill>
              </a:rPr>
              <a:t>实物演示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0A2CA6A2-9261-4924-B4AA-78F715826953}"/>
              </a:ext>
            </a:extLst>
          </p:cNvPr>
          <p:cNvSpPr txBox="1">
            <a:spLocks/>
          </p:cNvSpPr>
          <p:nvPr/>
        </p:nvSpPr>
        <p:spPr>
          <a:xfrm>
            <a:off x="838200" y="4158576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solidFill>
                  <a:srgbClr val="9E009E"/>
                </a:solidFill>
                <a:latin typeface="+mn-ea"/>
                <a:ea typeface="+mn-ea"/>
              </a:rPr>
              <a:t>基于数字逻辑电路的</a:t>
            </a:r>
            <a:br>
              <a:rPr lang="en-US" altLang="zh-CN" dirty="0">
                <a:solidFill>
                  <a:srgbClr val="9E009E"/>
                </a:solidFill>
                <a:latin typeface="+mn-ea"/>
                <a:ea typeface="+mn-ea"/>
              </a:rPr>
            </a:br>
            <a:r>
              <a:rPr lang="zh-CN" altLang="en-US" dirty="0">
                <a:solidFill>
                  <a:srgbClr val="9E009E"/>
                </a:solidFill>
                <a:latin typeface="+mn-ea"/>
                <a:ea typeface="+mn-ea"/>
              </a:rPr>
              <a:t>打砖块游戏</a:t>
            </a:r>
            <a:r>
              <a:rPr lang="en-US" altLang="zh-CN" dirty="0">
                <a:solidFill>
                  <a:srgbClr val="9E009E"/>
                </a:solidFill>
                <a:latin typeface="+mn-ea"/>
                <a:ea typeface="+mn-ea"/>
              </a:rPr>
              <a:t>  </a:t>
            </a:r>
            <a:r>
              <a:rPr lang="zh-CN" altLang="en-US" sz="2000" dirty="0">
                <a:solidFill>
                  <a:srgbClr val="E7E6E6">
                    <a:lumMod val="25000"/>
                  </a:srgb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t>乐阳</a:t>
            </a:r>
            <a:r>
              <a:rPr lang="en-US" altLang="zh-CN" sz="2000" dirty="0">
                <a:solidFill>
                  <a:srgbClr val="E7E6E6">
                    <a:lumMod val="25000"/>
                  </a:srgb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t>  </a:t>
            </a:r>
            <a:r>
              <a:rPr lang="zh-CN" altLang="en-US" sz="2000" dirty="0">
                <a:solidFill>
                  <a:srgbClr val="E7E6E6">
                    <a:lumMod val="25000"/>
                  </a:srgb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t>刘一芃</a:t>
            </a:r>
            <a:endParaRPr lang="en-US" altLang="zh-CN" sz="2000" dirty="0">
              <a:solidFill>
                <a:srgbClr val="E7E6E6">
                  <a:lumMod val="25000"/>
                </a:srgb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endParaRPr lang="zh-CN" altLang="en-US" dirty="0">
              <a:solidFill>
                <a:srgbClr val="9E009E"/>
              </a:solidFill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DFDA1DA-5FCB-446D-A70C-44E7FAFE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6052" y="2213545"/>
            <a:ext cx="1422174" cy="14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20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99BD8-A4CC-40D2-8201-D85B646F2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70088" y="365125"/>
            <a:ext cx="2628900" cy="581183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9E009E"/>
                </a:solidFill>
              </a:rPr>
              <a:t>感谢倾听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1E20E5A6-99E4-495D-8691-E53DA9577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0323" y="437732"/>
            <a:ext cx="1259005" cy="12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F3709CD9-3720-4CCB-8B8E-B5143B7633B4}"/>
              </a:ext>
            </a:extLst>
          </p:cNvPr>
          <p:cNvSpPr/>
          <p:nvPr/>
        </p:nvSpPr>
        <p:spPr>
          <a:xfrm rot="18900000">
            <a:off x="7984683" y="1692712"/>
            <a:ext cx="96715" cy="10306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18095EB-CBE1-4007-BA2C-0D82E4FAEBBD}"/>
              </a:ext>
            </a:extLst>
          </p:cNvPr>
          <p:cNvSpPr/>
          <p:nvPr/>
        </p:nvSpPr>
        <p:spPr>
          <a:xfrm rot="2700000">
            <a:off x="6835276" y="1692710"/>
            <a:ext cx="96715" cy="10306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14">
            <a:extLst>
              <a:ext uri="{FF2B5EF4-FFF2-40B4-BE49-F238E27FC236}">
                <a16:creationId xmlns:a16="http://schemas.microsoft.com/office/drawing/2014/main" id="{C7071120-EA3A-45DC-B19C-C838B7646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06588" y="2634301"/>
            <a:ext cx="939345" cy="93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95B825B5-84DB-4192-A681-744B01FDA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64740" y="2677691"/>
            <a:ext cx="734646" cy="73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9143DA98-8D3D-4C8E-A317-8AE5AFDB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92137" y="4667151"/>
            <a:ext cx="1209106" cy="110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218F64F-62A6-4DD0-87A8-6346ADDC10C0}"/>
              </a:ext>
            </a:extLst>
          </p:cNvPr>
          <p:cNvSpPr txBox="1"/>
          <p:nvPr/>
        </p:nvSpPr>
        <p:spPr>
          <a:xfrm>
            <a:off x="3379932" y="3632150"/>
            <a:ext cx="181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PS2 </a:t>
            </a:r>
            <a:r>
              <a:rPr lang="zh-CN" altLang="en-US" sz="1600" dirty="0"/>
              <a:t>外设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198F74-D6C6-4ABA-B4DD-0A205530BBA4}"/>
              </a:ext>
            </a:extLst>
          </p:cNvPr>
          <p:cNvSpPr txBox="1"/>
          <p:nvPr/>
        </p:nvSpPr>
        <p:spPr>
          <a:xfrm>
            <a:off x="9593932" y="3632150"/>
            <a:ext cx="167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VGA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59BC167-BF4C-4BFC-9524-27F525490FC6}"/>
              </a:ext>
            </a:extLst>
          </p:cNvPr>
          <p:cNvSpPr txBox="1"/>
          <p:nvPr/>
        </p:nvSpPr>
        <p:spPr>
          <a:xfrm>
            <a:off x="5408828" y="5761439"/>
            <a:ext cx="230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逻辑引擎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5E300D3-AB3C-4EF6-AC1C-DA80D72F88CF}"/>
              </a:ext>
            </a:extLst>
          </p:cNvPr>
          <p:cNvSpPr txBox="1"/>
          <p:nvPr/>
        </p:nvSpPr>
        <p:spPr>
          <a:xfrm>
            <a:off x="7489527" y="5764235"/>
            <a:ext cx="181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状态机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9E8CCF89-1330-41AF-8D44-7EB07BB1F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81864" y="4655215"/>
            <a:ext cx="1154223" cy="109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箭头: 下 32">
            <a:extLst>
              <a:ext uri="{FF2B5EF4-FFF2-40B4-BE49-F238E27FC236}">
                <a16:creationId xmlns:a16="http://schemas.microsoft.com/office/drawing/2014/main" id="{9C22E16B-5EE1-496D-B540-B0E13876A876}"/>
              </a:ext>
            </a:extLst>
          </p:cNvPr>
          <p:cNvSpPr/>
          <p:nvPr/>
        </p:nvSpPr>
        <p:spPr>
          <a:xfrm rot="5400000">
            <a:off x="5440193" y="2565968"/>
            <a:ext cx="96715" cy="10306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4B61E9C1-8CA7-46AD-AD90-C306764330AD}"/>
              </a:ext>
            </a:extLst>
          </p:cNvPr>
          <p:cNvSpPr/>
          <p:nvPr/>
        </p:nvSpPr>
        <p:spPr>
          <a:xfrm rot="16200000">
            <a:off x="9307449" y="2564144"/>
            <a:ext cx="68892" cy="10306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AC10963C-E661-4B1B-8F0C-214A8EAB7F5F}"/>
              </a:ext>
            </a:extLst>
          </p:cNvPr>
          <p:cNvSpPr/>
          <p:nvPr/>
        </p:nvSpPr>
        <p:spPr>
          <a:xfrm>
            <a:off x="6511859" y="3582946"/>
            <a:ext cx="96715" cy="10306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F244E281-C499-468F-A019-E2EAB41EDD78}"/>
              </a:ext>
            </a:extLst>
          </p:cNvPr>
          <p:cNvSpPr/>
          <p:nvPr/>
        </p:nvSpPr>
        <p:spPr>
          <a:xfrm>
            <a:off x="8348333" y="3582946"/>
            <a:ext cx="96715" cy="10306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内容占位符 4" descr="在线网络">
            <a:extLst>
              <a:ext uri="{FF2B5EF4-FFF2-40B4-BE49-F238E27FC236}">
                <a16:creationId xmlns:a16="http://schemas.microsoft.com/office/drawing/2014/main" id="{49F656CD-1F9E-487D-8EA7-25EC2E8D1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2812" y="2607736"/>
            <a:ext cx="927494" cy="927494"/>
          </a:xfrm>
          <a:prstGeom prst="rect">
            <a:avLst/>
          </a:prstGeom>
        </p:spPr>
      </p:pic>
      <p:pic>
        <p:nvPicPr>
          <p:cNvPr id="42" name="图形 41" descr="报纸">
            <a:extLst>
              <a:ext uri="{FF2B5EF4-FFF2-40B4-BE49-F238E27FC236}">
                <a16:creationId xmlns:a16="http://schemas.microsoft.com/office/drawing/2014/main" id="{CD9B6A95-ACB7-4423-9F4E-658EB23CBD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208" y="2610495"/>
            <a:ext cx="927493" cy="927493"/>
          </a:xfrm>
          <a:prstGeom prst="rect">
            <a:avLst/>
          </a:prstGeom>
        </p:spPr>
      </p:pic>
      <p:pic>
        <p:nvPicPr>
          <p:cNvPr id="15" name="图形 14" descr="地球仪: 美洲">
            <a:extLst>
              <a:ext uri="{FF2B5EF4-FFF2-40B4-BE49-F238E27FC236}">
                <a16:creationId xmlns:a16="http://schemas.microsoft.com/office/drawing/2014/main" id="{DC2F1467-108A-4D3D-986B-F0FB2CE8B8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45909" y="3523834"/>
            <a:ext cx="635553" cy="63555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5DD3A96-AA31-413D-818A-451785804510}"/>
              </a:ext>
            </a:extLst>
          </p:cNvPr>
          <p:cNvSpPr txBox="1"/>
          <p:nvPr/>
        </p:nvSpPr>
        <p:spPr>
          <a:xfrm>
            <a:off x="6773657" y="4096230"/>
            <a:ext cx="137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mod_top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4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幻灯片缩放定位 7">
                <a:extLst>
                  <a:ext uri="{FF2B5EF4-FFF2-40B4-BE49-F238E27FC236}">
                    <a16:creationId xmlns:a16="http://schemas.microsoft.com/office/drawing/2014/main" id="{063E6DFC-3FB5-44C3-AEE2-16FA607461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7704"/>
                  </p:ext>
                </p:extLst>
              </p:nvPr>
            </p:nvGraphicFramePr>
            <p:xfrm>
              <a:off x="0" y="0"/>
              <a:ext cx="6096000" cy="3429000"/>
            </p:xfrm>
            <a:graphic>
              <a:graphicData uri="http://schemas.microsoft.com/office/powerpoint/2016/slidezoom">
                <pslz:sldZm>
                  <pslz:sldZmObj sldId="432" cId="4084831722">
                    <pslz:zmPr id="{F66B8D89-6596-44A5-8171-D6F098695298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000" cy="3429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幻灯片缩放定位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63E6DFC-3FB5-44C3-AEE2-16FA607461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6096000" cy="3429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幻灯片缩放定位 11">
                <a:extLst>
                  <a:ext uri="{FF2B5EF4-FFF2-40B4-BE49-F238E27FC236}">
                    <a16:creationId xmlns:a16="http://schemas.microsoft.com/office/drawing/2014/main" id="{DC48B8FA-4732-40B7-BD56-7024C880A1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5078334"/>
                  </p:ext>
                </p:extLst>
              </p:nvPr>
            </p:nvGraphicFramePr>
            <p:xfrm>
              <a:off x="-9" y="3429000"/>
              <a:ext cx="6096002" cy="3429001"/>
            </p:xfrm>
            <a:graphic>
              <a:graphicData uri="http://schemas.microsoft.com/office/powerpoint/2016/slidezoom">
                <pslz:sldZm>
                  <pslz:sldZmObj sldId="450" cId="3269120690">
                    <pslz:zmPr id="{833AF6DB-3B90-4E66-8016-FE927E6699DC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002" cy="34290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幻灯片缩放定位 1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C48B8FA-4732-40B7-BD56-7024C880A1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" y="3429000"/>
                <a:ext cx="6096002" cy="342900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幻灯片缩放定位 15">
                <a:extLst>
                  <a:ext uri="{FF2B5EF4-FFF2-40B4-BE49-F238E27FC236}">
                    <a16:creationId xmlns:a16="http://schemas.microsoft.com/office/drawing/2014/main" id="{01C8F23E-7FA7-466E-902C-41F2F0C04E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0164323"/>
                  </p:ext>
                </p:extLst>
              </p:nvPr>
            </p:nvGraphicFramePr>
            <p:xfrm>
              <a:off x="6095993" y="0"/>
              <a:ext cx="6096007" cy="3429004"/>
            </p:xfrm>
            <a:graphic>
              <a:graphicData uri="http://schemas.microsoft.com/office/powerpoint/2016/slidezoom">
                <pslz:sldZm>
                  <pslz:sldZmObj sldId="433" cId="3240180935">
                    <pslz:zmPr id="{52EAC642-C43D-4FA2-BA4F-A2A0FA1B3546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007" cy="34290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幻灯片缩放定位 1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01C8F23E-7FA7-466E-902C-41F2F0C04E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5993" y="0"/>
                <a:ext cx="6096007" cy="342900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幻灯片缩放定位 17">
                <a:extLst>
                  <a:ext uri="{FF2B5EF4-FFF2-40B4-BE49-F238E27FC236}">
                    <a16:creationId xmlns:a16="http://schemas.microsoft.com/office/drawing/2014/main" id="{0DC3DCE6-AD87-4260-B35F-DEC0D6AA6F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5169824"/>
                  </p:ext>
                </p:extLst>
              </p:nvPr>
            </p:nvGraphicFramePr>
            <p:xfrm>
              <a:off x="6095996" y="3429000"/>
              <a:ext cx="6095990" cy="3428994"/>
            </p:xfrm>
            <a:graphic>
              <a:graphicData uri="http://schemas.microsoft.com/office/powerpoint/2016/slidezoom">
                <pslz:sldZm>
                  <pslz:sldZmObj sldId="443" cId="551220255">
                    <pslz:zmPr id="{D0BF3562-A029-4F44-9F90-E8B18E82840E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5990" cy="342899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幻灯片缩放定位 1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0DC3DCE6-AD87-4260-B35F-DEC0D6AA6F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95996" y="3429000"/>
                <a:ext cx="6095990" cy="342899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3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99BD8-A4CC-40D2-8201-D85B646F2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70088" y="365125"/>
            <a:ext cx="2628900" cy="581183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9E009E"/>
                </a:solidFill>
              </a:rPr>
              <a:t>我们的工作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1E20E5A6-99E4-495D-8691-E53DA9577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0323" y="437732"/>
            <a:ext cx="1259005" cy="12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F3709CD9-3720-4CCB-8B8E-B5143B7633B4}"/>
              </a:ext>
            </a:extLst>
          </p:cNvPr>
          <p:cNvSpPr/>
          <p:nvPr/>
        </p:nvSpPr>
        <p:spPr>
          <a:xfrm rot="18900000">
            <a:off x="7984683" y="1692712"/>
            <a:ext cx="96715" cy="10306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18095EB-CBE1-4007-BA2C-0D82E4FAEBBD}"/>
              </a:ext>
            </a:extLst>
          </p:cNvPr>
          <p:cNvSpPr/>
          <p:nvPr/>
        </p:nvSpPr>
        <p:spPr>
          <a:xfrm rot="2700000">
            <a:off x="6835276" y="1692710"/>
            <a:ext cx="96715" cy="10306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14">
            <a:extLst>
              <a:ext uri="{FF2B5EF4-FFF2-40B4-BE49-F238E27FC236}">
                <a16:creationId xmlns:a16="http://schemas.microsoft.com/office/drawing/2014/main" id="{C7071120-EA3A-45DC-B19C-C838B7646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06588" y="2634301"/>
            <a:ext cx="939345" cy="93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95B825B5-84DB-4192-A681-744B01FDA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64740" y="2677691"/>
            <a:ext cx="734646" cy="73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9143DA98-8D3D-4C8E-A317-8AE5AFDB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92137" y="4667151"/>
            <a:ext cx="1209106" cy="110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218F64F-62A6-4DD0-87A8-6346ADDC10C0}"/>
              </a:ext>
            </a:extLst>
          </p:cNvPr>
          <p:cNvSpPr txBox="1"/>
          <p:nvPr/>
        </p:nvSpPr>
        <p:spPr>
          <a:xfrm>
            <a:off x="3379932" y="3632150"/>
            <a:ext cx="18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PlayStation 2</a:t>
            </a:r>
          </a:p>
          <a:p>
            <a:pPr algn="ctr"/>
            <a:r>
              <a:rPr lang="zh-CN" altLang="en-US" sz="1600" dirty="0"/>
              <a:t>手柄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198F74-D6C6-4ABA-B4DD-0A205530BBA4}"/>
              </a:ext>
            </a:extLst>
          </p:cNvPr>
          <p:cNvSpPr txBox="1"/>
          <p:nvPr/>
        </p:nvSpPr>
        <p:spPr>
          <a:xfrm>
            <a:off x="9593932" y="3632150"/>
            <a:ext cx="167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VGA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59BC167-BF4C-4BFC-9524-27F525490FC6}"/>
              </a:ext>
            </a:extLst>
          </p:cNvPr>
          <p:cNvSpPr txBox="1"/>
          <p:nvPr/>
        </p:nvSpPr>
        <p:spPr>
          <a:xfrm>
            <a:off x="5408828" y="5761439"/>
            <a:ext cx="230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逻辑引擎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5E300D3-AB3C-4EF6-AC1C-DA80D72F88CF}"/>
              </a:ext>
            </a:extLst>
          </p:cNvPr>
          <p:cNvSpPr txBox="1"/>
          <p:nvPr/>
        </p:nvSpPr>
        <p:spPr>
          <a:xfrm>
            <a:off x="7489527" y="5764235"/>
            <a:ext cx="181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状态机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9E8CCF89-1330-41AF-8D44-7EB07BB1F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81864" y="4655215"/>
            <a:ext cx="1154223" cy="109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箭头: 下 32">
            <a:extLst>
              <a:ext uri="{FF2B5EF4-FFF2-40B4-BE49-F238E27FC236}">
                <a16:creationId xmlns:a16="http://schemas.microsoft.com/office/drawing/2014/main" id="{9C22E16B-5EE1-496D-B540-B0E13876A876}"/>
              </a:ext>
            </a:extLst>
          </p:cNvPr>
          <p:cNvSpPr/>
          <p:nvPr/>
        </p:nvSpPr>
        <p:spPr>
          <a:xfrm rot="5400000">
            <a:off x="5440193" y="2565968"/>
            <a:ext cx="96715" cy="10306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4B61E9C1-8CA7-46AD-AD90-C306764330AD}"/>
              </a:ext>
            </a:extLst>
          </p:cNvPr>
          <p:cNvSpPr/>
          <p:nvPr/>
        </p:nvSpPr>
        <p:spPr>
          <a:xfrm rot="16200000">
            <a:off x="9307449" y="2564144"/>
            <a:ext cx="68892" cy="10306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AC10963C-E661-4B1B-8F0C-214A8EAB7F5F}"/>
              </a:ext>
            </a:extLst>
          </p:cNvPr>
          <p:cNvSpPr/>
          <p:nvPr/>
        </p:nvSpPr>
        <p:spPr>
          <a:xfrm>
            <a:off x="6511859" y="3582946"/>
            <a:ext cx="96715" cy="10306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F244E281-C499-468F-A019-E2EAB41EDD78}"/>
              </a:ext>
            </a:extLst>
          </p:cNvPr>
          <p:cNvSpPr/>
          <p:nvPr/>
        </p:nvSpPr>
        <p:spPr>
          <a:xfrm>
            <a:off x="8348333" y="3582946"/>
            <a:ext cx="96715" cy="10306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形 14" descr="地球仪: 美洲">
            <a:extLst>
              <a:ext uri="{FF2B5EF4-FFF2-40B4-BE49-F238E27FC236}">
                <a16:creationId xmlns:a16="http://schemas.microsoft.com/office/drawing/2014/main" id="{DC2F1467-108A-4D3D-986B-F0FB2CE8B8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5909" y="3523834"/>
            <a:ext cx="635553" cy="63555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5DD3A96-AA31-413D-818A-451785804510}"/>
              </a:ext>
            </a:extLst>
          </p:cNvPr>
          <p:cNvSpPr txBox="1"/>
          <p:nvPr/>
        </p:nvSpPr>
        <p:spPr>
          <a:xfrm>
            <a:off x="6773657" y="4096230"/>
            <a:ext cx="137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mod_top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A00FC41-5D75-4BB8-88B8-DFB79AD6EE1E}"/>
              </a:ext>
            </a:extLst>
          </p:cNvPr>
          <p:cNvSpPr txBox="1"/>
          <p:nvPr/>
        </p:nvSpPr>
        <p:spPr>
          <a:xfrm>
            <a:off x="5638713" y="2862311"/>
            <a:ext cx="181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外设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11B5556-DE26-42E0-8A72-67970C4F3FF9}"/>
              </a:ext>
            </a:extLst>
          </p:cNvPr>
          <p:cNvSpPr txBox="1"/>
          <p:nvPr/>
        </p:nvSpPr>
        <p:spPr>
          <a:xfrm>
            <a:off x="7377407" y="2865778"/>
            <a:ext cx="181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输入</a:t>
            </a:r>
          </a:p>
        </p:txBody>
      </p:sp>
    </p:spTree>
    <p:extLst>
      <p:ext uri="{BB962C8B-B14F-4D97-AF65-F5344CB8AC3E}">
        <p14:creationId xmlns:p14="http://schemas.microsoft.com/office/powerpoint/2010/main" val="408483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片包含 游戏机, 监控, 屏幕, 电视&#10;&#10;描述已自动生成">
            <a:extLst>
              <a:ext uri="{FF2B5EF4-FFF2-40B4-BE49-F238E27FC236}">
                <a16:creationId xmlns:a16="http://schemas.microsoft.com/office/drawing/2014/main" id="{1A700DDF-0047-47C2-BE0D-53A0DE87F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5" r="-2" b="-2"/>
          <a:stretch/>
        </p:blipFill>
        <p:spPr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11" name="图片 10" descr="图片包含 游戏机, 监控, 屏幕, 红色&#10;&#10;描述已自动生成">
            <a:extLst>
              <a:ext uri="{FF2B5EF4-FFF2-40B4-BE49-F238E27FC236}">
                <a16:creationId xmlns:a16="http://schemas.microsoft.com/office/drawing/2014/main" id="{95193E15-C8FD-4838-A2DD-FF53D32DC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716"/>
          <a:stretch/>
        </p:blipFill>
        <p:spPr>
          <a:xfrm>
            <a:off x="7381690" y="3456433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</p:spPr>
      </p:pic>
      <p:pic>
        <p:nvPicPr>
          <p:cNvPr id="5" name="图片 4" descr="电视萤幕画面&#10;&#10;描述已自动生成">
            <a:extLst>
              <a:ext uri="{FF2B5EF4-FFF2-40B4-BE49-F238E27FC236}">
                <a16:creationId xmlns:a16="http://schemas.microsoft.com/office/drawing/2014/main" id="{9D802948-E1E4-4548-94E6-9A04AE9191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921"/>
          <a:stretch/>
        </p:blipFill>
        <p:spPr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</p:spPr>
      </p:pic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6274117A-23CF-4CA2-8368-B221CD69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48056" y="685800"/>
            <a:ext cx="280720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展示效果</a:t>
            </a:r>
            <a:endParaRPr lang="en-US" altLang="zh-CN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CD1420-A661-4F1F-BF7A-D03F8C1E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2258568"/>
            <a:ext cx="2807208" cy="39227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700" dirty="0"/>
              <a:t>小球发射</a:t>
            </a:r>
            <a:endParaRPr lang="en-US" altLang="zh-CN" sz="1700" dirty="0"/>
          </a:p>
          <a:p>
            <a:r>
              <a:rPr lang="zh-CN" altLang="en-US" sz="1700" dirty="0"/>
              <a:t>游戏进行中</a:t>
            </a:r>
            <a:endParaRPr lang="en-US" altLang="zh-CN" sz="1700" dirty="0"/>
          </a:p>
          <a:p>
            <a:r>
              <a:rPr lang="zh-CN" altLang="en-US" sz="1700" dirty="0"/>
              <a:t>生命显示</a:t>
            </a:r>
            <a:endParaRPr lang="en-US" altLang="zh-CN" sz="1700" dirty="0"/>
          </a:p>
          <a:p>
            <a:r>
              <a:rPr lang="zh-CN" altLang="en-US" sz="1700" dirty="0"/>
              <a:t>死亡</a:t>
            </a:r>
            <a:endParaRPr lang="en-US" altLang="zh-CN" sz="1700" dirty="0"/>
          </a:p>
        </p:txBody>
      </p:sp>
      <p:pic>
        <p:nvPicPr>
          <p:cNvPr id="9" name="图片 8" descr="电脑萤幕画面&#10;&#10;描述已自动生成">
            <a:extLst>
              <a:ext uri="{FF2B5EF4-FFF2-40B4-BE49-F238E27FC236}">
                <a16:creationId xmlns:a16="http://schemas.microsoft.com/office/drawing/2014/main" id="{0723365E-998A-487E-B4FE-CF5F6496D9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268"/>
          <a:stretch/>
        </p:blipFill>
        <p:spPr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7BA6639-CC99-42C3-9F1A-9B4E54123B2B}"/>
              </a:ext>
            </a:extLst>
          </p:cNvPr>
          <p:cNvSpPr/>
          <p:nvPr/>
        </p:nvSpPr>
        <p:spPr>
          <a:xfrm>
            <a:off x="8724907" y="151612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不同生命值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4BF370C-6584-4C19-A53E-10D37EC5A33C}"/>
              </a:ext>
            </a:extLst>
          </p:cNvPr>
          <p:cNvSpPr/>
          <p:nvPr/>
        </p:nvSpPr>
        <p:spPr>
          <a:xfrm>
            <a:off x="9734201" y="573024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死亡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1C93BBC-D0EB-4582-AC27-287EF0428468}"/>
              </a:ext>
            </a:extLst>
          </p:cNvPr>
          <p:cNvSpPr/>
          <p:nvPr/>
        </p:nvSpPr>
        <p:spPr>
          <a:xfrm>
            <a:off x="5117562" y="577074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游戏进行中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E54D5F6-5E4F-4CF8-80A0-20EE582DAF93}"/>
              </a:ext>
            </a:extLst>
          </p:cNvPr>
          <p:cNvSpPr/>
          <p:nvPr/>
        </p:nvSpPr>
        <p:spPr>
          <a:xfrm>
            <a:off x="5224443" y="12396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选择角度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498953C-6046-4729-9AC4-069422CC2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11" y="4404038"/>
            <a:ext cx="2619747" cy="150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03120C-F698-5449-8160-FBA07E6E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9E009E"/>
                </a:solidFill>
              </a:rPr>
              <a:t>实物演示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0A2CA6A2-9261-4924-B4AA-78F715826953}"/>
              </a:ext>
            </a:extLst>
          </p:cNvPr>
          <p:cNvSpPr txBox="1">
            <a:spLocks/>
          </p:cNvSpPr>
          <p:nvPr/>
        </p:nvSpPr>
        <p:spPr>
          <a:xfrm>
            <a:off x="838200" y="4158576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solidFill>
                  <a:srgbClr val="9E009E"/>
                </a:solidFill>
                <a:latin typeface="+mn-ea"/>
                <a:ea typeface="+mn-ea"/>
              </a:rPr>
              <a:t>基于数字逻辑电路的</a:t>
            </a:r>
            <a:br>
              <a:rPr lang="en-US" altLang="zh-CN" dirty="0">
                <a:solidFill>
                  <a:srgbClr val="9E009E"/>
                </a:solidFill>
                <a:latin typeface="+mn-ea"/>
                <a:ea typeface="+mn-ea"/>
              </a:rPr>
            </a:br>
            <a:r>
              <a:rPr lang="zh-CN" altLang="en-US" dirty="0">
                <a:solidFill>
                  <a:srgbClr val="9E009E"/>
                </a:solidFill>
                <a:latin typeface="+mn-ea"/>
                <a:ea typeface="+mn-ea"/>
              </a:rPr>
              <a:t>打砖块游戏</a:t>
            </a:r>
            <a:r>
              <a:rPr lang="en-US" altLang="zh-CN" dirty="0">
                <a:solidFill>
                  <a:srgbClr val="9E009E"/>
                </a:solidFill>
                <a:latin typeface="+mn-ea"/>
                <a:ea typeface="+mn-ea"/>
              </a:rPr>
              <a:t>  </a:t>
            </a:r>
            <a:r>
              <a:rPr lang="zh-CN" altLang="en-US" sz="2000" dirty="0">
                <a:solidFill>
                  <a:srgbClr val="E7E6E6">
                    <a:lumMod val="25000"/>
                  </a:srgb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t>乐阳</a:t>
            </a:r>
            <a:r>
              <a:rPr lang="en-US" altLang="zh-CN" sz="2000" dirty="0">
                <a:solidFill>
                  <a:srgbClr val="E7E6E6">
                    <a:lumMod val="25000"/>
                  </a:srgb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t>  </a:t>
            </a:r>
            <a:r>
              <a:rPr lang="zh-CN" altLang="en-US" sz="2000" dirty="0">
                <a:solidFill>
                  <a:srgbClr val="E7E6E6">
                    <a:lumMod val="25000"/>
                  </a:srgb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t>刘一芃</a:t>
            </a:r>
            <a:endParaRPr lang="en-US" altLang="zh-CN" sz="2000" dirty="0">
              <a:solidFill>
                <a:srgbClr val="E7E6E6">
                  <a:lumMod val="25000"/>
                </a:srgb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endParaRPr lang="zh-CN" altLang="en-US" dirty="0">
              <a:solidFill>
                <a:srgbClr val="9E009E"/>
              </a:solidFill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DFDA1DA-5FCB-446D-A70C-44E7FAFE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826" y="2213545"/>
            <a:ext cx="1422174" cy="14221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B93DEB0-CE48-4956-BE30-50BFF43590A1}"/>
              </a:ext>
            </a:extLst>
          </p:cNvPr>
          <p:cNvSpPr txBox="1"/>
          <p:nvPr/>
        </p:nvSpPr>
        <p:spPr>
          <a:xfrm>
            <a:off x="1196236" y="2315175"/>
            <a:ext cx="1595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左摇杆 </a:t>
            </a:r>
            <a:r>
              <a:rPr lang="en-US" altLang="zh-CN" dirty="0"/>
              <a:t>– </a:t>
            </a:r>
            <a:r>
              <a:rPr lang="zh-CN" altLang="en-US" dirty="0"/>
              <a:t>角度</a:t>
            </a:r>
            <a:endParaRPr lang="en-US" altLang="zh-CN" dirty="0"/>
          </a:p>
          <a:p>
            <a:r>
              <a:rPr lang="zh-CN" altLang="en-US" dirty="0"/>
              <a:t>右摇杆 </a:t>
            </a:r>
            <a:r>
              <a:rPr lang="en-US" altLang="zh-CN" dirty="0"/>
              <a:t>– </a:t>
            </a:r>
            <a:r>
              <a:rPr lang="zh-CN" altLang="en-US" dirty="0"/>
              <a:t>位置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● </a:t>
            </a:r>
            <a:r>
              <a:rPr lang="en-US" altLang="zh-CN" dirty="0"/>
              <a:t>- </a:t>
            </a:r>
            <a:r>
              <a:rPr lang="zh-CN" altLang="en-US" dirty="0"/>
              <a:t>发射</a:t>
            </a:r>
            <a:endParaRPr lang="en-US" altLang="zh-CN" dirty="0"/>
          </a:p>
          <a:p>
            <a:r>
              <a:rPr lang="zh-CN" altLang="en-US" dirty="0"/>
              <a:t>■ </a:t>
            </a:r>
            <a:r>
              <a:rPr lang="en-US" altLang="zh-CN" dirty="0"/>
              <a:t>- </a:t>
            </a:r>
            <a:r>
              <a:rPr lang="zh-CN" altLang="en-US" dirty="0"/>
              <a:t>死亡确认</a:t>
            </a:r>
          </a:p>
        </p:txBody>
      </p:sp>
      <p:pic>
        <p:nvPicPr>
          <p:cNvPr id="7" name="图片 6" descr="手里拿着枪&#10;&#10;描述已自动生成">
            <a:extLst>
              <a:ext uri="{FF2B5EF4-FFF2-40B4-BE49-F238E27FC236}">
                <a16:creationId xmlns:a16="http://schemas.microsoft.com/office/drawing/2014/main" id="{DC7BAD26-C885-48C6-99F6-69321E7C5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88" y="457726"/>
            <a:ext cx="4560696" cy="22416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D8F716C-5401-42E8-9508-74F5964AD634}"/>
              </a:ext>
            </a:extLst>
          </p:cNvPr>
          <p:cNvSpPr txBox="1"/>
          <p:nvPr/>
        </p:nvSpPr>
        <p:spPr>
          <a:xfrm>
            <a:off x="7458374" y="660688"/>
            <a:ext cx="112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小球生命</a:t>
            </a:r>
          </a:p>
        </p:txBody>
      </p:sp>
    </p:spTree>
    <p:extLst>
      <p:ext uri="{BB962C8B-B14F-4D97-AF65-F5344CB8AC3E}">
        <p14:creationId xmlns:p14="http://schemas.microsoft.com/office/powerpoint/2010/main" val="162119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41D8-9FB5-4749-82D3-A85350C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9E009E"/>
                </a:solidFill>
                <a:latin typeface="+mn-lt"/>
              </a:rPr>
              <a:t>PS2</a:t>
            </a:r>
            <a:r>
              <a:rPr lang="en-US" altLang="zh-CN" dirty="0">
                <a:solidFill>
                  <a:srgbClr val="9E009E"/>
                </a:solidFill>
              </a:rPr>
              <a:t> </a:t>
            </a:r>
            <a:r>
              <a:rPr lang="zh-CN" altLang="en-US" dirty="0">
                <a:solidFill>
                  <a:srgbClr val="9E009E"/>
                </a:solidFill>
              </a:rPr>
              <a:t>外设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A219D-CA51-4F68-9C00-DC6EE7E7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4171" cy="4351338"/>
          </a:xfrm>
        </p:spPr>
        <p:txBody>
          <a:bodyPr/>
          <a:lstStyle/>
          <a:p>
            <a:r>
              <a:rPr lang="zh-CN" altLang="en-US" dirty="0"/>
              <a:t>同步时钟信号</a:t>
            </a:r>
            <a:endParaRPr lang="en-US" altLang="zh-CN" dirty="0"/>
          </a:p>
          <a:p>
            <a:r>
              <a:rPr lang="zh-CN" altLang="en-US"/>
              <a:t>串行数据收发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F2E3DD-F26F-4E51-AB57-7D6826EE4F16}"/>
              </a:ext>
            </a:extLst>
          </p:cNvPr>
          <p:cNvSpPr/>
          <p:nvPr/>
        </p:nvSpPr>
        <p:spPr>
          <a:xfrm>
            <a:off x="5684729" y="33502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ps2_stick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CLK_40M,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di,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sdo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sclk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data_l_x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data_r_x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data_l_y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circle,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square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图片 6" descr="黑色的游戏手柄&#10;&#10;描述已自动生成">
            <a:extLst>
              <a:ext uri="{FF2B5EF4-FFF2-40B4-BE49-F238E27FC236}">
                <a16:creationId xmlns:a16="http://schemas.microsoft.com/office/drawing/2014/main" id="{1D558C07-32C4-4AE3-8C78-F9F68DBDB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2" y="3033212"/>
            <a:ext cx="4388285" cy="3291214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A35CC452-30B3-4C2F-A33C-8A070A207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51" y="4245528"/>
            <a:ext cx="4627497" cy="208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7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5979803-3348-43C2-B62E-3BD637D2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9E009E"/>
                </a:solidFill>
                <a:latin typeface="+mn-ea"/>
                <a:ea typeface="+mn-ea"/>
              </a:rPr>
              <a:t>逻辑引擎模块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27ECE7-4953-4E7D-8067-5D6A4BE70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635EB2-EAC6-4EAD-9F3E-5986B72C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956" y="2097674"/>
            <a:ext cx="1682143" cy="15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8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41D8-9FB5-4749-82D3-A85350C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9E009E"/>
                </a:solidFill>
                <a:latin typeface="+mn-lt"/>
              </a:rPr>
              <a:t>砖块设定</a:t>
            </a:r>
            <a:endParaRPr lang="zh-CN" altLang="en-US" dirty="0">
              <a:solidFill>
                <a:srgbClr val="9E009E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A219D-CA51-4F68-9C00-DC6EE7E7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4171" cy="4351338"/>
          </a:xfrm>
        </p:spPr>
        <p:txBody>
          <a:bodyPr/>
          <a:lstStyle/>
          <a:p>
            <a:r>
              <a:rPr lang="zh-CN" altLang="en-US" dirty="0"/>
              <a:t>固定位置</a:t>
            </a:r>
            <a:endParaRPr lang="en-US" altLang="zh-CN" dirty="0"/>
          </a:p>
          <a:p>
            <a:r>
              <a:rPr lang="zh-CN" altLang="en-US" dirty="0"/>
              <a:t>建立坐标与编号的映射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F8A232-B9FF-40FB-9665-2616DF9F8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318" y="3606387"/>
            <a:ext cx="5139422" cy="31071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B73305-5D69-4FD8-9950-36299D5BE075}"/>
              </a:ext>
            </a:extLst>
          </p:cNvPr>
          <p:cNvSpPr/>
          <p:nvPr/>
        </p:nvSpPr>
        <p:spPr>
          <a:xfrm>
            <a:off x="530267" y="3373780"/>
            <a:ext cx="43987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brick_finder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      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x,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y,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bx,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by,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x_start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y_start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图片 6" descr="图片包含 窗户, 监控, 屏幕, 明亮&#10;&#10;描述已自动生成">
            <a:extLst>
              <a:ext uri="{FF2B5EF4-FFF2-40B4-BE49-F238E27FC236}">
                <a16:creationId xmlns:a16="http://schemas.microsoft.com/office/drawing/2014/main" id="{264F1FCE-615C-4EFC-9523-A4BB90C08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304" y="326786"/>
            <a:ext cx="3899769" cy="29248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1F440DD-8823-4B3E-A987-DD4D02697BEC}"/>
              </a:ext>
            </a:extLst>
          </p:cNvPr>
          <p:cNvSpPr txBox="1"/>
          <p:nvPr/>
        </p:nvSpPr>
        <p:spPr>
          <a:xfrm>
            <a:off x="6973866" y="2207713"/>
            <a:ext cx="31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FC90CF-10B5-4BAB-9E26-A2A92930EA22}"/>
              </a:ext>
            </a:extLst>
          </p:cNvPr>
          <p:cNvSpPr txBox="1"/>
          <p:nvPr/>
        </p:nvSpPr>
        <p:spPr>
          <a:xfrm>
            <a:off x="7727515" y="2187881"/>
            <a:ext cx="31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CC9426-3407-49D8-BD3D-EA701A729B04}"/>
              </a:ext>
            </a:extLst>
          </p:cNvPr>
          <p:cNvSpPr txBox="1"/>
          <p:nvPr/>
        </p:nvSpPr>
        <p:spPr>
          <a:xfrm>
            <a:off x="8416447" y="2169092"/>
            <a:ext cx="31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E5B223-0772-4BBC-B47F-FE0E9A9E4598}"/>
              </a:ext>
            </a:extLst>
          </p:cNvPr>
          <p:cNvSpPr txBox="1"/>
          <p:nvPr/>
        </p:nvSpPr>
        <p:spPr>
          <a:xfrm>
            <a:off x="7721251" y="1789107"/>
            <a:ext cx="31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2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41D8-9FB5-4749-82D3-A85350C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9E009E"/>
                </a:solidFill>
                <a:latin typeface="+mn-lt"/>
              </a:rPr>
              <a:t>小球行为</a:t>
            </a:r>
            <a:endParaRPr lang="zh-CN" altLang="en-US" dirty="0">
              <a:solidFill>
                <a:srgbClr val="9E009E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A219D-CA51-4F68-9C00-DC6EE7E7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417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0. </a:t>
            </a:r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zh-CN" altLang="en-US" dirty="0"/>
              <a:t>发射位置（</a:t>
            </a:r>
            <a:r>
              <a:rPr lang="en-US" altLang="zh-CN" dirty="0"/>
              <a:t>X</a:t>
            </a:r>
            <a:r>
              <a:rPr lang="zh-CN" altLang="en-US" dirty="0"/>
              <a:t>轴）</a:t>
            </a:r>
            <a:endParaRPr lang="en-US" altLang="zh-CN" dirty="0"/>
          </a:p>
          <a:p>
            <a:r>
              <a:rPr lang="zh-CN" altLang="en-US" dirty="0"/>
              <a:t>发射角度（模式选择）</a:t>
            </a:r>
            <a:endParaRPr lang="en-US" altLang="zh-CN" dirty="0"/>
          </a:p>
          <a:p>
            <a:r>
              <a:rPr lang="zh-CN" altLang="en-US" dirty="0"/>
              <a:t>发射速度</a:t>
            </a:r>
            <a:endParaRPr lang="en-US" altLang="zh-CN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9FB8200-CCDA-4E54-880D-A788BF9E79F4}"/>
              </a:ext>
            </a:extLst>
          </p:cNvPr>
          <p:cNvCxnSpPr>
            <a:cxnSpLocks/>
          </p:cNvCxnSpPr>
          <p:nvPr/>
        </p:nvCxnSpPr>
        <p:spPr>
          <a:xfrm>
            <a:off x="5912285" y="4690997"/>
            <a:ext cx="29123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44BE4E1-207B-46EF-902A-EB647F5758A2}"/>
              </a:ext>
            </a:extLst>
          </p:cNvPr>
          <p:cNvSpPr/>
          <p:nvPr/>
        </p:nvSpPr>
        <p:spPr>
          <a:xfrm>
            <a:off x="7214992" y="4340269"/>
            <a:ext cx="319414" cy="319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F4B06C-CBE1-4ABE-AE57-09C93B0BD441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7487629" y="3726493"/>
            <a:ext cx="654289" cy="6605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C7CB48E-5F26-4913-9A9F-F06D7CD16C5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374699" y="3453635"/>
            <a:ext cx="284967" cy="886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40ADC0D-CE4B-4A08-9C7C-016E5035E868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534406" y="4131764"/>
            <a:ext cx="858032" cy="368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6507451-3C06-4527-8A91-FED2F994B89E}"/>
              </a:ext>
            </a:extLst>
          </p:cNvPr>
          <p:cNvSpPr txBox="1"/>
          <p:nvPr/>
        </p:nvSpPr>
        <p:spPr>
          <a:xfrm>
            <a:off x="8392438" y="3244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保持速度相等</a:t>
            </a:r>
          </a:p>
        </p:txBody>
      </p:sp>
    </p:spTree>
    <p:extLst>
      <p:ext uri="{BB962C8B-B14F-4D97-AF65-F5344CB8AC3E}">
        <p14:creationId xmlns:p14="http://schemas.microsoft.com/office/powerpoint/2010/main" val="59065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787</Words>
  <Application>Microsoft Macintosh PowerPoint</Application>
  <PresentationFormat>宽屏</PresentationFormat>
  <Paragraphs>213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黑体</vt:lpstr>
      <vt:lpstr>STZhongsong</vt:lpstr>
      <vt:lpstr>Arial</vt:lpstr>
      <vt:lpstr>Arial Black</vt:lpstr>
      <vt:lpstr>Calibri</vt:lpstr>
      <vt:lpstr>Consolas</vt:lpstr>
      <vt:lpstr>Times New Roman</vt:lpstr>
      <vt:lpstr>Office 主题​​</vt:lpstr>
      <vt:lpstr>基于数字逻辑电路的 打砖块游戏</vt:lpstr>
      <vt:lpstr>背景</vt:lpstr>
      <vt:lpstr>我们的工作</vt:lpstr>
      <vt:lpstr>展示效果</vt:lpstr>
      <vt:lpstr>实物演示</vt:lpstr>
      <vt:lpstr>PS2 外设</vt:lpstr>
      <vt:lpstr>逻辑引擎模块</vt:lpstr>
      <vt:lpstr>砖块设定</vt:lpstr>
      <vt:lpstr>小球行为</vt:lpstr>
      <vt:lpstr>小球行为</vt:lpstr>
      <vt:lpstr>小球行为</vt:lpstr>
      <vt:lpstr>小球行为</vt:lpstr>
      <vt:lpstr>系统行为</vt:lpstr>
      <vt:lpstr>系统行为</vt:lpstr>
      <vt:lpstr>状态机模块</vt:lpstr>
      <vt:lpstr>状态机</vt:lpstr>
      <vt:lpstr>状态机</vt:lpstr>
      <vt:lpstr>状态机</vt:lpstr>
      <vt:lpstr>状态机</vt:lpstr>
      <vt:lpstr>状态机</vt:lpstr>
      <vt:lpstr>状态机</vt:lpstr>
      <vt:lpstr>状态机</vt:lpstr>
      <vt:lpstr>实物演示</vt:lpstr>
      <vt:lpstr>感谢倾听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基于数字逻辑电路的 打砖块游戏</dc:title>
  <dc:creator>可可亚 索尔</dc:creator>
  <cp:lastModifiedBy>m18519660881@163.com</cp:lastModifiedBy>
  <cp:revision>13</cp:revision>
  <dcterms:created xsi:type="dcterms:W3CDTF">2020-06-01T12:38:07Z</dcterms:created>
  <dcterms:modified xsi:type="dcterms:W3CDTF">2020-06-23T13:11:00Z</dcterms:modified>
</cp:coreProperties>
</file>