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6" showSpecialPlsOnTitleSld="0">
  <p:sldMasterIdLst>
    <p:sldMasterId id="2147483648" r:id="rId1"/>
  </p:sldMasterIdLst>
  <p:notesMasterIdLst>
    <p:notesMasterId r:id="rId8"/>
  </p:notesMasterIdLst>
  <p:handoutMasterIdLst>
    <p:handoutMasterId r:id="rId22"/>
  </p:handoutMasterIdLst>
  <p:sldIdLst>
    <p:sldId id="533" r:id="rId3"/>
    <p:sldId id="548" r:id="rId4"/>
    <p:sldId id="572" r:id="rId5"/>
    <p:sldId id="573" r:id="rId6"/>
    <p:sldId id="575" r:id="rId7"/>
    <p:sldId id="576" r:id="rId9"/>
    <p:sldId id="577" r:id="rId10"/>
    <p:sldId id="578" r:id="rId11"/>
    <p:sldId id="579" r:id="rId12"/>
    <p:sldId id="581" r:id="rId13"/>
    <p:sldId id="580" r:id="rId14"/>
    <p:sldId id="582" r:id="rId15"/>
    <p:sldId id="583" r:id="rId16"/>
    <p:sldId id="585" r:id="rId17"/>
    <p:sldId id="586" r:id="rId18"/>
    <p:sldId id="591" r:id="rId19"/>
    <p:sldId id="590" r:id="rId20"/>
    <p:sldId id="589" r:id="rId21"/>
  </p:sldIdLst>
  <p:sldSz cx="9144000" cy="6858000" type="letter"/>
  <p:notesSz cx="6858000" cy="9144000"/>
  <p:defaultTextStyle>
    <a:defPPr>
      <a:defRPr lang="fi-FI"/>
    </a:defPPr>
    <a:lvl1pPr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1pPr>
    <a:lvl2pPr marL="455930" indent="1905"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2pPr>
    <a:lvl3pPr marL="913130" indent="1905"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3pPr>
    <a:lvl4pPr marL="1370330" indent="1905"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4pPr>
    <a:lvl5pPr marL="1827530" indent="1905" algn="l" rtl="0" fontAlgn="base">
      <a:spcBef>
        <a:spcPct val="0"/>
      </a:spcBef>
      <a:spcAft>
        <a:spcPct val="0"/>
      </a:spcAft>
      <a:defRPr sz="1400" kern="1200">
        <a:solidFill>
          <a:schemeClr val="tx1"/>
        </a:solidFill>
        <a:latin typeface="Trebuchet MS" panose="020B0603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Trebuchet MS" panose="020B0603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Trebuchet MS" panose="020B0603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Trebuchet MS" panose="020B0603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Trebuchet MS" panose="020B0603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0A0EF876-8928-48A6-A122-FACA3FF7BE05}">
          <p14:sldIdLst/>
        </p14:section>
        <p14:section name="无标题节" id="{9FFD6A15-B5AB-4553-8930-6F93358D6395}">
          <p14:sldIdLst>
            <p14:sldId id="533"/>
            <p14:sldId id="548"/>
            <p14:sldId id="572"/>
            <p14:sldId id="573"/>
            <p14:sldId id="575"/>
            <p14:sldId id="576"/>
            <p14:sldId id="577"/>
            <p14:sldId id="578"/>
            <p14:sldId id="579"/>
            <p14:sldId id="581"/>
            <p14:sldId id="580"/>
            <p14:sldId id="582"/>
            <p14:sldId id="583"/>
            <p14:sldId id="585"/>
            <p14:sldId id="586"/>
            <p14:sldId id="591"/>
            <p14:sldId id="590"/>
            <p14:sldId id="5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0C1"/>
    <a:srgbClr val="FFFFFF"/>
    <a:srgbClr val="333333"/>
    <a:srgbClr val="CCCCCC"/>
    <a:srgbClr val="080808"/>
    <a:srgbClr val="F7F7F7"/>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424" autoAdjust="0"/>
  </p:normalViewPr>
  <p:slideViewPr>
    <p:cSldViewPr>
      <p:cViewPr varScale="1">
        <p:scale>
          <a:sx n="74" d="100"/>
          <a:sy n="74" d="100"/>
        </p:scale>
        <p:origin x="840" y="72"/>
      </p:cViewPr>
      <p:guideLst>
        <p:guide orient="horz" pos="2160"/>
        <p:guide pos="285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952" y="-102"/>
      </p:cViewPr>
      <p:guideLst>
        <p:guide orient="horz" pos="2880"/>
        <p:guide pos="214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200">
                <a:latin typeface="Arial" panose="020B0604020202020204" pitchFamily="34"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a:latin typeface="Arial" panose="020B0604020202020204" pitchFamily="34"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FontTx/>
              <a:buNone/>
              <a:defRPr sz="1200">
                <a:latin typeface="Arial" panose="020B0604020202020204" pitchFamily="34"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244DFF5F-DB09-406E-9A07-051CACE717A0}" type="slidenum">
              <a:rPr lang="en-GB" altLang="zh-CN"/>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200">
                <a:latin typeface="Arial" panose="020B0604020202020204" pitchFamily="34"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a:latin typeface="Arial" panose="020B0604020202020204" pitchFamily="34" charset="0"/>
                <a:ea typeface="+mn-ea"/>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fi-FI" noProof="0" smtClean="0"/>
              <a:t>Muokkaa tekstin perustyylejä napsauttamalla</a:t>
            </a:r>
            <a:endParaRPr lang="fi-FI" noProof="0" smtClean="0"/>
          </a:p>
          <a:p>
            <a:pPr lvl="1"/>
            <a:r>
              <a:rPr lang="fi-FI" noProof="0" smtClean="0"/>
              <a:t>toinen taso</a:t>
            </a:r>
            <a:endParaRPr lang="fi-FI" noProof="0" smtClean="0"/>
          </a:p>
          <a:p>
            <a:pPr lvl="2"/>
            <a:r>
              <a:rPr lang="fi-FI" noProof="0" smtClean="0"/>
              <a:t>kolmas taso</a:t>
            </a:r>
            <a:endParaRPr lang="fi-FI" noProof="0" smtClean="0"/>
          </a:p>
          <a:p>
            <a:pPr lvl="3"/>
            <a:r>
              <a:rPr lang="fi-FI" noProof="0" smtClean="0"/>
              <a:t>neljäs taso</a:t>
            </a:r>
            <a:endParaRPr lang="fi-FI" noProof="0" smtClean="0"/>
          </a:p>
          <a:p>
            <a:pPr lvl="4"/>
            <a:r>
              <a:rPr lang="fi-FI" noProof="0" smtClean="0"/>
              <a:t>viides taso</a:t>
            </a:r>
            <a:endParaRPr lang="fi-FI" noProof="0" smtClean="0"/>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FontTx/>
              <a:buNone/>
              <a:defRPr sz="1200">
                <a:latin typeface="Arial" panose="020B0604020202020204" pitchFamily="34"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2EF967F5-1DBF-4F25-BEDC-6C53EB677B1E}" type="slidenum">
              <a:rPr lang="fi-FI" altLang="zh-CN"/>
            </a:fld>
            <a:endParaRPr lang="fi-FI"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593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313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033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753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为了提高开发效率，一般都先在工具软件中测试正则表达式，通过测试后，才在程序中使用。</a:t>
            </a:r>
            <a:endParaRPr lang="zh-CN" altLang="en-US" dirty="0"/>
          </a:p>
        </p:txBody>
      </p:sp>
      <p:sp>
        <p:nvSpPr>
          <p:cNvPr id="4" name="灯片编号占位符 3"/>
          <p:cNvSpPr>
            <a:spLocks noGrp="1"/>
          </p:cNvSpPr>
          <p:nvPr>
            <p:ph type="sldNum" sz="quarter" idx="10"/>
          </p:nvPr>
        </p:nvSpPr>
        <p:spPr/>
        <p:txBody>
          <a:bodyPr/>
          <a:lstStyle/>
          <a:p>
            <a:fld id="{77F25931-000B-4533-8EFC-04E3D203D0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mn-lt"/>
                <a:ea typeface="+mn-ea"/>
                <a:cs typeface="+mn-cs"/>
              </a:rPr>
              <a:t>注意事项：</a:t>
            </a:r>
            <a:endParaRPr lang="zh-CN" alt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a:t>
            </a:r>
            <a:r>
              <a:rPr lang="zh-CN" altLang="en-US" sz="1200" kern="1200" dirty="0" smtClean="0">
                <a:solidFill>
                  <a:schemeClr val="tx1"/>
                </a:solidFill>
                <a:latin typeface="+mn-lt"/>
                <a:ea typeface="+mn-ea"/>
                <a:cs typeface="+mn-cs"/>
              </a:rPr>
              <a:t>正则表达式中的特殊符号，如果被包含于中括号中，则失去特殊意义，</a:t>
            </a:r>
            <a:r>
              <a:rPr lang="zh-CN" altLang="en-US" sz="1200" b="1" kern="1200" dirty="0" smtClean="0">
                <a:solidFill>
                  <a:schemeClr val="tx1"/>
                </a:solidFill>
                <a:latin typeface="+mn-lt"/>
                <a:ea typeface="+mn-ea"/>
                <a:cs typeface="+mn-cs"/>
              </a:rPr>
              <a:t>但</a:t>
            </a:r>
            <a:r>
              <a:rPr lang="en-US" sz="1200" b="1" kern="1200" dirty="0" smtClean="0">
                <a:solidFill>
                  <a:schemeClr val="tx1"/>
                </a:solidFill>
                <a:latin typeface="+mn-lt"/>
                <a:ea typeface="+mn-ea"/>
                <a:cs typeface="+mn-cs"/>
              </a:rPr>
              <a:t> \ [ ] : ^ - </a:t>
            </a:r>
            <a:r>
              <a:rPr lang="zh-CN" altLang="en-US" sz="1200" b="1" kern="1200" dirty="0" smtClean="0">
                <a:solidFill>
                  <a:schemeClr val="tx1"/>
                </a:solidFill>
                <a:latin typeface="+mn-lt"/>
                <a:ea typeface="+mn-ea"/>
                <a:cs typeface="+mn-cs"/>
              </a:rPr>
              <a:t>除外</a:t>
            </a:r>
            <a:r>
              <a:rPr lang="zh-CN" altLang="en-US" sz="120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a:t>
            </a:r>
            <a:r>
              <a:rPr lang="zh-CN" altLang="en-US" sz="1200" b="1" kern="1200" dirty="0" smtClean="0">
                <a:solidFill>
                  <a:schemeClr val="tx1"/>
                </a:solidFill>
                <a:latin typeface="+mn-lt"/>
                <a:ea typeface="+mn-ea"/>
                <a:cs typeface="+mn-cs"/>
              </a:rPr>
              <a:t>标准字符集合，除小数点</a:t>
            </a:r>
            <a:r>
              <a:rPr lang="en-US" sz="1200" b="1" kern="1200" dirty="0" smtClean="0">
                <a:solidFill>
                  <a:schemeClr val="tx1"/>
                </a:solidFill>
                <a:latin typeface="+mn-lt"/>
                <a:ea typeface="+mn-ea"/>
                <a:cs typeface="+mn-cs"/>
              </a:rPr>
              <a:t>(.)</a:t>
            </a:r>
            <a:r>
              <a:rPr lang="zh-CN" altLang="en-US" sz="1200" b="1" kern="1200" dirty="0" smtClean="0">
                <a:solidFill>
                  <a:schemeClr val="tx1"/>
                </a:solidFill>
                <a:latin typeface="+mn-lt"/>
                <a:ea typeface="+mn-ea"/>
                <a:cs typeface="+mn-cs"/>
              </a:rPr>
              <a:t>外，</a:t>
            </a:r>
            <a:r>
              <a:rPr lang="zh-CN" altLang="en-US" sz="1200" kern="1200" dirty="0" smtClean="0">
                <a:solidFill>
                  <a:schemeClr val="tx1"/>
                </a:solidFill>
                <a:latin typeface="+mn-lt"/>
                <a:ea typeface="+mn-ea"/>
                <a:cs typeface="+mn-cs"/>
              </a:rPr>
              <a:t>如果被包含于中括号中，自定义字符集合将包含该集合。</a:t>
            </a:r>
            <a:br>
              <a:rPr lang="en-US" sz="1200" kern="1200" dirty="0" smtClean="0">
                <a:solidFill>
                  <a:schemeClr val="tx1"/>
                </a:solidFill>
                <a:latin typeface="+mn-lt"/>
                <a:ea typeface="+mn-ea"/>
                <a:cs typeface="+mn-cs"/>
              </a:rPr>
            </a:br>
            <a:r>
              <a:rPr lang="zh-CN" altLang="en-US" sz="1200" kern="1200" dirty="0" smtClean="0">
                <a:solidFill>
                  <a:schemeClr val="tx1"/>
                </a:solidFill>
                <a:latin typeface="+mn-lt"/>
                <a:ea typeface="+mn-ea"/>
                <a:cs typeface="+mn-cs"/>
              </a:rPr>
              <a:t>比如：</a:t>
            </a:r>
            <a:r>
              <a:rPr lang="en-US" sz="1200" b="1"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，将可以匹配数字，小数点和</a:t>
            </a:r>
            <a:r>
              <a:rPr lang="en-US" sz="1200" kern="1200" dirty="0" smtClean="0">
                <a:solidFill>
                  <a:schemeClr val="tx1"/>
                </a:solidFill>
                <a:latin typeface="+mn-lt"/>
                <a:ea typeface="+mn-ea"/>
                <a:cs typeface="+mn-cs"/>
              </a:rPr>
              <a:t> + - </a:t>
            </a:r>
            <a:r>
              <a:rPr lang="zh-CN" altLang="en-US" sz="1200" kern="1200" dirty="0" smtClean="0">
                <a:solidFill>
                  <a:schemeClr val="tx1"/>
                </a:solidFill>
                <a:latin typeface="+mn-lt"/>
                <a:ea typeface="+mn-ea"/>
                <a:cs typeface="+mn-cs"/>
              </a:rPr>
              <a:t>符号。</a:t>
            </a:r>
            <a:r>
              <a:rPr lang="zh-CN" altLang="en-US" sz="1200" b="1" kern="1200" dirty="0" smtClean="0">
                <a:solidFill>
                  <a:schemeClr val="tx1"/>
                </a:solidFill>
                <a:latin typeface="+mn-lt"/>
                <a:ea typeface="+mn-ea"/>
                <a:cs typeface="+mn-cs"/>
              </a:rPr>
              <a:t>（小数点和</a:t>
            </a:r>
            <a:r>
              <a:rPr lang="en-US" sz="1200" b="1" kern="1200" dirty="0" smtClean="0">
                <a:solidFill>
                  <a:schemeClr val="tx1"/>
                </a:solidFill>
                <a:latin typeface="+mn-lt"/>
                <a:ea typeface="+mn-ea"/>
                <a:cs typeface="+mn-cs"/>
              </a:rPr>
              <a:t> + </a:t>
            </a:r>
            <a:r>
              <a:rPr lang="zh-CN" altLang="en-US" sz="1200" b="1" kern="1200" dirty="0" smtClean="0">
                <a:solidFill>
                  <a:schemeClr val="tx1"/>
                </a:solidFill>
                <a:latin typeface="+mn-lt"/>
                <a:ea typeface="+mn-ea"/>
                <a:cs typeface="+mn-cs"/>
              </a:rPr>
              <a:t>号失去特殊意义）</a:t>
            </a:r>
            <a:endParaRPr lang="zh-CN" altLang="en-US" dirty="0"/>
          </a:p>
        </p:txBody>
      </p:sp>
      <p:sp>
        <p:nvSpPr>
          <p:cNvPr id="4" name="灯片编号占位符 3"/>
          <p:cNvSpPr>
            <a:spLocks noGrp="1"/>
          </p:cNvSpPr>
          <p:nvPr>
            <p:ph type="sldNum" sz="quarter" idx="10"/>
          </p:nvPr>
        </p:nvSpPr>
        <p:spPr/>
        <p:txBody>
          <a:bodyPr/>
          <a:lstStyle/>
          <a:p>
            <a:fld id="{77F25931-000B-4533-8EFC-04E3D203D0E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F25931-000B-4533-8EFC-04E3D203D0E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a:t>
            </a:r>
            <a:r>
              <a:rPr lang="zh-CN" altLang="en-US" sz="1200" kern="1200" dirty="0" smtClean="0">
                <a:solidFill>
                  <a:schemeClr val="tx1"/>
                </a:solidFill>
                <a:latin typeface="+mn-lt"/>
                <a:ea typeface="+mn-ea"/>
                <a:cs typeface="+mn-cs"/>
              </a:rPr>
              <a:t>精确地说，</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匹配这样一个位置：前面的字符和后面的字符不全是</a:t>
            </a:r>
            <a:r>
              <a:rPr lang="en-US" sz="1200" kern="1200" dirty="0" smtClean="0">
                <a:solidFill>
                  <a:schemeClr val="tx1"/>
                </a:solidFill>
                <a:latin typeface="+mn-lt"/>
                <a:ea typeface="+mn-ea"/>
                <a:cs typeface="+mn-cs"/>
              </a:rPr>
              <a:t>\w.</a:t>
            </a:r>
            <a:endParaRPr lang="zh-CN" altLang="en-US" dirty="0"/>
          </a:p>
        </p:txBody>
      </p:sp>
      <p:sp>
        <p:nvSpPr>
          <p:cNvPr id="4" name="灯片编号占位符 3"/>
          <p:cNvSpPr>
            <a:spLocks noGrp="1"/>
          </p:cNvSpPr>
          <p:nvPr>
            <p:ph type="sldNum" sz="quarter" idx="10"/>
          </p:nvPr>
        </p:nvSpPr>
        <p:spPr/>
        <p:txBody>
          <a:bodyPr/>
          <a:lstStyle/>
          <a:p>
            <a:fld id="{77F25931-000B-4533-8EFC-04E3D203D0E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F25931-000B-4533-8EFC-04E3D203D0E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课堂练习</a:t>
            </a:r>
            <a:r>
              <a:rPr lang="en-US" altLang="zh-CN" dirty="0" smtClean="0"/>
              <a:t>123</a:t>
            </a:r>
            <a:r>
              <a:rPr lang="zh-CN" altLang="en-US" dirty="0" smtClean="0"/>
              <a:t>要讲授！</a:t>
            </a:r>
            <a:endParaRPr lang="zh-CN" altLang="en-US" dirty="0"/>
          </a:p>
        </p:txBody>
      </p:sp>
      <p:sp>
        <p:nvSpPr>
          <p:cNvPr id="4" name="灯片编号占位符 3"/>
          <p:cNvSpPr>
            <a:spLocks noGrp="1"/>
          </p:cNvSpPr>
          <p:nvPr>
            <p:ph type="sldNum" sz="quarter" idx="10"/>
          </p:nvPr>
        </p:nvSpPr>
        <p:spPr/>
        <p:txBody>
          <a:bodyPr/>
          <a:lstStyle/>
          <a:p>
            <a:fld id="{77F25931-000B-4533-8EFC-04E3D203D0E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866527"/>
          </a:xfrm>
        </p:spPr>
        <p:txBody>
          <a:bodyPr>
            <a:scene3d>
              <a:camera prst="orthographicFront"/>
              <a:lightRig rig="soft" dir="t">
                <a:rot lat="0" lon="0" rev="15600000"/>
              </a:lightRig>
            </a:scene3d>
            <a:sp3d extrusionH="57150" prstMaterial="softEdge">
              <a:bevelT w="25400" h="38100"/>
            </a:sp3d>
          </a:bodyPr>
          <a:lstStyle>
            <a:lvl1pPr algn="l">
              <a:defRPr sz="4000" b="1">
                <a:solidFill>
                  <a:schemeClr val="accent4"/>
                </a:solidFill>
                <a:effectLst/>
              </a:defRPr>
            </a:lvl1pPr>
          </a:lstStyle>
          <a:p>
            <a:r>
              <a:rPr lang="zh-CN" altLang="en-US" smtClean="0"/>
              <a:t>单击此处编辑母版标题样式</a:t>
            </a:r>
            <a:endParaRPr lang="zh-CN" altLang="en-US" dirty="0"/>
          </a:p>
        </p:txBody>
      </p:sp>
      <p:sp>
        <p:nvSpPr>
          <p:cNvPr id="3" name="Subtitle 2"/>
          <p:cNvSpPr>
            <a:spLocks noGrp="1"/>
          </p:cNvSpPr>
          <p:nvPr>
            <p:ph type="subTitle" idx="1"/>
          </p:nvPr>
        </p:nvSpPr>
        <p:spPr>
          <a:xfrm>
            <a:off x="683568" y="2996952"/>
            <a:ext cx="6400800" cy="1152128"/>
          </a:xfrm>
        </p:spPr>
        <p:txBody>
          <a:bodyPr/>
          <a:lstStyle>
            <a:lvl1pPr marL="0" indent="0" algn="l">
              <a:buNone/>
              <a:defRPr sz="2400">
                <a:gradFill>
                  <a:gsLst>
                    <a:gs pos="21000">
                      <a:srgbClr val="53575C"/>
                    </a:gs>
                    <a:gs pos="88000">
                      <a:srgbClr val="C5C7CA"/>
                    </a:gs>
                  </a:gsLst>
                  <a:lin ang="5400000"/>
                </a:gradFill>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0" y="0"/>
            <a:ext cx="9144000" cy="857250"/>
          </a:xfrm>
          <a:prstGeom prst="rect">
            <a:avLst/>
          </a:prstGeom>
          <a:solidFill>
            <a:schemeClr val="bg2">
              <a:lumMod val="20000"/>
              <a:lumOff val="80000"/>
            </a:schemeClr>
          </a:solidFill>
        </p:spPr>
        <p:txBody>
          <a:bodyPr rtlCol="0">
            <a:noAutofit/>
            <a:scene3d>
              <a:camera prst="orthographicFront"/>
              <a:lightRig rig="soft" dir="t">
                <a:rot lat="0" lon="0" rev="15600000"/>
              </a:lightRig>
            </a:scene3d>
            <a:sp3d extrusionH="57150" prstMaterial="softEdge">
              <a:bevelT w="25400" h="38100"/>
            </a:sp3d>
          </a:bodyPr>
          <a:lstStyle>
            <a:lvl1pPr algn="l">
              <a:defRPr sz="2800" b="1">
                <a:solidFill>
                  <a:schemeClr val="accent4"/>
                </a:solidFill>
                <a:effectLst/>
              </a:defRPr>
            </a:lvl1pPr>
          </a:lstStyle>
          <a:p>
            <a:r>
              <a:rPr lang="zh-CN" altLang="en-US" smtClean="0"/>
              <a:t>单击此处编辑母版标题样式</a:t>
            </a:r>
            <a:endParaRPr lang="zh-CN" altLang="en-US" dirty="0"/>
          </a:p>
        </p:txBody>
      </p:sp>
      <p:sp>
        <p:nvSpPr>
          <p:cNvPr id="9" name="Content Placeholder 2"/>
          <p:cNvSpPr>
            <a:spLocks noGrp="1"/>
          </p:cNvSpPr>
          <p:nvPr>
            <p:ph idx="1"/>
          </p:nvPr>
        </p:nvSpPr>
        <p:spPr>
          <a:xfrm>
            <a:off x="142844" y="1000108"/>
            <a:ext cx="8786874" cy="5073427"/>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0" y="0"/>
            <a:ext cx="9143365" cy="857250"/>
          </a:xfrm>
          <a:prstGeom prst="rect">
            <a:avLst/>
          </a:prstGeom>
          <a:solidFill>
            <a:schemeClr val="bg2">
              <a:lumMod val="20000"/>
              <a:lumOff val="80000"/>
            </a:schemeClr>
          </a:solidFill>
        </p:spPr>
        <p:txBody>
          <a:bodyPr rtlCol="0">
            <a:noAutofit/>
            <a:scene3d>
              <a:camera prst="orthographicFront"/>
              <a:lightRig rig="soft" dir="t">
                <a:rot lat="0" lon="0" rev="15600000"/>
              </a:lightRig>
            </a:scene3d>
            <a:sp3d extrusionH="57150" prstMaterial="softEdge">
              <a:bevelT w="25400" h="38100"/>
            </a:sp3d>
          </a:bodyPr>
          <a:lstStyle>
            <a:lvl1pPr algn="l">
              <a:defRPr sz="2800" b="1">
                <a:solidFill>
                  <a:schemeClr val="accent4"/>
                </a:solidFill>
                <a:effectLst/>
              </a:defRPr>
            </a:lvl1pPr>
          </a:lstStyle>
          <a:p>
            <a:r>
              <a:rPr lang="en-US" altLang="zh-CN" dirty="0" smtClean="0"/>
              <a:t>Click to edit Master title style</a:t>
            </a:r>
            <a:endParaRPr lang="zh-CN" altLang="en-US" dirty="0"/>
          </a:p>
        </p:txBody>
      </p:sp>
      <p:sp>
        <p:nvSpPr>
          <p:cNvPr id="9" name="Content Placeholder 2"/>
          <p:cNvSpPr>
            <a:spLocks noGrp="1"/>
          </p:cNvSpPr>
          <p:nvPr>
            <p:ph idx="1"/>
          </p:nvPr>
        </p:nvSpPr>
        <p:spPr>
          <a:xfrm>
            <a:off x="142844" y="1000108"/>
            <a:ext cx="8786874" cy="5073427"/>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54F81C75-D8EE-41C9-BFA4-F18E8053FD1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6553200" y="6245225"/>
            <a:ext cx="2133600" cy="476250"/>
          </a:xfrm>
        </p:spPr>
        <p:txBody>
          <a:bodyPr/>
          <a:lstStyle>
            <a:lvl1pPr>
              <a:defRPr/>
            </a:lvl1pPr>
          </a:lstStyle>
          <a:p>
            <a:fld id="{45A2FF0E-E682-483B-B3AB-03B298001C77}"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727032" y="6407944"/>
            <a:ext cx="1920240" cy="365760"/>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spcBef>
                <a:spcPct val="20000"/>
              </a:spcBef>
              <a:buFont typeface="Arial" panose="020B0604020202020204" pitchFamily="34" charset="0"/>
              <a:buNone/>
              <a:defRPr sz="1400">
                <a:latin typeface="Trebuchet MS" panose="020B0603020202020204" pitchFamily="34" charset="0"/>
                <a:ea typeface="+mn-ea"/>
              </a:defRPr>
            </a:lvl1pPr>
          </a:lstStyle>
          <a:p>
            <a:pPr>
              <a:defRPr/>
            </a:pPr>
            <a:endParaRPr lang="en-US" altLang="zh-CN"/>
          </a:p>
        </p:txBody>
      </p:sp>
      <p:pic>
        <p:nvPicPr>
          <p:cNvPr id="2" name="图片 1" descr="百战视频水印 (1)"/>
          <p:cNvPicPr>
            <a:picLocks noChangeAspect="1"/>
          </p:cNvPicPr>
          <p:nvPr userDrawn="1"/>
        </p:nvPicPr>
        <p:blipFill>
          <a:blip r:embed="rId6"/>
          <a:stretch>
            <a:fillRect/>
          </a:stretch>
        </p:blipFill>
        <p:spPr>
          <a:xfrm>
            <a:off x="6170930" y="6316345"/>
            <a:ext cx="2771140" cy="5048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mk:@MSITStore:F:\306\JDK_API6.0.CHM::/java/lang/CharSequence.html" TargetMode="External"/><Relationship Id="rId1" Type="http://schemas.openxmlformats.org/officeDocument/2006/relationships/hyperlink" Target="mk:@MSITStore:F:\306\JDK_API6.0.CHM::/java/util/regex/Patter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spect="1" noChangeArrowheads="1"/>
          </p:cNvSpPr>
          <p:nvPr>
            <p:ph type="ctrTitle"/>
          </p:nvPr>
        </p:nvSpPr>
        <p:spPr>
          <a:xfrm>
            <a:off x="19076" y="1916832"/>
            <a:ext cx="10998667" cy="1226567"/>
          </a:xfrm>
        </p:spPr>
        <p:txBody>
          <a:bodyPr>
            <a:scene3d>
              <a:camera prst="orthographicFront"/>
              <a:lightRig rig="soft" dir="t">
                <a:rot lat="0" lon="0" rev="15600000"/>
              </a:lightRig>
            </a:scene3d>
            <a:sp3d extrusionH="57150" prstMaterial="softEdge">
              <a:bevelT w="25400" h="38100"/>
            </a:sp3d>
          </a:bodyPr>
          <a:lstStyle/>
          <a:p>
            <a:r>
              <a:rPr lang="zh-CN" altLang="en-US" sz="4400" smtClean="0">
                <a:ln/>
                <a:solidFill>
                  <a:schemeClr val="accent4"/>
                </a:solidFill>
                <a:effectLst/>
              </a:rPr>
              <a:t>正则表达式</a:t>
            </a:r>
            <a:br>
              <a:rPr lang="en-US" altLang="zh-CN" sz="4400" smtClean="0">
                <a:ln/>
                <a:solidFill>
                  <a:schemeClr val="accent4"/>
                </a:solidFill>
                <a:effectLst/>
              </a:rPr>
            </a:br>
            <a:r>
              <a:rPr lang="en-US" altLang="zh-CN" sz="4400" smtClean="0">
                <a:ln/>
                <a:solidFill>
                  <a:schemeClr val="accent4"/>
                </a:solidFill>
                <a:effectLst/>
              </a:rPr>
              <a:t>		</a:t>
            </a:r>
            <a:r>
              <a:rPr lang="zh-CN" altLang="en-US" sz="3600" smtClean="0">
                <a:ln/>
                <a:solidFill>
                  <a:schemeClr val="accent4"/>
                </a:solidFill>
                <a:effectLst/>
              </a:rPr>
              <a:t>及</a:t>
            </a:r>
            <a:r>
              <a:rPr lang="en-US" altLang="zh-CN" sz="3600" smtClean="0">
                <a:ln/>
                <a:solidFill>
                  <a:schemeClr val="accent4"/>
                </a:solidFill>
                <a:effectLst/>
              </a:rPr>
              <a:t>java</a:t>
            </a:r>
            <a:r>
              <a:rPr lang="zh-CN" altLang="en-US" sz="3600" smtClean="0">
                <a:ln/>
                <a:solidFill>
                  <a:schemeClr val="accent4"/>
                </a:solidFill>
                <a:effectLst/>
              </a:rPr>
              <a:t>文本复杂操作</a:t>
            </a:r>
            <a:endParaRPr lang="zh-CN" altLang="en-US" sz="3600" dirty="0" smtClean="0">
              <a:ln/>
              <a:solidFill>
                <a:schemeClr val="accent4"/>
              </a:solidFill>
              <a:effectLst/>
            </a:endParaRPr>
          </a:p>
        </p:txBody>
      </p:sp>
      <p:sp>
        <p:nvSpPr>
          <p:cNvPr id="5123" name="Rectangle 3"/>
          <p:cNvSpPr>
            <a:spLocks noGrp="1" noChangeArrowheads="1"/>
          </p:cNvSpPr>
          <p:nvPr>
            <p:ph type="subTitle" idx="1"/>
          </p:nvPr>
        </p:nvSpPr>
        <p:spPr>
          <a:xfrm>
            <a:off x="684213" y="2997200"/>
            <a:ext cx="6400800" cy="2015976"/>
          </a:xfrm>
        </p:spPr>
        <p:txBody>
          <a:bodyPr/>
          <a:lstStyle/>
          <a:p>
            <a:endParaRPr lang="en-US" dirty="0" smtClean="0"/>
          </a:p>
          <a:p>
            <a:endParaRPr lang="en-US" dirty="0"/>
          </a:p>
          <a:p>
            <a:r>
              <a:rPr lang="zh-CN" altLang="en-US" dirty="0"/>
              <a:t>讲师：</a:t>
            </a:r>
            <a:r>
              <a:rPr lang="zh-CN" altLang="en-US" dirty="0" smtClean="0"/>
              <a:t>高淇</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正则表达式语法（</a:t>
            </a:r>
            <a:r>
              <a:rPr lang="en-US" altLang="zh-CN" dirty="0" smtClean="0"/>
              <a:t>5</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smtClean="0"/>
              <a:t>字符边界</a:t>
            </a:r>
            <a:endParaRPr lang="en-US" altLang="zh-CN" b="1" dirty="0" smtClean="0"/>
          </a:p>
          <a:p>
            <a:pPr lvl="1"/>
            <a:r>
              <a:rPr lang="en-US" dirty="0" smtClean="0"/>
              <a:t>(</a:t>
            </a:r>
            <a:r>
              <a:rPr lang="zh-CN" altLang="en-US" dirty="0" smtClean="0"/>
              <a:t>本组标记匹配的不是字符而是位置，符合某种条件的位置</a:t>
            </a:r>
            <a:r>
              <a:rPr lang="en-US" dirty="0" smtClean="0"/>
              <a:t>)</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\b</a:t>
            </a:r>
            <a:r>
              <a:rPr lang="zh-CN" altLang="en-US" dirty="0" smtClean="0"/>
              <a:t>匹配这样一个位置：前面的字符和后面的字符不全是</a:t>
            </a:r>
            <a:r>
              <a:rPr lang="en-US" altLang="zh-CN" dirty="0" smtClean="0"/>
              <a:t>\w</a:t>
            </a:r>
            <a:endParaRPr lang="en-US" dirty="0" smtClean="0"/>
          </a:p>
          <a:p>
            <a:endParaRPr lang="zh-CN" altLang="en-US" dirty="0"/>
          </a:p>
        </p:txBody>
      </p:sp>
      <p:graphicFrame>
        <p:nvGraphicFramePr>
          <p:cNvPr id="4" name="表格 3"/>
          <p:cNvGraphicFramePr>
            <a:graphicFrameLocks noGrp="1"/>
          </p:cNvGraphicFramePr>
          <p:nvPr/>
        </p:nvGraphicFramePr>
        <p:xfrm>
          <a:off x="2195736" y="2276872"/>
          <a:ext cx="3744416" cy="1584177"/>
        </p:xfrm>
        <a:graphic>
          <a:graphicData uri="http://schemas.openxmlformats.org/drawingml/2006/table">
            <a:tbl>
              <a:tblPr>
                <a:tableStyleId>{284E427A-3D55-4303-BF80-6455036E1DE7}</a:tableStyleId>
              </a:tblPr>
              <a:tblGrid>
                <a:gridCol w="893554"/>
                <a:gridCol w="2850862"/>
              </a:tblGrid>
              <a:tr h="528059">
                <a:tc>
                  <a:txBody>
                    <a:bodyPr/>
                    <a:lstStyle/>
                    <a:p>
                      <a:pPr indent="66675" algn="ctr">
                        <a:spcAft>
                          <a:spcPts val="0"/>
                        </a:spcAft>
                      </a:pPr>
                      <a:r>
                        <a:rPr lang="en-US" sz="1800" kern="100" dirty="0"/>
                        <a:t>^</a:t>
                      </a:r>
                      <a:endParaRPr lang="zh-CN" sz="1800" kern="100" dirty="0">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zh-CN" sz="1800" kern="100"/>
                        <a:t>与字符串开始的地方匹配</a:t>
                      </a:r>
                      <a:endParaRPr lang="zh-CN" sz="1800" kern="100">
                        <a:latin typeface="Times New Roman" panose="02020603050405020304"/>
                        <a:ea typeface="宋体" panose="02010600030101010101" pitchFamily="2" charset="-122"/>
                      </a:endParaRPr>
                    </a:p>
                  </a:txBody>
                  <a:tcPr marL="68580" marR="68580" marT="0" marB="0" anchor="ctr"/>
                </a:tc>
              </a:tr>
              <a:tr h="528059">
                <a:tc>
                  <a:txBody>
                    <a:bodyPr/>
                    <a:lstStyle/>
                    <a:p>
                      <a:pPr indent="66675" algn="ctr">
                        <a:spcAft>
                          <a:spcPts val="0"/>
                        </a:spcAft>
                      </a:pPr>
                      <a:r>
                        <a:rPr lang="en-US" sz="1800" kern="100"/>
                        <a:t>$</a:t>
                      </a:r>
                      <a:endParaRPr lang="zh-CN" sz="1800" kern="100">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zh-CN" sz="1800" kern="100" dirty="0"/>
                        <a:t>与字符串结束的地方匹配</a:t>
                      </a:r>
                      <a:endParaRPr lang="zh-CN" sz="1800" kern="100" dirty="0">
                        <a:latin typeface="Times New Roman" panose="02020603050405020304"/>
                        <a:ea typeface="宋体" panose="02010600030101010101" pitchFamily="2" charset="-122"/>
                      </a:endParaRPr>
                    </a:p>
                  </a:txBody>
                  <a:tcPr marL="68580" marR="68580" marT="0" marB="0" anchor="ctr"/>
                </a:tc>
              </a:tr>
              <a:tr h="528059">
                <a:tc>
                  <a:txBody>
                    <a:bodyPr/>
                    <a:lstStyle/>
                    <a:p>
                      <a:pPr indent="66675" algn="ctr">
                        <a:spcAft>
                          <a:spcPts val="0"/>
                        </a:spcAft>
                      </a:pPr>
                      <a:r>
                        <a:rPr lang="en-US" sz="1800" kern="100"/>
                        <a:t>\b</a:t>
                      </a:r>
                      <a:endParaRPr lang="zh-CN" sz="1800" kern="100">
                        <a:latin typeface="Times New Roman" panose="02020603050405020304"/>
                        <a:ea typeface="宋体" panose="02010600030101010101" pitchFamily="2" charset="-122"/>
                      </a:endParaRPr>
                    </a:p>
                  </a:txBody>
                  <a:tcPr marL="68580" marR="68580" marT="0" marB="0" anchor="ctr"/>
                </a:tc>
                <a:tc>
                  <a:txBody>
                    <a:bodyPr/>
                    <a:lstStyle/>
                    <a:p>
                      <a:pPr algn="ctr">
                        <a:spcAft>
                          <a:spcPts val="0"/>
                        </a:spcAft>
                      </a:pPr>
                      <a:r>
                        <a:rPr lang="zh-CN" sz="1800" kern="100" dirty="0"/>
                        <a:t>匹配一个单词边界</a:t>
                      </a:r>
                      <a:r>
                        <a:rPr lang="en-US" sz="1800" kern="100" dirty="0"/>
                        <a:t> </a:t>
                      </a:r>
                      <a:endParaRPr lang="zh-CN" sz="1800" kern="100" dirty="0">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正则表达式的匹配模式</a:t>
            </a:r>
            <a:endParaRPr lang="zh-CN" altLang="en-US" dirty="0"/>
          </a:p>
        </p:txBody>
      </p:sp>
      <p:sp>
        <p:nvSpPr>
          <p:cNvPr id="3" name="内容占位符 2"/>
          <p:cNvSpPr>
            <a:spLocks noGrp="1"/>
          </p:cNvSpPr>
          <p:nvPr>
            <p:ph idx="1"/>
          </p:nvPr>
        </p:nvSpPr>
        <p:spPr/>
        <p:txBody>
          <a:bodyPr>
            <a:normAutofit/>
          </a:bodyPr>
          <a:lstStyle/>
          <a:p>
            <a:pPr lvl="0"/>
            <a:r>
              <a:rPr lang="en-US" sz="2000" dirty="0" smtClean="0">
                <a:solidFill>
                  <a:srgbClr val="FF0000"/>
                </a:solidFill>
              </a:rPr>
              <a:t>IGNORECASE </a:t>
            </a:r>
            <a:r>
              <a:rPr lang="zh-CN" altLang="en-US" sz="2000" dirty="0" smtClean="0">
                <a:solidFill>
                  <a:srgbClr val="FF0000"/>
                </a:solidFill>
              </a:rPr>
              <a:t>忽略大小写模式</a:t>
            </a:r>
            <a:endParaRPr lang="zh-CN" altLang="en-US" sz="2000" dirty="0" smtClean="0">
              <a:solidFill>
                <a:srgbClr val="FF0000"/>
              </a:solidFill>
            </a:endParaRPr>
          </a:p>
          <a:p>
            <a:pPr lvl="1"/>
            <a:r>
              <a:rPr lang="zh-CN" altLang="en-US" sz="1800" dirty="0" smtClean="0"/>
              <a:t>匹配时忽略大小写。</a:t>
            </a:r>
            <a:endParaRPr lang="zh-CN" altLang="en-US" sz="1800" dirty="0" smtClean="0"/>
          </a:p>
          <a:p>
            <a:pPr lvl="1"/>
            <a:r>
              <a:rPr lang="zh-CN" altLang="en-US" sz="1800" dirty="0" smtClean="0"/>
              <a:t>默认情况下，正则表达式是要区分大小写的。</a:t>
            </a:r>
            <a:endParaRPr lang="zh-CN" altLang="en-US" sz="1800" dirty="0" smtClean="0"/>
          </a:p>
          <a:p>
            <a:pPr lvl="0"/>
            <a:r>
              <a:rPr lang="en-US" sz="2000" dirty="0" smtClean="0">
                <a:solidFill>
                  <a:srgbClr val="FF0000"/>
                </a:solidFill>
              </a:rPr>
              <a:t>SINGLELINE </a:t>
            </a:r>
            <a:r>
              <a:rPr lang="zh-CN" altLang="en-US" sz="2000" dirty="0" smtClean="0">
                <a:solidFill>
                  <a:srgbClr val="FF0000"/>
                </a:solidFill>
              </a:rPr>
              <a:t>单行模式</a:t>
            </a:r>
            <a:endParaRPr lang="zh-CN" altLang="en-US" sz="2000" dirty="0" smtClean="0">
              <a:solidFill>
                <a:srgbClr val="FF0000"/>
              </a:solidFill>
            </a:endParaRPr>
          </a:p>
          <a:p>
            <a:pPr lvl="1"/>
            <a:r>
              <a:rPr lang="zh-CN" altLang="en-US" sz="1800" dirty="0" smtClean="0"/>
              <a:t>整个文本看作一个字符串，只有一个开头，一个结尾。</a:t>
            </a:r>
            <a:endParaRPr lang="zh-CN" altLang="en-US" sz="1800" dirty="0" smtClean="0"/>
          </a:p>
          <a:p>
            <a:pPr lvl="1"/>
            <a:r>
              <a:rPr lang="zh-CN" altLang="en-US" sz="1800" dirty="0" smtClean="0"/>
              <a:t>使小数点</a:t>
            </a:r>
            <a:r>
              <a:rPr lang="en-US" sz="1800" dirty="0" smtClean="0"/>
              <a:t> "." </a:t>
            </a:r>
            <a:r>
              <a:rPr lang="zh-CN" altLang="en-US" sz="1800" dirty="0" smtClean="0"/>
              <a:t>可以匹配包含换行符（</a:t>
            </a:r>
            <a:r>
              <a:rPr lang="en-US" sz="1800" dirty="0" smtClean="0"/>
              <a:t>\n</a:t>
            </a:r>
            <a:r>
              <a:rPr lang="zh-CN" altLang="en-US" sz="1800" dirty="0" smtClean="0"/>
              <a:t>）在内的任意字符。</a:t>
            </a:r>
            <a:r>
              <a:rPr lang="en-US" sz="1800" dirty="0" smtClean="0"/>
              <a:t> </a:t>
            </a:r>
            <a:endParaRPr lang="zh-CN" altLang="en-US" sz="1800" dirty="0" smtClean="0"/>
          </a:p>
          <a:p>
            <a:pPr lvl="0"/>
            <a:r>
              <a:rPr lang="en-US" sz="2000" dirty="0" smtClean="0">
                <a:solidFill>
                  <a:srgbClr val="FF0000"/>
                </a:solidFill>
              </a:rPr>
              <a:t>MULTILINE </a:t>
            </a:r>
            <a:r>
              <a:rPr lang="zh-CN" altLang="en-US" sz="2000" dirty="0" smtClean="0">
                <a:solidFill>
                  <a:srgbClr val="FF0000"/>
                </a:solidFill>
              </a:rPr>
              <a:t>多行模式</a:t>
            </a:r>
            <a:endParaRPr lang="zh-CN" altLang="en-US" sz="2000" dirty="0" smtClean="0">
              <a:solidFill>
                <a:srgbClr val="FF0000"/>
              </a:solidFill>
            </a:endParaRPr>
          </a:p>
          <a:p>
            <a:pPr lvl="1"/>
            <a:r>
              <a:rPr lang="zh-CN" altLang="en-US" sz="1800" dirty="0" smtClean="0"/>
              <a:t>每行都是一个字符串，都有开头和结尾。</a:t>
            </a:r>
            <a:endParaRPr lang="zh-CN" altLang="en-US" sz="1800" dirty="0" smtClean="0"/>
          </a:p>
          <a:p>
            <a:pPr lvl="1"/>
            <a:r>
              <a:rPr lang="zh-CN" altLang="en-US" sz="1800" dirty="0" smtClean="0"/>
              <a:t>在指定了</a:t>
            </a:r>
            <a:r>
              <a:rPr lang="en-US" sz="1800" dirty="0" smtClean="0"/>
              <a:t> MULTILINE </a:t>
            </a:r>
            <a:r>
              <a:rPr lang="zh-CN" altLang="en-US" sz="1800" dirty="0" smtClean="0"/>
              <a:t>之后，如果需要仅匹配字符串开始和结束位置，可以使用</a:t>
            </a:r>
            <a:r>
              <a:rPr lang="en-US" sz="1800" dirty="0" smtClean="0"/>
              <a:t> \A </a:t>
            </a:r>
            <a:r>
              <a:rPr lang="zh-CN" altLang="en-US" sz="1800" dirty="0" smtClean="0"/>
              <a:t>和</a:t>
            </a:r>
            <a:r>
              <a:rPr lang="en-US" sz="1800" dirty="0" smtClean="0"/>
              <a:t> \Z</a:t>
            </a:r>
            <a:endParaRPr lang="zh-CN" altLang="en-US" sz="1800" dirty="0" smtClean="0"/>
          </a:p>
          <a:p>
            <a:endParaRPr lang="zh-CN" alt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正则表达式语法（</a:t>
            </a:r>
            <a:r>
              <a:rPr lang="en-US" altLang="zh-CN" smtClean="0"/>
              <a:t>6</a:t>
            </a:r>
            <a:r>
              <a:rPr lang="zh-CN" altLang="en-US" smtClean="0"/>
              <a:t>）</a:t>
            </a:r>
            <a:r>
              <a:rPr lang="en-US" altLang="zh-CN"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选择符和分组</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mtClean="0"/>
          </a:p>
          <a:p>
            <a:endParaRPr lang="en-US" altLang="zh-CN"/>
          </a:p>
          <a:p>
            <a:endParaRPr lang="en-US" altLang="zh-CN" dirty="0" smtClean="0"/>
          </a:p>
          <a:p>
            <a:r>
              <a:rPr lang="zh-CN" altLang="en-US" b="1" dirty="0" smtClean="0"/>
              <a:t>反向引用（</a:t>
            </a:r>
            <a:r>
              <a:rPr lang="en-US" b="1" dirty="0" smtClean="0"/>
              <a:t>\</a:t>
            </a:r>
            <a:r>
              <a:rPr lang="en-US" b="1" dirty="0" err="1" smtClean="0"/>
              <a:t>nnn</a:t>
            </a:r>
            <a:r>
              <a:rPr lang="zh-CN" altLang="en-US" b="1" dirty="0" smtClean="0"/>
              <a:t>）</a:t>
            </a:r>
            <a:endParaRPr lang="en-US" altLang="zh-CN" b="1" dirty="0" smtClean="0"/>
          </a:p>
          <a:p>
            <a:pPr lvl="1"/>
            <a:r>
              <a:rPr lang="zh-CN" altLang="en-US" sz="1600" dirty="0" smtClean="0"/>
              <a:t>每一对</a:t>
            </a:r>
            <a:r>
              <a:rPr lang="en-US" sz="1600" dirty="0" smtClean="0"/>
              <a:t>()</a:t>
            </a:r>
            <a:r>
              <a:rPr lang="zh-CN" altLang="en-US" sz="1600" dirty="0" smtClean="0"/>
              <a:t>会分配一个编号，使用</a:t>
            </a:r>
            <a:r>
              <a:rPr lang="en-US" sz="1600" dirty="0" smtClean="0"/>
              <a:t> () </a:t>
            </a:r>
            <a:r>
              <a:rPr lang="zh-CN" altLang="en-US" sz="1600" dirty="0" smtClean="0"/>
              <a:t>的捕获</a:t>
            </a:r>
            <a:r>
              <a:rPr lang="zh-CN" altLang="en-US" sz="1600" b="1" dirty="0" smtClean="0"/>
              <a:t>根据左括号的顺序从</a:t>
            </a:r>
            <a:r>
              <a:rPr lang="en-US" sz="1600" b="1" dirty="0" smtClean="0"/>
              <a:t> 1 </a:t>
            </a:r>
            <a:r>
              <a:rPr lang="zh-CN" altLang="en-US" sz="1600" b="1" dirty="0" smtClean="0"/>
              <a:t>开始自动编号</a:t>
            </a:r>
            <a:r>
              <a:rPr lang="zh-CN" altLang="en-US" sz="1600" dirty="0" smtClean="0"/>
              <a:t>。</a:t>
            </a:r>
            <a:endParaRPr lang="zh-CN" altLang="en-US" sz="1600" dirty="0" smtClean="0"/>
          </a:p>
          <a:p>
            <a:pPr lvl="1"/>
            <a:r>
              <a:rPr lang="zh-CN" altLang="en-US" sz="1600" dirty="0" smtClean="0"/>
              <a:t>通过反向引用，可以对</a:t>
            </a:r>
            <a:r>
              <a:rPr lang="zh-CN" altLang="en-US" sz="1600" b="1" dirty="0" smtClean="0"/>
              <a:t>分组已捕获的字符串</a:t>
            </a:r>
            <a:r>
              <a:rPr lang="zh-CN" altLang="en-US" sz="1600" dirty="0" smtClean="0"/>
              <a:t>进行引用。</a:t>
            </a:r>
            <a:endParaRPr lang="zh-CN" altLang="en-US" sz="1600" dirty="0" smtClean="0"/>
          </a:p>
          <a:p>
            <a:pPr lvl="1"/>
            <a:endParaRPr lang="zh-CN" altLang="en-US" dirty="0"/>
          </a:p>
        </p:txBody>
      </p:sp>
      <p:graphicFrame>
        <p:nvGraphicFramePr>
          <p:cNvPr id="4" name="表格 3"/>
          <p:cNvGraphicFramePr>
            <a:graphicFrameLocks noGrp="1"/>
          </p:cNvGraphicFramePr>
          <p:nvPr/>
        </p:nvGraphicFramePr>
        <p:xfrm>
          <a:off x="755576" y="1484785"/>
          <a:ext cx="8100392" cy="2846413"/>
        </p:xfrm>
        <a:graphic>
          <a:graphicData uri="http://schemas.openxmlformats.org/drawingml/2006/table">
            <a:tbl>
              <a:tblPr>
                <a:tableStyleId>{284E427A-3D55-4303-BF80-6455036E1DE7}</a:tableStyleId>
              </a:tblPr>
              <a:tblGrid>
                <a:gridCol w="1368152"/>
                <a:gridCol w="6732240"/>
              </a:tblGrid>
              <a:tr h="275232">
                <a:tc>
                  <a:txBody>
                    <a:bodyPr/>
                    <a:lstStyle/>
                    <a:p>
                      <a:pPr marL="228600" algn="just">
                        <a:spcAft>
                          <a:spcPts val="0"/>
                        </a:spcAft>
                      </a:pPr>
                      <a:r>
                        <a:rPr lang="zh-CN" sz="1400" kern="100" dirty="0"/>
                        <a:t>表达式</a:t>
                      </a:r>
                      <a:r>
                        <a:rPr lang="zh-CN" sz="1600" kern="100" dirty="0"/>
                        <a:t> </a:t>
                      </a:r>
                      <a:endParaRPr lang="zh-CN" sz="160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sz="1400" kern="100"/>
                        <a:t>作用</a:t>
                      </a:r>
                      <a:r>
                        <a:rPr lang="en-US" sz="1600" kern="100"/>
                        <a:t>  </a:t>
                      </a:r>
                      <a:endParaRPr lang="zh-CN" sz="1600" kern="100">
                        <a:latin typeface="Times New Roman" panose="02020603050405020304"/>
                        <a:ea typeface="宋体" panose="02010600030101010101" pitchFamily="2" charset="-122"/>
                      </a:endParaRPr>
                    </a:p>
                  </a:txBody>
                  <a:tcPr marL="0" marR="0" marT="0" marB="0"/>
                </a:tc>
              </a:tr>
              <a:tr h="435647">
                <a:tc>
                  <a:txBody>
                    <a:bodyPr/>
                    <a:lstStyle/>
                    <a:p>
                      <a:pPr marL="228600" algn="just">
                        <a:spcAft>
                          <a:spcPts val="0"/>
                        </a:spcAft>
                      </a:pPr>
                      <a:r>
                        <a:rPr lang="en-US" sz="1600" kern="100" smtClean="0"/>
                        <a:t>|</a:t>
                      </a:r>
                      <a:endParaRPr lang="en-US" sz="1600" kern="100" smtClean="0"/>
                    </a:p>
                    <a:p>
                      <a:pPr marL="228600" algn="just">
                        <a:spcAft>
                          <a:spcPts val="0"/>
                        </a:spcAft>
                      </a:pPr>
                      <a:r>
                        <a:rPr lang="zh-CN" altLang="en-US" sz="1600" kern="100" smtClean="0">
                          <a:latin typeface="Times New Roman" panose="02020603050405020304"/>
                          <a:ea typeface="宋体" panose="02010600030101010101" pitchFamily="2" charset="-122"/>
                        </a:rPr>
                        <a:t>分支结构</a:t>
                      </a:r>
                      <a:endParaRPr lang="zh-CN" sz="1600" kern="10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sz="1600" kern="100"/>
                        <a:t>左右两边表达式之间</a:t>
                      </a:r>
                      <a:r>
                        <a:rPr lang="en-US" sz="1600" kern="100"/>
                        <a:t> "</a:t>
                      </a:r>
                      <a:r>
                        <a:rPr lang="zh-CN" sz="1600" kern="100"/>
                        <a:t>或</a:t>
                      </a:r>
                      <a:r>
                        <a:rPr lang="en-US" sz="1600" kern="100"/>
                        <a:t>" </a:t>
                      </a:r>
                      <a:r>
                        <a:rPr lang="zh-CN" sz="1600" kern="100"/>
                        <a:t>关系，匹配左边或者右边 </a:t>
                      </a:r>
                      <a:endParaRPr lang="zh-CN" sz="1600" kern="100">
                        <a:latin typeface="Times New Roman" panose="02020603050405020304"/>
                        <a:ea typeface="宋体" panose="02010600030101010101" pitchFamily="2" charset="-122"/>
                      </a:endParaRPr>
                    </a:p>
                  </a:txBody>
                  <a:tcPr marL="0" marR="0" marT="0" marB="0"/>
                </a:tc>
              </a:tr>
              <a:tr h="1089117">
                <a:tc>
                  <a:txBody>
                    <a:bodyPr/>
                    <a:lstStyle/>
                    <a:p>
                      <a:pPr marL="228600" algn="just">
                        <a:spcAft>
                          <a:spcPts val="0"/>
                        </a:spcAft>
                      </a:pPr>
                      <a:r>
                        <a:rPr lang="en-US" sz="1600" kern="100"/>
                        <a:t>( </a:t>
                      </a:r>
                      <a:r>
                        <a:rPr lang="en-US" sz="1600" kern="100" smtClean="0"/>
                        <a:t>)</a:t>
                      </a:r>
                      <a:endParaRPr lang="en-US" sz="1600" kern="100" smtClean="0"/>
                    </a:p>
                    <a:p>
                      <a:pPr marL="228600" algn="just">
                        <a:spcAft>
                          <a:spcPts val="0"/>
                        </a:spcAft>
                      </a:pPr>
                      <a:r>
                        <a:rPr lang="zh-CN" altLang="en-US" sz="1600" kern="100" smtClean="0">
                          <a:latin typeface="Times New Roman" panose="02020603050405020304"/>
                          <a:ea typeface="宋体" panose="02010600030101010101" pitchFamily="2" charset="-122"/>
                        </a:rPr>
                        <a:t>捕获组</a:t>
                      </a:r>
                      <a:endParaRPr lang="zh-CN" sz="160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en-US" sz="1600" kern="100" dirty="0"/>
                        <a:t>(1). </a:t>
                      </a:r>
                      <a:r>
                        <a:rPr lang="zh-CN" sz="1600" kern="100" dirty="0"/>
                        <a:t>在被修饰匹配次数的时候，括号中的表达式可以作为整体被修饰</a:t>
                      </a:r>
                      <a:endParaRPr lang="zh-CN" sz="1600" kern="100" dirty="0"/>
                    </a:p>
                    <a:p>
                      <a:pPr marL="228600" algn="just">
                        <a:spcAft>
                          <a:spcPts val="0"/>
                        </a:spcAft>
                      </a:pPr>
                      <a:r>
                        <a:rPr lang="en-US" sz="1600" kern="100" dirty="0"/>
                        <a:t>(2). </a:t>
                      </a:r>
                      <a:r>
                        <a:rPr lang="zh-CN" sz="1600" kern="100" dirty="0"/>
                        <a:t>取匹配结果的时候，括号中的表达式匹配到的内容可以被单独得到 </a:t>
                      </a:r>
                      <a:endParaRPr lang="zh-CN" sz="1600" kern="100" dirty="0"/>
                    </a:p>
                    <a:p>
                      <a:pPr marL="228600" algn="just">
                        <a:spcAft>
                          <a:spcPts val="0"/>
                        </a:spcAft>
                      </a:pPr>
                      <a:r>
                        <a:rPr lang="en-US" sz="1600" kern="100" dirty="0"/>
                        <a:t>(3). </a:t>
                      </a:r>
                      <a:r>
                        <a:rPr lang="zh-CN" sz="1600" kern="100" dirty="0"/>
                        <a:t>每一对括号会分配一个编号，使用</a:t>
                      </a:r>
                      <a:r>
                        <a:rPr lang="en-US" sz="1600" kern="100" dirty="0"/>
                        <a:t> () </a:t>
                      </a:r>
                      <a:r>
                        <a:rPr lang="zh-CN" sz="1600" kern="100" dirty="0"/>
                        <a:t>的捕获根据左括号的顺序从</a:t>
                      </a:r>
                      <a:r>
                        <a:rPr lang="en-US" sz="1600" kern="100" dirty="0"/>
                        <a:t> 1 </a:t>
                      </a:r>
                      <a:r>
                        <a:rPr lang="zh-CN" sz="1600" kern="100" dirty="0"/>
                        <a:t>开始自动编号。捕获元素编号为零的第一个捕获是由整个正则表达式模式匹配的文本</a:t>
                      </a:r>
                      <a:r>
                        <a:rPr lang="en-US" sz="1600" kern="100" dirty="0"/>
                        <a:t> </a:t>
                      </a:r>
                      <a:endParaRPr lang="zh-CN" sz="1600" kern="100" dirty="0">
                        <a:latin typeface="Times New Roman" panose="02020603050405020304"/>
                        <a:ea typeface="宋体" panose="02010600030101010101" pitchFamily="2" charset="-122"/>
                      </a:endParaRPr>
                    </a:p>
                  </a:txBody>
                  <a:tcPr marL="0" marR="0" marT="0" marB="0"/>
                </a:tc>
              </a:tr>
              <a:tr h="864301">
                <a:tc>
                  <a:txBody>
                    <a:bodyPr/>
                    <a:lstStyle/>
                    <a:p>
                      <a:pPr marL="228600" algn="just">
                        <a:spcAft>
                          <a:spcPts val="0"/>
                        </a:spcAft>
                      </a:pPr>
                      <a:r>
                        <a:rPr lang="en-US" altLang="zh-CN" sz="1400" b="0" i="0" kern="1200" smtClean="0">
                          <a:solidFill>
                            <a:schemeClr val="dk1"/>
                          </a:solidFill>
                          <a:effectLst/>
                          <a:latin typeface="+mn-lt"/>
                          <a:ea typeface="+mn-ea"/>
                          <a:cs typeface="+mn-cs"/>
                        </a:rPr>
                        <a:t>(?:Expression)</a:t>
                      </a:r>
                      <a:endParaRPr lang="en-US" altLang="zh-CN" sz="1400" b="0" i="0" kern="1200" smtClean="0">
                        <a:solidFill>
                          <a:schemeClr val="dk1"/>
                        </a:solidFill>
                        <a:effectLst/>
                        <a:latin typeface="+mn-lt"/>
                        <a:ea typeface="+mn-ea"/>
                        <a:cs typeface="+mn-cs"/>
                      </a:endParaRPr>
                    </a:p>
                    <a:p>
                      <a:pPr marL="228600" algn="just">
                        <a:spcAft>
                          <a:spcPts val="0"/>
                        </a:spcAft>
                      </a:pPr>
                      <a:r>
                        <a:rPr lang="zh-CN" altLang="en-US" sz="1400" b="0" i="0" kern="1200" smtClean="0">
                          <a:solidFill>
                            <a:schemeClr val="dk1"/>
                          </a:solidFill>
                          <a:effectLst/>
                          <a:latin typeface="+mn-lt"/>
                          <a:ea typeface="+mn-ea"/>
                          <a:cs typeface="+mn-cs"/>
                        </a:rPr>
                        <a:t>非捕获组</a:t>
                      </a:r>
                      <a:endParaRPr lang="zh-CN" sz="1200" b="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altLang="en-US" sz="1800" b="0" i="0" kern="1200" smtClean="0">
                          <a:solidFill>
                            <a:schemeClr val="dk1"/>
                          </a:solidFill>
                          <a:effectLst/>
                          <a:latin typeface="+mn-lt"/>
                          <a:ea typeface="+mn-ea"/>
                          <a:cs typeface="+mn-cs"/>
                        </a:rPr>
                        <a:t>一些表达式中，不得不使用</a:t>
                      </a:r>
                      <a:r>
                        <a:rPr lang="en-US" altLang="zh-CN" sz="1800" b="0" i="0" kern="1200" smtClean="0">
                          <a:solidFill>
                            <a:schemeClr val="dk1"/>
                          </a:solidFill>
                          <a:effectLst/>
                          <a:latin typeface="+mn-lt"/>
                          <a:ea typeface="+mn-ea"/>
                          <a:cs typeface="+mn-cs"/>
                        </a:rPr>
                        <a:t>( )</a:t>
                      </a:r>
                      <a:r>
                        <a:rPr lang="zh-CN" altLang="en-US" sz="1800" b="0" i="0" kern="1200" smtClean="0">
                          <a:solidFill>
                            <a:schemeClr val="dk1"/>
                          </a:solidFill>
                          <a:effectLst/>
                          <a:latin typeface="+mn-lt"/>
                          <a:ea typeface="+mn-ea"/>
                          <a:cs typeface="+mn-cs"/>
                        </a:rPr>
                        <a:t>，但又不需要保存</a:t>
                      </a:r>
                      <a:r>
                        <a:rPr lang="en-US" altLang="zh-CN" sz="1800" b="0" i="0" kern="1200" smtClean="0">
                          <a:solidFill>
                            <a:schemeClr val="dk1"/>
                          </a:solidFill>
                          <a:effectLst/>
                          <a:latin typeface="+mn-lt"/>
                          <a:ea typeface="+mn-ea"/>
                          <a:cs typeface="+mn-cs"/>
                        </a:rPr>
                        <a:t>( )</a:t>
                      </a:r>
                      <a:r>
                        <a:rPr lang="zh-CN" altLang="en-US" sz="1800" b="0" i="0" kern="1200" smtClean="0">
                          <a:solidFill>
                            <a:schemeClr val="dk1"/>
                          </a:solidFill>
                          <a:effectLst/>
                          <a:latin typeface="+mn-lt"/>
                          <a:ea typeface="+mn-ea"/>
                          <a:cs typeface="+mn-cs"/>
                        </a:rPr>
                        <a:t>中子表达式匹配的内容，这时可以用非捕获组来抵消使用</a:t>
                      </a:r>
                      <a:r>
                        <a:rPr lang="en-US" altLang="zh-CN" sz="1800" b="0" i="0" kern="1200" smtClean="0">
                          <a:solidFill>
                            <a:schemeClr val="dk1"/>
                          </a:solidFill>
                          <a:effectLst/>
                          <a:latin typeface="+mn-lt"/>
                          <a:ea typeface="+mn-ea"/>
                          <a:cs typeface="+mn-cs"/>
                        </a:rPr>
                        <a:t>( )</a:t>
                      </a:r>
                      <a:r>
                        <a:rPr lang="zh-CN" altLang="en-US" sz="1800" b="0" i="0" kern="1200" smtClean="0">
                          <a:solidFill>
                            <a:schemeClr val="dk1"/>
                          </a:solidFill>
                          <a:effectLst/>
                          <a:latin typeface="+mn-lt"/>
                          <a:ea typeface="+mn-ea"/>
                          <a:cs typeface="+mn-cs"/>
                        </a:rPr>
                        <a:t>带来的副作用。</a:t>
                      </a:r>
                      <a:endParaRPr lang="zh-CN" sz="1600" kern="100" dirty="0">
                        <a:latin typeface="Times New Roman" panose="02020603050405020304"/>
                        <a:ea typeface="宋体" panose="02010600030101010101" pitchFamily="2" charset="-122"/>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正则表达式语法（</a:t>
            </a:r>
            <a:r>
              <a:rPr lang="en-US" altLang="zh-CN" smtClean="0"/>
              <a:t>7</a:t>
            </a:r>
            <a:r>
              <a:rPr lang="zh-CN" altLang="en-US" smtClean="0"/>
              <a:t>）</a:t>
            </a:r>
            <a:r>
              <a:rPr lang="en-US" altLang="zh-CN" smtClean="0"/>
              <a:t>·</a:t>
            </a:r>
            <a:endParaRPr lang="zh-CN" altLang="en-US" dirty="0"/>
          </a:p>
        </p:txBody>
      </p:sp>
      <p:sp>
        <p:nvSpPr>
          <p:cNvPr id="3" name="内容占位符 2"/>
          <p:cNvSpPr>
            <a:spLocks noGrp="1"/>
          </p:cNvSpPr>
          <p:nvPr>
            <p:ph idx="1"/>
          </p:nvPr>
        </p:nvSpPr>
        <p:spPr/>
        <p:txBody>
          <a:bodyPr/>
          <a:lstStyle/>
          <a:p>
            <a:r>
              <a:rPr lang="zh-CN" altLang="en-US" b="1" dirty="0" smtClean="0"/>
              <a:t>预搜索</a:t>
            </a:r>
            <a:r>
              <a:rPr lang="en-US" b="1" dirty="0" smtClean="0"/>
              <a:t>(</a:t>
            </a:r>
            <a:r>
              <a:rPr lang="zh-CN" altLang="en-US" b="1" dirty="0" smtClean="0"/>
              <a:t>零宽断言</a:t>
            </a:r>
            <a:r>
              <a:rPr lang="en-US" b="1" dirty="0" smtClean="0"/>
              <a:t>)</a:t>
            </a:r>
            <a:r>
              <a:rPr lang="zh-CN" altLang="en-US" dirty="0" smtClean="0"/>
              <a:t> </a:t>
            </a:r>
            <a:endParaRPr lang="en-US" altLang="zh-CN" dirty="0" smtClean="0"/>
          </a:p>
          <a:p>
            <a:pPr lvl="1"/>
            <a:r>
              <a:rPr lang="zh-CN" altLang="en-US" dirty="0"/>
              <a:t>只进行子表达式的匹配，匹配内容不计入最终的匹配结果，是零</a:t>
            </a:r>
            <a:r>
              <a:rPr lang="zh-CN" altLang="en-US" dirty="0" smtClean="0"/>
              <a:t>宽度</a:t>
            </a:r>
            <a:r>
              <a:rPr lang="en-US" dirty="0" smtClean="0"/>
              <a:t> </a:t>
            </a:r>
            <a:endParaRPr lang="en-US" dirty="0" smtClean="0"/>
          </a:p>
          <a:p>
            <a:pPr lvl="1"/>
            <a:r>
              <a:rPr lang="zh-CN" altLang="en-US" dirty="0" smtClean="0"/>
              <a:t>这个位置应该符合某个条件。判断当前位置的前后字符，是否符合指定的条件，但不匹配前后的字符。</a:t>
            </a:r>
            <a:r>
              <a:rPr lang="zh-CN" altLang="en-US" b="1" dirty="0" smtClean="0"/>
              <a:t>是对位置的匹配。</a:t>
            </a:r>
            <a:endParaRPr lang="en-US" altLang="zh-CN" b="1" dirty="0" smtClean="0"/>
          </a:p>
          <a:p>
            <a:pPr lvl="1"/>
            <a:r>
              <a:rPr lang="zh-CN" altLang="en-US" sz="1800" dirty="0"/>
              <a:t>正则表达式匹配过程中，如果子表达式匹配到的是字符内容，而非位置，并被保存到最终的匹配结果中，那么就认为这个子表达式是占有字符的；如果子表达式匹配的仅仅是位置，或者匹配的内容并不保存到最终的匹配结果中，那么就认为这个子表达式是</a:t>
            </a:r>
            <a:r>
              <a:rPr lang="zh-CN" altLang="en-US" b="1" dirty="0">
                <a:solidFill>
                  <a:srgbClr val="FF0000"/>
                </a:solidFill>
              </a:rPr>
              <a:t>零宽度</a:t>
            </a:r>
            <a:r>
              <a:rPr lang="zh-CN" altLang="en-US" sz="1800" dirty="0"/>
              <a:t>的</a:t>
            </a:r>
            <a:r>
              <a:rPr lang="zh-CN" altLang="en-US" sz="1800" dirty="0" smtClean="0"/>
              <a:t>。占有</a:t>
            </a:r>
            <a:r>
              <a:rPr lang="zh-CN" altLang="en-US" sz="1800" dirty="0"/>
              <a:t>字符还是零宽度，是针对匹配的内容是否保存到最终的匹配结果中而言</a:t>
            </a:r>
            <a:r>
              <a:rPr lang="zh-CN" altLang="en-US" sz="1800" dirty="0" smtClean="0"/>
              <a:t>的。</a:t>
            </a:r>
            <a:endParaRPr lang="zh-CN" altLang="en-US" sz="1800" dirty="0"/>
          </a:p>
          <a:p>
            <a:pPr lvl="1"/>
            <a:endParaRPr lang="en-US" altLang="zh-CN" b="1" dirty="0" smtClean="0"/>
          </a:p>
          <a:p>
            <a:endParaRPr lang="zh-CN" altLang="en-US" dirty="0" smtClean="0"/>
          </a:p>
          <a:p>
            <a:endParaRPr lang="zh-CN" altLang="en-US" dirty="0"/>
          </a:p>
        </p:txBody>
      </p:sp>
      <p:graphicFrame>
        <p:nvGraphicFramePr>
          <p:cNvPr id="4" name="表格 3"/>
          <p:cNvGraphicFramePr>
            <a:graphicFrameLocks noGrp="1"/>
          </p:cNvGraphicFramePr>
          <p:nvPr/>
        </p:nvGraphicFramePr>
        <p:xfrm>
          <a:off x="1043608" y="4293096"/>
          <a:ext cx="6912768" cy="1368152"/>
        </p:xfrm>
        <a:graphic>
          <a:graphicData uri="http://schemas.openxmlformats.org/drawingml/2006/table">
            <a:tbl>
              <a:tblPr>
                <a:tableStyleId>{284E427A-3D55-4303-BF80-6455036E1DE7}</a:tableStyleId>
              </a:tblPr>
              <a:tblGrid>
                <a:gridCol w="1818516"/>
                <a:gridCol w="5094252"/>
              </a:tblGrid>
              <a:tr h="360040">
                <a:tc>
                  <a:txBody>
                    <a:bodyPr/>
                    <a:lstStyle/>
                    <a:p>
                      <a:pPr marL="685800" algn="l">
                        <a:spcAft>
                          <a:spcPts val="0"/>
                        </a:spcAft>
                      </a:pPr>
                      <a:r>
                        <a:rPr lang="en-US" sz="1600" kern="100" dirty="0"/>
                        <a:t>(?=exp) </a:t>
                      </a:r>
                      <a:endParaRPr lang="zh-CN" sz="1600" kern="100" dirty="0">
                        <a:latin typeface="Times New Roman" panose="02020603050405020304"/>
                        <a:ea typeface="宋体" panose="02010600030101010101" pitchFamily="2" charset="-122"/>
                      </a:endParaRPr>
                    </a:p>
                  </a:txBody>
                  <a:tcPr marL="0" marR="0" marT="0" marB="0"/>
                </a:tc>
                <a:tc>
                  <a:txBody>
                    <a:bodyPr/>
                    <a:lstStyle/>
                    <a:p>
                      <a:pPr marL="685800" algn="l">
                        <a:spcAft>
                          <a:spcPts val="0"/>
                        </a:spcAft>
                      </a:pPr>
                      <a:r>
                        <a:rPr lang="zh-CN" sz="1600" kern="100" dirty="0"/>
                        <a:t>断言自身出现的位置的后面能匹配表达式</a:t>
                      </a:r>
                      <a:r>
                        <a:rPr lang="en-US" sz="1600" kern="100" dirty="0"/>
                        <a:t>exp</a:t>
                      </a:r>
                      <a:endParaRPr lang="zh-CN" sz="1600" kern="100" dirty="0">
                        <a:latin typeface="Times New Roman" panose="02020603050405020304"/>
                        <a:ea typeface="宋体" panose="02010600030101010101" pitchFamily="2" charset="-122"/>
                      </a:endParaRPr>
                    </a:p>
                  </a:txBody>
                  <a:tcPr marL="0" marR="0" marT="0" marB="0"/>
                </a:tc>
              </a:tr>
              <a:tr h="288032">
                <a:tc>
                  <a:txBody>
                    <a:bodyPr/>
                    <a:lstStyle/>
                    <a:p>
                      <a:pPr marL="685800" algn="l">
                        <a:spcAft>
                          <a:spcPts val="0"/>
                        </a:spcAft>
                      </a:pPr>
                      <a:r>
                        <a:rPr lang="en-US" sz="1600" kern="100" dirty="0"/>
                        <a:t>(?&lt;=exp) </a:t>
                      </a:r>
                      <a:endParaRPr lang="zh-CN" sz="1600" kern="100" dirty="0">
                        <a:latin typeface="Times New Roman" panose="02020603050405020304"/>
                        <a:ea typeface="宋体" panose="02010600030101010101" pitchFamily="2" charset="-122"/>
                      </a:endParaRPr>
                    </a:p>
                  </a:txBody>
                  <a:tcPr marL="0" marR="0" marT="0" marB="0"/>
                </a:tc>
                <a:tc>
                  <a:txBody>
                    <a:bodyPr/>
                    <a:lstStyle/>
                    <a:p>
                      <a:pPr marL="685800" algn="l">
                        <a:spcAft>
                          <a:spcPts val="0"/>
                        </a:spcAft>
                      </a:pPr>
                      <a:r>
                        <a:rPr lang="zh-CN" sz="1600" kern="100" dirty="0"/>
                        <a:t>断言自身出现的位置的前面能匹配表达式</a:t>
                      </a:r>
                      <a:r>
                        <a:rPr lang="en-US" sz="1600" kern="100" dirty="0"/>
                        <a:t>exp </a:t>
                      </a:r>
                      <a:endParaRPr lang="zh-CN" sz="1600" kern="100" dirty="0">
                        <a:latin typeface="Times New Roman" panose="02020603050405020304"/>
                        <a:ea typeface="宋体" panose="02010600030101010101" pitchFamily="2" charset="-122"/>
                      </a:endParaRPr>
                    </a:p>
                  </a:txBody>
                  <a:tcPr marL="0" marR="0" marT="0" marB="0"/>
                </a:tc>
              </a:tr>
              <a:tr h="360040">
                <a:tc>
                  <a:txBody>
                    <a:bodyPr/>
                    <a:lstStyle/>
                    <a:p>
                      <a:pPr marL="685800" algn="l">
                        <a:spcAft>
                          <a:spcPts val="0"/>
                        </a:spcAft>
                      </a:pPr>
                      <a:r>
                        <a:rPr lang="en-US" sz="1600" kern="100" dirty="0"/>
                        <a:t>(?!exp) </a:t>
                      </a:r>
                      <a:endParaRPr lang="zh-CN" sz="1600" kern="100" dirty="0">
                        <a:latin typeface="Times New Roman" panose="02020603050405020304"/>
                        <a:ea typeface="宋体" panose="02010600030101010101" pitchFamily="2" charset="-122"/>
                      </a:endParaRPr>
                    </a:p>
                  </a:txBody>
                  <a:tcPr marL="0" marR="0" marT="0" marB="0"/>
                </a:tc>
                <a:tc>
                  <a:txBody>
                    <a:bodyPr/>
                    <a:lstStyle/>
                    <a:p>
                      <a:pPr marL="685800" algn="l">
                        <a:spcAft>
                          <a:spcPts val="0"/>
                        </a:spcAft>
                      </a:pPr>
                      <a:r>
                        <a:rPr lang="zh-CN" sz="1600" kern="100" dirty="0"/>
                        <a:t>断言此位置的后面不能匹配表达式</a:t>
                      </a:r>
                      <a:r>
                        <a:rPr lang="en-US" sz="1600" kern="100" dirty="0"/>
                        <a:t>exp </a:t>
                      </a:r>
                      <a:endParaRPr lang="zh-CN" sz="1600" kern="100" dirty="0">
                        <a:latin typeface="Times New Roman" panose="02020603050405020304"/>
                        <a:ea typeface="宋体" panose="02010600030101010101" pitchFamily="2" charset="-122"/>
                      </a:endParaRPr>
                    </a:p>
                  </a:txBody>
                  <a:tcPr marL="0" marR="0" marT="0" marB="0"/>
                </a:tc>
              </a:tr>
              <a:tr h="360040">
                <a:tc>
                  <a:txBody>
                    <a:bodyPr/>
                    <a:lstStyle/>
                    <a:p>
                      <a:pPr marL="685800" algn="l">
                        <a:spcAft>
                          <a:spcPts val="0"/>
                        </a:spcAft>
                      </a:pPr>
                      <a:r>
                        <a:rPr lang="en-US" sz="1600" kern="100" dirty="0"/>
                        <a:t>(?&lt;!exp) </a:t>
                      </a:r>
                      <a:endParaRPr lang="zh-CN" sz="1600" kern="100" dirty="0">
                        <a:latin typeface="Times New Roman" panose="02020603050405020304"/>
                        <a:ea typeface="宋体" panose="02010600030101010101" pitchFamily="2" charset="-122"/>
                      </a:endParaRPr>
                    </a:p>
                  </a:txBody>
                  <a:tcPr marL="0" marR="0" marT="0" marB="0"/>
                </a:tc>
                <a:tc>
                  <a:txBody>
                    <a:bodyPr/>
                    <a:lstStyle/>
                    <a:p>
                      <a:pPr marL="685800" algn="l">
                        <a:spcAft>
                          <a:spcPts val="0"/>
                        </a:spcAft>
                      </a:pPr>
                      <a:r>
                        <a:rPr lang="zh-CN" sz="1600" kern="100" dirty="0"/>
                        <a:t>断言此位置的前面不能匹配表达式</a:t>
                      </a:r>
                      <a:r>
                        <a:rPr lang="en-US" sz="1600" kern="100" dirty="0"/>
                        <a:t>exp </a:t>
                      </a:r>
                      <a:endParaRPr lang="zh-CN" sz="1600" kern="100" dirty="0">
                        <a:latin typeface="Times New Roman" panose="02020603050405020304"/>
                        <a:ea typeface="宋体" panose="02010600030101010101" pitchFamily="2" charset="-122"/>
                      </a:endParaRPr>
                    </a:p>
                  </a:txBody>
                  <a:tcPr marL="0" marR="0" marT="0" marB="0"/>
                </a:tc>
              </a:tr>
            </a:tbl>
          </a:graphicData>
        </a:graphic>
      </p:graphicFrame>
      <p:cxnSp>
        <p:nvCxnSpPr>
          <p:cNvPr id="7" name="直接箭头连接符 6"/>
          <p:cNvCxnSpPr/>
          <p:nvPr/>
        </p:nvCxnSpPr>
        <p:spPr>
          <a:xfrm flipV="1">
            <a:off x="3960217" y="2420888"/>
            <a:ext cx="1152128" cy="936104"/>
          </a:xfrm>
          <a:prstGeom prst="straightConnector1">
            <a:avLst/>
          </a:prstGeom>
          <a:ln w="57150">
            <a:prstDash val="sysDash"/>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lvl="0"/>
            <a:r>
              <a:rPr lang="zh-CN" altLang="en-US" sz="3200" b="1" dirty="0" smtClean="0"/>
              <a:t>电话号码</a:t>
            </a:r>
            <a:r>
              <a:rPr lang="zh-CN" altLang="en-US" sz="3200" dirty="0" smtClean="0"/>
              <a:t>验证</a:t>
            </a:r>
            <a:endParaRPr lang="zh-CN" altLang="en-US" sz="3200" dirty="0" smtClean="0"/>
          </a:p>
          <a:p>
            <a:pPr lvl="1"/>
            <a:r>
              <a:rPr lang="en-US" dirty="0" smtClean="0"/>
              <a:t>(1)</a:t>
            </a:r>
            <a:r>
              <a:rPr lang="zh-CN" altLang="en-US" dirty="0" smtClean="0"/>
              <a:t>电话号码由数字和</a:t>
            </a:r>
            <a:r>
              <a:rPr lang="en-US" dirty="0" smtClean="0"/>
              <a:t>"-"</a:t>
            </a:r>
            <a:r>
              <a:rPr lang="zh-CN" altLang="en-US" dirty="0" smtClean="0"/>
              <a:t>构成</a:t>
            </a:r>
            <a:endParaRPr lang="zh-CN" altLang="en-US" dirty="0" smtClean="0"/>
          </a:p>
          <a:p>
            <a:pPr lvl="1"/>
            <a:r>
              <a:rPr lang="en-US" dirty="0" smtClean="0"/>
              <a:t>(2)</a:t>
            </a:r>
            <a:r>
              <a:rPr lang="zh-CN" altLang="en-US" dirty="0" smtClean="0"/>
              <a:t>电话号码为</a:t>
            </a:r>
            <a:r>
              <a:rPr lang="en-US" dirty="0" smtClean="0"/>
              <a:t>7</a:t>
            </a:r>
            <a:r>
              <a:rPr lang="zh-CN" altLang="en-US" dirty="0" smtClean="0"/>
              <a:t>到</a:t>
            </a:r>
            <a:r>
              <a:rPr lang="en-US" dirty="0" smtClean="0"/>
              <a:t>8</a:t>
            </a:r>
            <a:r>
              <a:rPr lang="zh-CN" altLang="en-US" dirty="0" smtClean="0"/>
              <a:t>位</a:t>
            </a:r>
            <a:endParaRPr lang="zh-CN" altLang="en-US" dirty="0" smtClean="0"/>
          </a:p>
          <a:p>
            <a:pPr lvl="1"/>
            <a:r>
              <a:rPr lang="en-US" dirty="0" smtClean="0"/>
              <a:t>(3)</a:t>
            </a:r>
            <a:r>
              <a:rPr lang="zh-CN" altLang="en-US" dirty="0" smtClean="0"/>
              <a:t>如果电话号码中包含有区号，那么区号为三位或四位</a:t>
            </a:r>
            <a:r>
              <a:rPr lang="en-US" dirty="0" smtClean="0"/>
              <a:t>, </a:t>
            </a:r>
            <a:r>
              <a:rPr lang="zh-CN" altLang="en-US" dirty="0" smtClean="0"/>
              <a:t>首位是</a:t>
            </a:r>
            <a:r>
              <a:rPr lang="en-US" dirty="0" smtClean="0"/>
              <a:t>0.</a:t>
            </a:r>
            <a:endParaRPr lang="zh-CN" altLang="en-US" dirty="0" smtClean="0"/>
          </a:p>
          <a:p>
            <a:pPr lvl="1"/>
            <a:r>
              <a:rPr lang="en-US" dirty="0" smtClean="0"/>
              <a:t>(4)</a:t>
            </a:r>
            <a:r>
              <a:rPr lang="zh-CN" altLang="en-US" dirty="0" smtClean="0"/>
              <a:t>区号用</a:t>
            </a:r>
            <a:r>
              <a:rPr lang="en-US" dirty="0" smtClean="0"/>
              <a:t>"-"</a:t>
            </a:r>
            <a:r>
              <a:rPr lang="zh-CN" altLang="en-US" dirty="0" smtClean="0"/>
              <a:t>和其他部分隔开</a:t>
            </a:r>
            <a:endParaRPr lang="zh-CN" altLang="en-US" dirty="0" smtClean="0"/>
          </a:p>
          <a:p>
            <a:pPr lvl="1"/>
            <a:r>
              <a:rPr lang="en-US" dirty="0" smtClean="0"/>
              <a:t>(5)</a:t>
            </a:r>
            <a:r>
              <a:rPr lang="zh-CN" altLang="en-US" dirty="0" smtClean="0"/>
              <a:t>移动电话号码为</a:t>
            </a:r>
            <a:r>
              <a:rPr lang="en-US" dirty="0" smtClean="0"/>
              <a:t>11</a:t>
            </a:r>
            <a:r>
              <a:rPr lang="zh-CN" altLang="en-US" dirty="0" smtClean="0"/>
              <a:t>位</a:t>
            </a:r>
            <a:endParaRPr lang="zh-CN" altLang="en-US" dirty="0" smtClean="0"/>
          </a:p>
          <a:p>
            <a:pPr lvl="1"/>
            <a:r>
              <a:rPr lang="en-US" dirty="0" smtClean="0"/>
              <a:t>(6)11</a:t>
            </a:r>
            <a:r>
              <a:rPr lang="zh-CN" altLang="en-US" dirty="0" smtClean="0"/>
              <a:t>位移动电话号码的第一位和第二位为</a:t>
            </a:r>
            <a:r>
              <a:rPr lang="en-US" dirty="0" smtClean="0"/>
              <a:t>"13“</a:t>
            </a:r>
            <a:r>
              <a:rPr lang="zh-CN" altLang="en-US" dirty="0" smtClean="0"/>
              <a:t>，</a:t>
            </a:r>
            <a:r>
              <a:rPr lang="en-US" dirty="0" smtClean="0"/>
              <a:t>”15”</a:t>
            </a:r>
            <a:r>
              <a:rPr lang="zh-CN" altLang="en-US" dirty="0" smtClean="0"/>
              <a:t>，</a:t>
            </a:r>
            <a:r>
              <a:rPr lang="en-US" dirty="0" smtClean="0"/>
              <a:t>”18”</a:t>
            </a:r>
            <a:endParaRPr lang="zh-CN" alt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smtClean="0"/>
              <a:t>电子邮件地址验证</a:t>
            </a:r>
            <a:endParaRPr lang="en-US" altLang="zh-CN" b="1" dirty="0" smtClean="0"/>
          </a:p>
          <a:p>
            <a:pPr lvl="1"/>
            <a:r>
              <a:rPr lang="en-US" dirty="0" smtClean="0"/>
              <a:t>1.</a:t>
            </a:r>
            <a:r>
              <a:rPr lang="zh-CN" altLang="en-US" dirty="0" smtClean="0"/>
              <a:t>用户名：字母、数字、中划线、下划线组成。</a:t>
            </a:r>
            <a:endParaRPr lang="zh-CN" altLang="en-US" dirty="0" smtClean="0"/>
          </a:p>
          <a:p>
            <a:pPr lvl="1"/>
            <a:r>
              <a:rPr lang="en-US" dirty="0" smtClean="0"/>
              <a:t>2.@ </a:t>
            </a:r>
            <a:endParaRPr lang="zh-CN" altLang="en-US" dirty="0" smtClean="0"/>
          </a:p>
          <a:p>
            <a:pPr lvl="1"/>
            <a:r>
              <a:rPr lang="en-US" dirty="0" smtClean="0"/>
              <a:t>3.</a:t>
            </a:r>
            <a:r>
              <a:rPr lang="zh-CN" altLang="en-US" dirty="0" smtClean="0"/>
              <a:t>网址：字母、数字组成。</a:t>
            </a:r>
            <a:endParaRPr lang="zh-CN" altLang="en-US" dirty="0" smtClean="0"/>
          </a:p>
          <a:p>
            <a:pPr lvl="1"/>
            <a:r>
              <a:rPr lang="en-US" dirty="0" smtClean="0"/>
              <a:t>4.  </a:t>
            </a:r>
            <a:r>
              <a:rPr lang="zh-CN" altLang="en-US" dirty="0" smtClean="0"/>
              <a:t>小数点：</a:t>
            </a:r>
            <a:r>
              <a:rPr lang="en-US" b="1" dirty="0" smtClean="0"/>
              <a:t>.</a:t>
            </a:r>
            <a:endParaRPr lang="zh-CN" altLang="en-US" dirty="0" smtClean="0"/>
          </a:p>
          <a:p>
            <a:pPr lvl="1"/>
            <a:r>
              <a:rPr lang="en-US" dirty="0" smtClean="0"/>
              <a:t>5. </a:t>
            </a:r>
            <a:r>
              <a:rPr lang="zh-CN" altLang="en-US" dirty="0" smtClean="0"/>
              <a:t>组织域名：</a:t>
            </a:r>
            <a:r>
              <a:rPr lang="en-US" dirty="0" smtClean="0"/>
              <a:t>2-4</a:t>
            </a:r>
            <a:r>
              <a:rPr lang="zh-CN" altLang="en-US" dirty="0" smtClean="0"/>
              <a:t>位字母组成。</a:t>
            </a:r>
            <a:endParaRPr lang="en-US" altLang="zh-CN" dirty="0" smtClean="0"/>
          </a:p>
          <a:p>
            <a:pPr lvl="1"/>
            <a:r>
              <a:rPr lang="zh-CN" altLang="en-US" dirty="0" smtClean="0"/>
              <a:t>不区分大小写</a:t>
            </a:r>
            <a:endParaRPr lang="zh-CN" altLang="en-US" dirty="0" smtClean="0"/>
          </a:p>
          <a:p>
            <a:pPr lvl="1"/>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常用正则表达式列表</a:t>
            </a:r>
            <a:endParaRPr lang="zh-CN" altLang="en-US" dirty="0"/>
          </a:p>
        </p:txBody>
      </p:sp>
      <p:graphicFrame>
        <p:nvGraphicFramePr>
          <p:cNvPr id="5" name="内容占位符 4"/>
          <p:cNvGraphicFramePr>
            <a:graphicFrameLocks noGrp="1"/>
          </p:cNvGraphicFramePr>
          <p:nvPr>
            <p:ph idx="1"/>
          </p:nvPr>
        </p:nvGraphicFramePr>
        <p:xfrm>
          <a:off x="683568" y="1124744"/>
          <a:ext cx="7272808" cy="4079240"/>
        </p:xfrm>
        <a:graphic>
          <a:graphicData uri="http://schemas.openxmlformats.org/drawingml/2006/table">
            <a:tbl>
              <a:tblPr firstRow="1" bandRow="1">
                <a:tableStyleId>{ED083AE6-46FA-4A59-8FB0-9F97EB10719F}</a:tableStyleId>
              </a:tblPr>
              <a:tblGrid>
                <a:gridCol w="2160240"/>
                <a:gridCol w="5112568"/>
              </a:tblGrid>
              <a:tr h="370840">
                <a:tc>
                  <a:txBody>
                    <a:bodyPr/>
                    <a:lstStyle/>
                    <a:p>
                      <a:r>
                        <a:rPr lang="zh-CN" altLang="en-US" sz="1800" b="0" i="0" kern="1200" smtClean="0">
                          <a:solidFill>
                            <a:schemeClr val="tx1"/>
                          </a:solidFill>
                          <a:effectLst/>
                          <a:latin typeface="+mn-lt"/>
                          <a:ea typeface="+mn-ea"/>
                          <a:cs typeface="+mn-cs"/>
                        </a:rPr>
                        <a:t>匹配中文字符</a:t>
                      </a:r>
                      <a:endParaRPr lang="zh-CN" altLang="en-US"/>
                    </a:p>
                  </a:txBody>
                  <a:tcPr/>
                </a:tc>
                <a:tc>
                  <a:txBody>
                    <a:bodyPr/>
                    <a:lstStyle/>
                    <a:p>
                      <a:r>
                        <a:rPr lang="en-US" altLang="zh-CN" sz="1800" b="0" i="0" kern="1200" smtClean="0">
                          <a:solidFill>
                            <a:schemeClr val="tx1"/>
                          </a:solidFill>
                          <a:effectLst/>
                          <a:latin typeface="+mn-lt"/>
                          <a:ea typeface="+mn-ea"/>
                          <a:cs typeface="+mn-cs"/>
                        </a:rPr>
                        <a:t>[\u4e00-\u9fa5]</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匹配空白行</a:t>
                      </a:r>
                      <a:endParaRPr lang="zh-CN" altLang="en-US"/>
                    </a:p>
                  </a:txBody>
                  <a:tcPr/>
                </a:tc>
                <a:tc>
                  <a:txBody>
                    <a:bodyPr/>
                    <a:lstStyle/>
                    <a:p>
                      <a:r>
                        <a:rPr lang="en-US" altLang="zh-CN" sz="1800" b="0" i="0" kern="1200" smtClean="0">
                          <a:solidFill>
                            <a:schemeClr val="tx1"/>
                          </a:solidFill>
                          <a:effectLst/>
                          <a:latin typeface="+mn-lt"/>
                          <a:ea typeface="+mn-ea"/>
                          <a:cs typeface="+mn-cs"/>
                        </a:rPr>
                        <a:t>\n\s*\r</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a:t>
                      </a:r>
                      <a:r>
                        <a:rPr lang="en-US" altLang="zh-CN" sz="1800" b="0" i="0" kern="1200" smtClean="0">
                          <a:solidFill>
                            <a:schemeClr val="tx1"/>
                          </a:solidFill>
                          <a:effectLst/>
                          <a:latin typeface="+mn-lt"/>
                          <a:ea typeface="+mn-ea"/>
                          <a:cs typeface="+mn-cs"/>
                        </a:rPr>
                        <a:t>HTML</a:t>
                      </a:r>
                      <a:r>
                        <a:rPr lang="zh-CN" altLang="en-US" sz="1800" b="0" i="0" kern="1200" smtClean="0">
                          <a:solidFill>
                            <a:schemeClr val="tx1"/>
                          </a:solidFill>
                          <a:effectLst/>
                          <a:latin typeface="+mn-lt"/>
                          <a:ea typeface="+mn-ea"/>
                          <a:cs typeface="+mn-cs"/>
                        </a:rPr>
                        <a:t>标记</a:t>
                      </a:r>
                      <a:endParaRPr lang="zh-CN" altLang="en-US"/>
                    </a:p>
                  </a:txBody>
                  <a:tcPr/>
                </a:tc>
                <a:tc>
                  <a:txBody>
                    <a:bodyPr/>
                    <a:lstStyle/>
                    <a:p>
                      <a:r>
                        <a:rPr lang="en-US" altLang="zh-CN" sz="1800" b="0" i="0" kern="1200" smtClean="0">
                          <a:solidFill>
                            <a:schemeClr val="tx1"/>
                          </a:solidFill>
                          <a:effectLst/>
                          <a:latin typeface="+mn-lt"/>
                          <a:ea typeface="+mn-ea"/>
                          <a:cs typeface="+mn-cs"/>
                        </a:rPr>
                        <a:t>&lt;(\S*?)[^&gt;]*&gt;.*?&lt;/\1&gt;|&lt;.*? /&gt;</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匹配首尾空白字符</a:t>
                      </a:r>
                      <a:endParaRPr lang="zh-CN" altLang="en-US"/>
                    </a:p>
                  </a:txBody>
                  <a:tcPr/>
                </a:tc>
                <a:tc>
                  <a:txBody>
                    <a:bodyPr/>
                    <a:lstStyle/>
                    <a:p>
                      <a:r>
                        <a:rPr lang="en-US" altLang="zh-CN" sz="1800" b="0" i="0" kern="1200" smtClean="0">
                          <a:solidFill>
                            <a:schemeClr val="tx1"/>
                          </a:solidFill>
                          <a:effectLst/>
                          <a:latin typeface="+mn-lt"/>
                          <a:ea typeface="+mn-ea"/>
                          <a:cs typeface="+mn-cs"/>
                        </a:rPr>
                        <a:t>^\s*|\s*$</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a:t>
                      </a:r>
                      <a:r>
                        <a:rPr lang="en-US" altLang="zh-CN" sz="1800" b="0" i="0" kern="1200" smtClean="0">
                          <a:solidFill>
                            <a:schemeClr val="tx1"/>
                          </a:solidFill>
                          <a:effectLst/>
                          <a:latin typeface="+mn-lt"/>
                          <a:ea typeface="+mn-ea"/>
                          <a:cs typeface="+mn-cs"/>
                        </a:rPr>
                        <a:t>Email</a:t>
                      </a:r>
                      <a:r>
                        <a:rPr lang="zh-CN" altLang="en-US" sz="1800" b="0" i="0" kern="1200" smtClean="0">
                          <a:solidFill>
                            <a:schemeClr val="tx1"/>
                          </a:solidFill>
                          <a:effectLst/>
                          <a:latin typeface="+mn-lt"/>
                          <a:ea typeface="+mn-ea"/>
                          <a:cs typeface="+mn-cs"/>
                        </a:rPr>
                        <a:t>地址</a:t>
                      </a:r>
                      <a:endParaRPr lang="zh-CN" altLang="en-US"/>
                    </a:p>
                  </a:txBody>
                  <a:tcPr/>
                </a:tc>
                <a:tc>
                  <a:txBody>
                    <a:bodyPr/>
                    <a:lstStyle/>
                    <a:p>
                      <a:r>
                        <a:rPr lang="en-US" altLang="zh-CN" sz="1800" b="0" i="0" kern="1200" smtClean="0">
                          <a:solidFill>
                            <a:schemeClr val="tx1"/>
                          </a:solidFill>
                          <a:effectLst/>
                          <a:latin typeface="+mn-lt"/>
                          <a:ea typeface="+mn-ea"/>
                          <a:cs typeface="+mn-cs"/>
                        </a:rPr>
                        <a:t>\w+([-+.]\w+)*@\w+([-.]\w+)*\.\w+([-.]\w+)*</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匹配网址</a:t>
                      </a:r>
                      <a:r>
                        <a:rPr lang="en-US" altLang="zh-CN" sz="1800" b="0" i="0" kern="1200" smtClean="0">
                          <a:solidFill>
                            <a:schemeClr val="tx1"/>
                          </a:solidFill>
                          <a:effectLst/>
                          <a:latin typeface="+mn-lt"/>
                          <a:ea typeface="+mn-ea"/>
                          <a:cs typeface="+mn-cs"/>
                        </a:rPr>
                        <a:t>URL</a:t>
                      </a:r>
                      <a:endParaRPr lang="zh-CN" altLang="en-US"/>
                    </a:p>
                  </a:txBody>
                  <a:tcPr/>
                </a:tc>
                <a:tc>
                  <a:txBody>
                    <a:bodyPr/>
                    <a:lstStyle/>
                    <a:p>
                      <a:r>
                        <a:rPr lang="en-US" altLang="zh-CN" sz="1800" b="0" i="0" kern="1200" smtClean="0">
                          <a:solidFill>
                            <a:schemeClr val="tx1"/>
                          </a:solidFill>
                          <a:effectLst/>
                          <a:latin typeface="+mn-lt"/>
                          <a:ea typeface="+mn-ea"/>
                          <a:cs typeface="+mn-cs"/>
                        </a:rPr>
                        <a:t>[a-zA-z]+://[^\s]*</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匹配国内电话号码</a:t>
                      </a:r>
                      <a:endParaRPr lang="zh-CN" altLang="en-US"/>
                    </a:p>
                  </a:txBody>
                  <a:tcPr/>
                </a:tc>
                <a:tc>
                  <a:txBody>
                    <a:bodyPr/>
                    <a:lstStyle/>
                    <a:p>
                      <a:r>
                        <a:rPr lang="en-US" altLang="zh-CN" sz="1800" b="0" i="0" kern="1200" smtClean="0">
                          <a:solidFill>
                            <a:schemeClr val="tx1"/>
                          </a:solidFill>
                          <a:effectLst/>
                          <a:latin typeface="+mn-lt"/>
                          <a:ea typeface="+mn-ea"/>
                          <a:cs typeface="+mn-cs"/>
                        </a:rPr>
                        <a:t>\d{3}-\d{8}|\d{4}-\d{7}</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匹配腾讯</a:t>
                      </a:r>
                      <a:r>
                        <a:rPr lang="en-US" altLang="zh-CN" sz="1800" b="0" i="0" kern="1200" smtClean="0">
                          <a:solidFill>
                            <a:schemeClr val="tx1"/>
                          </a:solidFill>
                          <a:effectLst/>
                          <a:latin typeface="+mn-lt"/>
                          <a:ea typeface="+mn-ea"/>
                          <a:cs typeface="+mn-cs"/>
                        </a:rPr>
                        <a:t>QQ</a:t>
                      </a:r>
                      <a:r>
                        <a:rPr lang="zh-CN" altLang="en-US" sz="1800" b="0" i="0" kern="1200" smtClean="0">
                          <a:solidFill>
                            <a:schemeClr val="tx1"/>
                          </a:solidFill>
                          <a:effectLst/>
                          <a:latin typeface="+mn-lt"/>
                          <a:ea typeface="+mn-ea"/>
                          <a:cs typeface="+mn-cs"/>
                        </a:rPr>
                        <a:t>号</a:t>
                      </a:r>
                      <a:endParaRPr lang="zh-CN" altLang="en-US"/>
                    </a:p>
                  </a:txBody>
                  <a:tcPr/>
                </a:tc>
                <a:tc>
                  <a:txBody>
                    <a:bodyPr/>
                    <a:lstStyle/>
                    <a:p>
                      <a:r>
                        <a:rPr lang="en-US" altLang="zh-CN" sz="1800" b="0" i="0" kern="1200" smtClean="0">
                          <a:solidFill>
                            <a:schemeClr val="tx1"/>
                          </a:solidFill>
                          <a:effectLst/>
                          <a:latin typeface="+mn-lt"/>
                          <a:ea typeface="+mn-ea"/>
                          <a:cs typeface="+mn-cs"/>
                        </a:rPr>
                        <a:t>[1-9][0-9]{4,}</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匹配中国邮政编码</a:t>
                      </a:r>
                      <a:endParaRPr lang="zh-CN" altLang="en-US"/>
                    </a:p>
                  </a:txBody>
                  <a:tcPr/>
                </a:tc>
                <a:tc>
                  <a:txBody>
                    <a:bodyPr/>
                    <a:lstStyle/>
                    <a:p>
                      <a:r>
                        <a:rPr lang="en-US" altLang="zh-CN" sz="1800" b="0" i="0" kern="1200" smtClean="0">
                          <a:solidFill>
                            <a:schemeClr val="tx1"/>
                          </a:solidFill>
                          <a:effectLst/>
                          <a:latin typeface="+mn-lt"/>
                          <a:ea typeface="+mn-ea"/>
                          <a:cs typeface="+mn-cs"/>
                        </a:rPr>
                        <a:t>[1-9]\d{5}(?!\d)</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匹配身份证</a:t>
                      </a:r>
                      <a:endParaRPr lang="zh-CN" altLang="en-US"/>
                    </a:p>
                  </a:txBody>
                  <a:tcPr/>
                </a:tc>
                <a:tc>
                  <a:txBody>
                    <a:bodyPr/>
                    <a:lstStyle/>
                    <a:p>
                      <a:r>
                        <a:rPr lang="en-US" altLang="zh-CN" sz="1800" b="0" i="0" kern="1200" smtClean="0">
                          <a:solidFill>
                            <a:schemeClr val="tx1"/>
                          </a:solidFill>
                          <a:effectLst/>
                          <a:latin typeface="+mn-lt"/>
                          <a:ea typeface="+mn-ea"/>
                          <a:cs typeface="+mn-cs"/>
                        </a:rPr>
                        <a:t>\d{15}|\d{18}</a:t>
                      </a:r>
                      <a:endParaRPr lang="zh-CN" altLang="en-US"/>
                    </a:p>
                  </a:txBody>
                  <a:tcPr/>
                </a:tc>
              </a:tr>
              <a:tr h="370840">
                <a:tc>
                  <a:txBody>
                    <a:bodyPr/>
                    <a:lstStyle/>
                    <a:p>
                      <a:r>
                        <a:rPr lang="zh-CN" altLang="en-US" sz="1800" b="0" i="0" kern="1200" smtClean="0">
                          <a:solidFill>
                            <a:schemeClr val="tx1"/>
                          </a:solidFill>
                          <a:effectLst/>
                          <a:latin typeface="+mn-lt"/>
                          <a:ea typeface="+mn-ea"/>
                          <a:cs typeface="+mn-cs"/>
                        </a:rPr>
                        <a:t>匹配</a:t>
                      </a:r>
                      <a:r>
                        <a:rPr lang="en-US" altLang="zh-CN" sz="1800" b="0" i="0" kern="1200" smtClean="0">
                          <a:solidFill>
                            <a:schemeClr val="tx1"/>
                          </a:solidFill>
                          <a:effectLst/>
                          <a:latin typeface="+mn-lt"/>
                          <a:ea typeface="+mn-ea"/>
                          <a:cs typeface="+mn-cs"/>
                        </a:rPr>
                        <a:t>ip</a:t>
                      </a:r>
                      <a:r>
                        <a:rPr lang="zh-CN" altLang="en-US" sz="1800" b="0" i="0" kern="1200" smtClean="0">
                          <a:solidFill>
                            <a:schemeClr val="tx1"/>
                          </a:solidFill>
                          <a:effectLst/>
                          <a:latin typeface="+mn-lt"/>
                          <a:ea typeface="+mn-ea"/>
                          <a:cs typeface="+mn-cs"/>
                        </a:rPr>
                        <a:t>地址</a:t>
                      </a:r>
                      <a:endParaRPr lang="zh-CN" altLang="en-US"/>
                    </a:p>
                  </a:txBody>
                  <a:tcPr/>
                </a:tc>
                <a:tc>
                  <a:txBody>
                    <a:bodyPr/>
                    <a:lstStyle/>
                    <a:p>
                      <a:r>
                        <a:rPr lang="en-US" altLang="zh-CN" sz="1800" b="0" i="0" kern="1200" smtClean="0">
                          <a:solidFill>
                            <a:schemeClr val="tx1"/>
                          </a:solidFill>
                          <a:effectLst/>
                          <a:latin typeface="+mn-lt"/>
                          <a:ea typeface="+mn-ea"/>
                          <a:cs typeface="+mn-cs"/>
                        </a:rPr>
                        <a:t>\d+\.\d+\.\d+\.\d+</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其他妙用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3200"/>
              <a:t>开发环境和文本编辑器中使用正</a:t>
            </a:r>
            <a:r>
              <a:rPr lang="zh-CN" altLang="en-US" sz="3200" smtClean="0"/>
              <a:t>则</a:t>
            </a:r>
            <a:endParaRPr lang="en-US" altLang="zh-CN" sz="3200" smtClean="0"/>
          </a:p>
          <a:p>
            <a:pPr lvl="1"/>
            <a:r>
              <a:rPr lang="en-US" altLang="zh-CN" sz="2800" smtClean="0"/>
              <a:t>eclipse</a:t>
            </a:r>
            <a:endParaRPr lang="en-US" altLang="zh-CN" sz="2800"/>
          </a:p>
          <a:p>
            <a:pPr lvl="1"/>
            <a:r>
              <a:rPr lang="en-US" altLang="zh-CN" sz="2800" smtClean="0"/>
              <a:t>Notepad++</a:t>
            </a:r>
            <a:endParaRPr lang="en-US" altLang="zh-CN" sz="2800" smtClean="0"/>
          </a:p>
          <a:p>
            <a:pPr lvl="1"/>
            <a:r>
              <a:rPr lang="en-US" altLang="zh-CN" sz="2800" smtClean="0"/>
              <a:t>Editplus</a:t>
            </a:r>
            <a:endParaRPr lang="en-US" altLang="zh-CN" sz="2800" smtClean="0"/>
          </a:p>
          <a:p>
            <a:pPr lvl="1"/>
            <a:r>
              <a:rPr lang="en-US" altLang="zh-CN" sz="2800" smtClean="0"/>
              <a:t>UltraEdit</a:t>
            </a:r>
            <a:endParaRPr lang="en-US" altLang="zh-CN" sz="2800" smtClean="0"/>
          </a:p>
          <a:p>
            <a:r>
              <a:rPr lang="zh-CN" altLang="en-US" sz="3200" smtClean="0"/>
              <a:t>数据库中也可以使用正则</a:t>
            </a:r>
            <a:endParaRPr lang="en-US" altLang="zh-CN" sz="3200" smtClean="0"/>
          </a:p>
          <a:p>
            <a:pPr lvl="1"/>
            <a:r>
              <a:rPr lang="en-US" altLang="zh-CN" sz="2800" smtClean="0"/>
              <a:t>Mysql5.5</a:t>
            </a:r>
            <a:r>
              <a:rPr lang="zh-CN" altLang="en-US" sz="2800" smtClean="0"/>
              <a:t>以上</a:t>
            </a:r>
            <a:endParaRPr lang="en-US" altLang="zh-CN" sz="2800" smtClean="0"/>
          </a:p>
          <a:p>
            <a:pPr lvl="1"/>
            <a:r>
              <a:rPr lang="en-US" altLang="zh-CN" sz="2800" smtClean="0"/>
              <a:t>Oracle10g</a:t>
            </a:r>
            <a:r>
              <a:rPr lang="zh-CN" altLang="en-US" sz="2800" smtClean="0"/>
              <a:t>以上</a:t>
            </a:r>
            <a:endParaRPr lang="en-US" altLang="zh-CN" sz="2800" smtClean="0"/>
          </a:p>
          <a:p>
            <a:pPr lvl="1"/>
            <a:r>
              <a:rPr lang="zh-CN" altLang="en-US" sz="2800" smtClean="0"/>
              <a:t>例如：</a:t>
            </a:r>
            <a:endParaRPr lang="en-US" altLang="zh-CN" sz="2800" smtClean="0"/>
          </a:p>
          <a:p>
            <a:pPr lvl="2"/>
            <a:r>
              <a:rPr lang="en-US" altLang="zh-CN" sz="2800"/>
              <a:t>SELECT prod_name</a:t>
            </a:r>
            <a:br>
              <a:rPr lang="en-US" altLang="zh-CN" sz="2800"/>
            </a:br>
            <a:r>
              <a:rPr lang="en-US" altLang="zh-CN" sz="2800"/>
              <a:t>FROM products</a:t>
            </a:r>
            <a:br>
              <a:rPr lang="en-US" altLang="zh-CN" sz="2800"/>
            </a:br>
            <a:r>
              <a:rPr lang="en-US" altLang="zh-CN" sz="2800"/>
              <a:t>WHERE prod_name </a:t>
            </a:r>
            <a:r>
              <a:rPr lang="en-US" altLang="zh-CN" sz="2800">
                <a:solidFill>
                  <a:srgbClr val="FF0000"/>
                </a:solidFill>
              </a:rPr>
              <a:t>REGEXP '.000'</a:t>
            </a:r>
            <a:endParaRPr lang="en-US" altLang="zh-CN" sz="2600" dirty="0" smtClean="0">
              <a:solidFill>
                <a:srgbClr val="FF0000"/>
              </a:solidFill>
            </a:endParaRPr>
          </a:p>
          <a:p>
            <a:endParaRPr lang="zh-CN" altLang="en-US" dirty="0"/>
          </a:p>
        </p:txBody>
      </p:sp>
      <p:sp>
        <p:nvSpPr>
          <p:cNvPr id="4" name="椭圆形标注 3"/>
          <p:cNvSpPr/>
          <p:nvPr/>
        </p:nvSpPr>
        <p:spPr>
          <a:xfrm>
            <a:off x="5922482" y="4509120"/>
            <a:ext cx="1728192" cy="720080"/>
          </a:xfrm>
          <a:prstGeom prst="wedgeEllipse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mtClean="0"/>
              <a:t>.</a:t>
            </a:r>
            <a:r>
              <a:rPr lang="zh-CN" altLang="en-US" smtClean="0"/>
              <a:t>匹配任意字符</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JAVA</a:t>
            </a:r>
            <a:r>
              <a:rPr lang="zh-CN" altLang="en-US" dirty="0" smtClean="0"/>
              <a:t>程序中使用正则表达式</a:t>
            </a:r>
            <a:endParaRPr lang="zh-CN" altLang="en-US" dirty="0"/>
          </a:p>
        </p:txBody>
      </p:sp>
      <p:sp>
        <p:nvSpPr>
          <p:cNvPr id="3" name="内容占位符 2"/>
          <p:cNvSpPr>
            <a:spLocks noGrp="1"/>
          </p:cNvSpPr>
          <p:nvPr>
            <p:ph idx="1"/>
          </p:nvPr>
        </p:nvSpPr>
        <p:spPr/>
        <p:txBody>
          <a:bodyPr>
            <a:normAutofit/>
          </a:bodyPr>
          <a:lstStyle/>
          <a:p>
            <a:pPr lvl="0"/>
            <a:r>
              <a:rPr lang="zh-CN" altLang="en-US" sz="2000" dirty="0" smtClean="0">
                <a:solidFill>
                  <a:srgbClr val="FF0000"/>
                </a:solidFill>
              </a:rPr>
              <a:t>相关类位于：</a:t>
            </a:r>
            <a:r>
              <a:rPr lang="en-US" sz="2000" b="1" dirty="0" err="1" smtClean="0">
                <a:solidFill>
                  <a:srgbClr val="FF0000"/>
                </a:solidFill>
              </a:rPr>
              <a:t>java.util.regex</a:t>
            </a:r>
            <a:r>
              <a:rPr lang="zh-CN" altLang="en-US" sz="2000" dirty="0" smtClean="0">
                <a:solidFill>
                  <a:srgbClr val="FF0000"/>
                </a:solidFill>
              </a:rPr>
              <a:t>包下面</a:t>
            </a:r>
            <a:endParaRPr lang="zh-CN" altLang="en-US" sz="2000" dirty="0" smtClean="0">
              <a:solidFill>
                <a:srgbClr val="FF0000"/>
              </a:solidFill>
            </a:endParaRPr>
          </a:p>
          <a:p>
            <a:pPr lvl="0"/>
            <a:r>
              <a:rPr lang="zh-CN" altLang="en-US" sz="2000" b="1" dirty="0" smtClean="0">
                <a:solidFill>
                  <a:srgbClr val="FF0000"/>
                </a:solidFill>
              </a:rPr>
              <a:t>类</a:t>
            </a:r>
            <a:r>
              <a:rPr lang="en-US" sz="2000" b="1" dirty="0" smtClean="0">
                <a:solidFill>
                  <a:srgbClr val="FF0000"/>
                </a:solidFill>
              </a:rPr>
              <a:t> Pattern</a:t>
            </a:r>
            <a:r>
              <a:rPr lang="zh-CN" altLang="en-US" sz="2000" dirty="0" smtClean="0">
                <a:solidFill>
                  <a:srgbClr val="FF0000"/>
                </a:solidFill>
              </a:rPr>
              <a:t>：</a:t>
            </a:r>
            <a:endParaRPr lang="zh-CN" altLang="en-US" sz="2000" dirty="0" smtClean="0">
              <a:solidFill>
                <a:srgbClr val="FF0000"/>
              </a:solidFill>
            </a:endParaRPr>
          </a:p>
          <a:p>
            <a:pPr lvl="1"/>
            <a:r>
              <a:rPr lang="zh-CN" altLang="en-US" sz="1800" dirty="0" smtClean="0"/>
              <a:t>正则表达式的编译表示形式。</a:t>
            </a:r>
            <a:r>
              <a:rPr lang="en-US" sz="1800" dirty="0" smtClean="0"/>
              <a:t> </a:t>
            </a:r>
            <a:endParaRPr lang="zh-CN" altLang="en-US" sz="1800" dirty="0" smtClean="0"/>
          </a:p>
          <a:p>
            <a:pPr lvl="1"/>
            <a:r>
              <a:rPr lang="en-US" sz="1800" dirty="0" smtClean="0"/>
              <a:t>Pattern p = </a:t>
            </a:r>
            <a:r>
              <a:rPr lang="en-US" sz="1800" dirty="0" err="1" smtClean="0"/>
              <a:t>Pattern.</a:t>
            </a:r>
            <a:r>
              <a:rPr lang="en-US" sz="1800" i="1" dirty="0" err="1" smtClean="0"/>
              <a:t>compile</a:t>
            </a:r>
            <a:r>
              <a:rPr lang="en-US" sz="1800" i="1" dirty="0" smtClean="0"/>
              <a:t>(</a:t>
            </a:r>
            <a:r>
              <a:rPr lang="en-US" sz="1800" i="1" dirty="0" err="1" smtClean="0"/>
              <a:t>r,int</a:t>
            </a:r>
            <a:r>
              <a:rPr lang="en-US" sz="1800" i="1" dirty="0" smtClean="0"/>
              <a:t>)</a:t>
            </a:r>
            <a:r>
              <a:rPr lang="en-US" sz="1800" dirty="0" smtClean="0"/>
              <a:t>;  //</a:t>
            </a:r>
            <a:r>
              <a:rPr lang="zh-CN" altLang="en-US" sz="1800" dirty="0" smtClean="0"/>
              <a:t>建立正则表达式，并启用相应模式</a:t>
            </a:r>
            <a:endParaRPr lang="zh-CN" altLang="en-US" sz="1800" dirty="0" smtClean="0"/>
          </a:p>
          <a:p>
            <a:pPr lvl="0"/>
            <a:r>
              <a:rPr lang="zh-CN" altLang="en-US" sz="2000" b="1" dirty="0" smtClean="0">
                <a:solidFill>
                  <a:srgbClr val="FF0000"/>
                </a:solidFill>
              </a:rPr>
              <a:t>类</a:t>
            </a:r>
            <a:r>
              <a:rPr lang="en-US" sz="2000" b="1" dirty="0" smtClean="0">
                <a:solidFill>
                  <a:srgbClr val="FF0000"/>
                </a:solidFill>
              </a:rPr>
              <a:t> Matcher</a:t>
            </a:r>
            <a:r>
              <a:rPr lang="zh-CN" altLang="en-US" sz="2000" dirty="0" smtClean="0">
                <a:solidFill>
                  <a:srgbClr val="FF0000"/>
                </a:solidFill>
              </a:rPr>
              <a:t>：</a:t>
            </a:r>
            <a:endParaRPr lang="zh-CN" altLang="en-US" sz="2000" dirty="0" smtClean="0">
              <a:solidFill>
                <a:srgbClr val="FF0000"/>
              </a:solidFill>
            </a:endParaRPr>
          </a:p>
          <a:p>
            <a:pPr lvl="1"/>
            <a:r>
              <a:rPr lang="zh-CN" altLang="en-US" sz="1800" dirty="0" smtClean="0"/>
              <a:t>通过解释 </a:t>
            </a:r>
            <a:r>
              <a:rPr lang="en-US" sz="1800" u="sng" dirty="0" smtClean="0">
                <a:hlinkClick r:id="rId1" tooltip="java.util.regex 中的类" action="ppaction://hlinkfile"/>
              </a:rPr>
              <a:t>Pattern</a:t>
            </a:r>
            <a:r>
              <a:rPr lang="en-US" sz="1800" dirty="0" smtClean="0"/>
              <a:t> </a:t>
            </a:r>
            <a:r>
              <a:rPr lang="zh-CN" altLang="en-US" sz="1800" dirty="0" smtClean="0"/>
              <a:t>对 </a:t>
            </a:r>
            <a:r>
              <a:rPr lang="en-US" sz="1800" u="sng" dirty="0" smtClean="0">
                <a:hlinkClick r:id="rId2" tooltip="java.lang 中的接口" action="ppaction://hlinkfile"/>
              </a:rPr>
              <a:t>character sequence</a:t>
            </a:r>
            <a:r>
              <a:rPr lang="en-US" sz="1800" dirty="0" smtClean="0"/>
              <a:t> </a:t>
            </a:r>
            <a:r>
              <a:rPr lang="zh-CN" altLang="en-US" sz="1800" dirty="0" smtClean="0"/>
              <a:t>执行匹配操作的引擎</a:t>
            </a:r>
            <a:r>
              <a:rPr lang="en-US" sz="1800" dirty="0" smtClean="0"/>
              <a:t> </a:t>
            </a:r>
            <a:endParaRPr lang="zh-CN" altLang="en-US" sz="1800" dirty="0" smtClean="0"/>
          </a:p>
          <a:p>
            <a:pPr lvl="1"/>
            <a:r>
              <a:rPr lang="en-US" sz="1800" dirty="0" smtClean="0"/>
              <a:t>Matcher m = </a:t>
            </a:r>
            <a:r>
              <a:rPr lang="en-US" sz="1800" dirty="0" err="1" smtClean="0"/>
              <a:t>p.matcher</a:t>
            </a:r>
            <a:r>
              <a:rPr lang="en-US" sz="1800" dirty="0" smtClean="0"/>
              <a:t>(</a:t>
            </a:r>
            <a:r>
              <a:rPr lang="en-US" sz="1800" dirty="0" err="1" smtClean="0"/>
              <a:t>str</a:t>
            </a:r>
            <a:r>
              <a:rPr lang="en-US" sz="1800" dirty="0" smtClean="0"/>
              <a:t>); //</a:t>
            </a:r>
            <a:r>
              <a:rPr lang="zh-CN" altLang="en-US" sz="1800" dirty="0" smtClean="0"/>
              <a:t>匹配</a:t>
            </a:r>
            <a:r>
              <a:rPr lang="en-US" sz="1800" dirty="0" err="1" smtClean="0"/>
              <a:t>str</a:t>
            </a:r>
            <a:r>
              <a:rPr lang="zh-CN" altLang="en-US" sz="1800" dirty="0" smtClean="0"/>
              <a:t>字符串</a:t>
            </a:r>
            <a:endParaRPr lang="en-US" altLang="zh-CN" sz="1800" dirty="0" smtClean="0"/>
          </a:p>
          <a:p>
            <a:endParaRPr lang="en-US" altLang="zh-CN" sz="3200"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0" y="0"/>
            <a:ext cx="7019925" cy="857250"/>
          </a:xfrm>
        </p:spPr>
        <p:txBody>
          <a:bodyPr/>
          <a:lstStyle/>
          <a:p>
            <a:pPr eaLnBrk="1" hangingPunct="1"/>
            <a:r>
              <a:rPr lang="zh-CN" altLang="en-US" dirty="0" smtClean="0"/>
              <a:t>正则表达式</a:t>
            </a:r>
            <a:r>
              <a:rPr lang="zh-CN" altLang="en-US" smtClean="0"/>
              <a:t>课程规划</a:t>
            </a:r>
            <a:endParaRPr lang="zh-CN" altLang="en-US" dirty="0" smtClean="0"/>
          </a:p>
        </p:txBody>
      </p:sp>
      <p:sp>
        <p:nvSpPr>
          <p:cNvPr id="6147" name="内容占位符 2"/>
          <p:cNvSpPr>
            <a:spLocks noGrp="1"/>
          </p:cNvSpPr>
          <p:nvPr>
            <p:ph idx="1"/>
          </p:nvPr>
        </p:nvSpPr>
        <p:spPr>
          <a:xfrm>
            <a:off x="0" y="981075"/>
            <a:ext cx="8786813" cy="5073650"/>
          </a:xfrm>
        </p:spPr>
        <p:txBody>
          <a:bodyPr/>
          <a:lstStyle/>
          <a:p>
            <a:pPr eaLnBrk="1" hangingPunct="1"/>
            <a:r>
              <a:rPr lang="zh-CN" altLang="en-US" dirty="0" smtClean="0">
                <a:solidFill>
                  <a:srgbClr val="0070C0"/>
                </a:solidFill>
              </a:rPr>
              <a:t>正则表达式基本知识：</a:t>
            </a:r>
            <a:endParaRPr lang="en-US" altLang="zh-CN" dirty="0" smtClean="0">
              <a:solidFill>
                <a:srgbClr val="0070C0"/>
              </a:solidFill>
            </a:endParaRPr>
          </a:p>
          <a:p>
            <a:pPr lvl="1" eaLnBrk="1" hangingPunct="1"/>
            <a:r>
              <a:rPr lang="zh-CN" altLang="en-US" dirty="0" smtClean="0">
                <a:solidFill>
                  <a:srgbClr val="0070C0"/>
                </a:solidFill>
              </a:rPr>
              <a:t>基本</a:t>
            </a:r>
            <a:r>
              <a:rPr lang="zh-CN" altLang="en-US" smtClean="0">
                <a:solidFill>
                  <a:srgbClr val="0070C0"/>
                </a:solidFill>
              </a:rPr>
              <a:t>语法 </a:t>
            </a:r>
            <a:endParaRPr lang="en-US" altLang="zh-CN" dirty="0" smtClean="0">
              <a:solidFill>
                <a:srgbClr val="0070C0"/>
              </a:solidFill>
            </a:endParaRPr>
          </a:p>
          <a:p>
            <a:pPr lvl="1" eaLnBrk="1" hangingPunct="1"/>
            <a:r>
              <a:rPr lang="zh-CN" altLang="en-US" dirty="0" smtClean="0">
                <a:solidFill>
                  <a:srgbClr val="0070C0"/>
                </a:solidFill>
              </a:rPr>
              <a:t>高级</a:t>
            </a:r>
            <a:r>
              <a:rPr lang="zh-CN" altLang="en-US" smtClean="0">
                <a:solidFill>
                  <a:srgbClr val="0070C0"/>
                </a:solidFill>
              </a:rPr>
              <a:t>语法 </a:t>
            </a:r>
            <a:endParaRPr lang="en-US" altLang="zh-CN" dirty="0" smtClean="0">
              <a:solidFill>
                <a:srgbClr val="0070C0"/>
              </a:solidFill>
            </a:endParaRPr>
          </a:p>
          <a:p>
            <a:pPr lvl="1" eaLnBrk="1" hangingPunct="1"/>
            <a:r>
              <a:rPr lang="zh-CN" altLang="en-US" smtClean="0">
                <a:solidFill>
                  <a:srgbClr val="C00000"/>
                </a:solidFill>
              </a:rPr>
              <a:t>练习 </a:t>
            </a:r>
            <a:endParaRPr lang="en-US" altLang="zh-CN" smtClean="0">
              <a:solidFill>
                <a:srgbClr val="C00000"/>
              </a:solidFill>
            </a:endParaRPr>
          </a:p>
          <a:p>
            <a:pPr lvl="1" eaLnBrk="1" hangingPunct="1"/>
            <a:r>
              <a:rPr lang="en-US" altLang="zh-CN" smtClean="0">
                <a:solidFill>
                  <a:srgbClr val="C00000"/>
                </a:solidFill>
              </a:rPr>
              <a:t>editplus,notpad++,ultraedit,eclipse</a:t>
            </a:r>
            <a:r>
              <a:rPr lang="zh-CN" altLang="en-US" smtClean="0">
                <a:solidFill>
                  <a:srgbClr val="C00000"/>
                </a:solidFill>
              </a:rPr>
              <a:t>中使用正则</a:t>
            </a:r>
            <a:r>
              <a:rPr lang="en-US" altLang="zh-CN" smtClean="0">
                <a:solidFill>
                  <a:srgbClr val="C00000"/>
                </a:solidFill>
              </a:rPr>
              <a:t>	</a:t>
            </a:r>
            <a:endParaRPr lang="en-US" altLang="zh-CN" dirty="0" smtClean="0">
              <a:solidFill>
                <a:srgbClr val="C00000"/>
              </a:solidFill>
            </a:endParaRPr>
          </a:p>
          <a:p>
            <a:pPr eaLnBrk="1" hangingPunct="1"/>
            <a:r>
              <a:rPr lang="en-US" altLang="zh-CN" dirty="0" smtClean="0">
                <a:solidFill>
                  <a:srgbClr val="C00000"/>
                </a:solidFill>
              </a:rPr>
              <a:t>JAVA</a:t>
            </a:r>
            <a:r>
              <a:rPr lang="zh-CN" altLang="en-US" dirty="0" smtClean="0">
                <a:solidFill>
                  <a:srgbClr val="C00000"/>
                </a:solidFill>
              </a:rPr>
              <a:t>复杂文本</a:t>
            </a:r>
            <a:r>
              <a:rPr lang="zh-CN" altLang="en-US" smtClean="0">
                <a:solidFill>
                  <a:srgbClr val="C00000"/>
                </a:solidFill>
              </a:rPr>
              <a:t>操作 </a:t>
            </a:r>
            <a:endParaRPr lang="en-US" altLang="zh-CN" dirty="0" smtClean="0">
              <a:solidFill>
                <a:srgbClr val="C00000"/>
              </a:solidFill>
            </a:endParaRPr>
          </a:p>
          <a:p>
            <a:pPr eaLnBrk="1" hangingPunct="1"/>
            <a:endParaRPr lang="en-US" altLang="zh-CN" dirty="0" smtClean="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r>
              <a:rPr lang="en-US" altLang="zh-CN" dirty="0" smtClean="0"/>
              <a:t>(Regular </a:t>
            </a:r>
            <a:r>
              <a:rPr lang="en-US" altLang="zh-CN" dirty="0" err="1" smtClean="0"/>
              <a:t>Expresssion</a:t>
            </a:r>
            <a:r>
              <a:rPr lang="en-US" altLang="zh-CN" dirty="0" smtClean="0"/>
              <a:t>)</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lvl="0"/>
            <a:r>
              <a:rPr lang="zh-CN" altLang="en-US" sz="2000" dirty="0" smtClean="0"/>
              <a:t>为什么需要正则表达式？</a:t>
            </a:r>
            <a:endParaRPr lang="zh-CN" altLang="en-US" sz="2000" dirty="0" smtClean="0"/>
          </a:p>
          <a:p>
            <a:pPr lvl="1"/>
            <a:r>
              <a:rPr lang="zh-CN" altLang="en-US" sz="1800" b="1" dirty="0" smtClean="0"/>
              <a:t>文本的复杂处理。</a:t>
            </a:r>
            <a:endParaRPr lang="zh-CN" altLang="en-US" sz="1800" dirty="0" smtClean="0"/>
          </a:p>
          <a:p>
            <a:pPr lvl="0"/>
            <a:r>
              <a:rPr lang="zh-CN" altLang="en-US" sz="2000" dirty="0" smtClean="0"/>
              <a:t>正则表达式的优势和用途？</a:t>
            </a:r>
            <a:endParaRPr lang="zh-CN" altLang="en-US" sz="2000" dirty="0" smtClean="0"/>
          </a:p>
          <a:p>
            <a:pPr lvl="1"/>
            <a:r>
              <a:rPr lang="zh-CN" altLang="en-US" sz="1800" dirty="0" smtClean="0"/>
              <a:t>一种强大而灵活的文本处理工具；</a:t>
            </a:r>
            <a:endParaRPr lang="zh-CN" altLang="en-US" sz="1800" dirty="0" smtClean="0"/>
          </a:p>
          <a:p>
            <a:pPr lvl="1"/>
            <a:r>
              <a:rPr lang="zh-CN" altLang="en-US" sz="1800" smtClean="0"/>
              <a:t>大部分编程语言</a:t>
            </a:r>
            <a:r>
              <a:rPr lang="en-US" sz="1800" dirty="0" smtClean="0"/>
              <a:t> </a:t>
            </a:r>
            <a:r>
              <a:rPr lang="zh-CN" altLang="en-US" sz="1800" smtClean="0"/>
              <a:t>、数据库、文本编辑器、开发环境都</a:t>
            </a:r>
            <a:r>
              <a:rPr lang="zh-CN" altLang="en-US" sz="1800" dirty="0" smtClean="0"/>
              <a:t>支持正则表达式。</a:t>
            </a:r>
            <a:endParaRPr lang="zh-CN" altLang="en-US" sz="1800" dirty="0" smtClean="0"/>
          </a:p>
          <a:p>
            <a:pPr lvl="0"/>
            <a:r>
              <a:rPr lang="en-US" sz="2000" dirty="0" smtClean="0"/>
              <a:t> </a:t>
            </a:r>
            <a:r>
              <a:rPr lang="zh-CN" altLang="en-US" sz="2000" dirty="0" smtClean="0"/>
              <a:t>正则表达式定义：</a:t>
            </a:r>
            <a:endParaRPr lang="zh-CN" altLang="en-US" sz="2000" dirty="0" smtClean="0"/>
          </a:p>
          <a:p>
            <a:pPr lvl="1"/>
            <a:r>
              <a:rPr lang="zh-CN" altLang="en-US" sz="1800" dirty="0" smtClean="0"/>
              <a:t>正如他的名字一样是描述了一个规则，通过这个规则可以匹配一类字符串。</a:t>
            </a:r>
            <a:endParaRPr lang="zh-CN" altLang="en-US" sz="1800" dirty="0" smtClean="0"/>
          </a:p>
          <a:p>
            <a:pPr lvl="1"/>
            <a:r>
              <a:rPr lang="en-US" sz="1800" dirty="0" smtClean="0"/>
              <a:t> </a:t>
            </a:r>
            <a:r>
              <a:rPr lang="zh-CN" altLang="en-US" sz="1800" dirty="0" smtClean="0"/>
              <a:t>学习正则表达式很大程度上就是学习正则表达式的</a:t>
            </a:r>
            <a:r>
              <a:rPr lang="zh-CN" altLang="en-US" sz="1800" b="1" dirty="0" smtClean="0"/>
              <a:t>语法规则</a:t>
            </a:r>
            <a:r>
              <a:rPr lang="zh-CN" altLang="en-US" sz="1800" dirty="0" smtClean="0"/>
              <a:t>。</a:t>
            </a:r>
            <a:endParaRPr lang="zh-CN" altLang="en-US" sz="1800" dirty="0" smtClean="0"/>
          </a:p>
          <a:p>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开发中如何使用</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开发中使用正则表达式的流程：</a:t>
            </a:r>
            <a:endParaRPr lang="zh-CN" altLang="en-US" dirty="0" smtClean="0"/>
          </a:p>
          <a:p>
            <a:pPr lvl="1"/>
            <a:r>
              <a:rPr lang="zh-CN" altLang="en-US" dirty="0" smtClean="0"/>
              <a:t>分析所要匹配的数据，写出测试用的典型数据</a:t>
            </a:r>
            <a:endParaRPr lang="zh-CN" altLang="en-US" dirty="0" smtClean="0"/>
          </a:p>
          <a:p>
            <a:pPr lvl="1"/>
            <a:r>
              <a:rPr lang="zh-CN" altLang="en-US" dirty="0" smtClean="0"/>
              <a:t>在工具软件中进行匹配测试</a:t>
            </a:r>
            <a:endParaRPr lang="zh-CN" altLang="en-US" dirty="0" smtClean="0"/>
          </a:p>
          <a:p>
            <a:pPr lvl="1"/>
            <a:r>
              <a:rPr lang="zh-CN" altLang="en-US" dirty="0" smtClean="0"/>
              <a:t>在程序中调用通过测试的正则表达式</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工具软件</a:t>
            </a:r>
            <a:r>
              <a:rPr lang="en-US" dirty="0" err="1" smtClean="0"/>
              <a:t>RegexBuddy</a:t>
            </a:r>
            <a:endParaRPr lang="zh-CN" altLang="en-US" dirty="0"/>
          </a:p>
        </p:txBody>
      </p:sp>
      <p:sp>
        <p:nvSpPr>
          <p:cNvPr id="4" name="内容占位符 3"/>
          <p:cNvSpPr>
            <a:spLocks noGrp="1"/>
          </p:cNvSpPr>
          <p:nvPr>
            <p:ph idx="1"/>
          </p:nvPr>
        </p:nvSpPr>
        <p:spPr/>
        <p:txBody>
          <a:bodyPr/>
          <a:lstStyle/>
          <a:p>
            <a:endParaRPr lang="zh-CN" altLang="en-US"/>
          </a:p>
        </p:txBody>
      </p:sp>
      <p:sp>
        <p:nvSpPr>
          <p:cNvPr id="1638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6385" name="Picture 1"/>
          <p:cNvPicPr>
            <a:picLocks noChangeAspect="1" noChangeArrowheads="1"/>
          </p:cNvPicPr>
          <p:nvPr/>
        </p:nvPicPr>
        <p:blipFill>
          <a:blip r:embed="rId1"/>
          <a:srcRect b="3999"/>
          <a:stretch>
            <a:fillRect/>
          </a:stretch>
        </p:blipFill>
        <p:spPr bwMode="auto">
          <a:xfrm>
            <a:off x="467544" y="1628800"/>
            <a:ext cx="7488832" cy="453650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正则表达式语法（</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pPr lvl="0"/>
            <a:r>
              <a:rPr lang="zh-CN" altLang="en-US" sz="3200" dirty="0" smtClean="0"/>
              <a:t>普通字符</a:t>
            </a:r>
            <a:endParaRPr lang="zh-CN" altLang="en-US" sz="3200" dirty="0" smtClean="0"/>
          </a:p>
          <a:p>
            <a:pPr lvl="1"/>
            <a:r>
              <a:rPr lang="zh-CN" altLang="en-US" sz="2400" dirty="0" smtClean="0"/>
              <a:t>字母、数字、汉字、下划线、以及没有特殊定义的标点符号，都是</a:t>
            </a:r>
            <a:r>
              <a:rPr lang="en-US" sz="2400" b="1" dirty="0" smtClean="0"/>
              <a:t>“</a:t>
            </a:r>
            <a:r>
              <a:rPr lang="zh-CN" altLang="en-US" sz="2400" b="1" dirty="0" smtClean="0"/>
              <a:t>普通字符</a:t>
            </a:r>
            <a:r>
              <a:rPr lang="en-US" sz="2400" b="1" dirty="0" smtClean="0"/>
              <a:t>”</a:t>
            </a:r>
            <a:r>
              <a:rPr lang="zh-CN" altLang="en-US" sz="2400" dirty="0" smtClean="0"/>
              <a:t>。表达式中的普通字符，在匹配一个字符串的时候，</a:t>
            </a:r>
            <a:r>
              <a:rPr lang="zh-CN" altLang="en-US" sz="2400" b="1" dirty="0" smtClean="0"/>
              <a:t>匹配与之相同的一个字符</a:t>
            </a:r>
            <a:r>
              <a:rPr lang="zh-CN" altLang="en-US" sz="2400" dirty="0" smtClean="0"/>
              <a:t>。 </a:t>
            </a:r>
            <a:endParaRPr lang="zh-CN" altLang="en-US" sz="2400" dirty="0" smtClean="0"/>
          </a:p>
          <a:p>
            <a:pPr lvl="0"/>
            <a:r>
              <a:rPr lang="zh-CN" altLang="en-US" sz="2800" dirty="0" smtClean="0"/>
              <a:t>简单的转义字符</a:t>
            </a:r>
            <a:endParaRPr lang="zh-CN" altLang="en-US" sz="2800" dirty="0" smtClean="0"/>
          </a:p>
          <a:p>
            <a:endParaRPr lang="zh-CN" altLang="en-US" dirty="0"/>
          </a:p>
        </p:txBody>
      </p:sp>
      <p:graphicFrame>
        <p:nvGraphicFramePr>
          <p:cNvPr id="4" name="表格 3"/>
          <p:cNvGraphicFramePr>
            <a:graphicFrameLocks noGrp="1"/>
          </p:cNvGraphicFramePr>
          <p:nvPr/>
        </p:nvGraphicFramePr>
        <p:xfrm>
          <a:off x="827584" y="3356992"/>
          <a:ext cx="6696744" cy="1536162"/>
        </p:xfrm>
        <a:graphic>
          <a:graphicData uri="http://schemas.openxmlformats.org/drawingml/2006/table">
            <a:tbl>
              <a:tblPr>
                <a:tableStyleId>{284E427A-3D55-4303-BF80-6455036E1DE7}</a:tableStyleId>
              </a:tblPr>
              <a:tblGrid>
                <a:gridCol w="4107478"/>
                <a:gridCol w="2589266"/>
              </a:tblGrid>
              <a:tr h="349494">
                <a:tc>
                  <a:txBody>
                    <a:bodyPr/>
                    <a:lstStyle/>
                    <a:p>
                      <a:pPr algn="ctr">
                        <a:spcAft>
                          <a:spcPts val="0"/>
                        </a:spcAft>
                      </a:pPr>
                      <a:r>
                        <a:rPr lang="en-US" sz="1600" kern="100" dirty="0"/>
                        <a:t>\n</a:t>
                      </a:r>
                      <a:endParaRPr lang="zh-CN" sz="1600" kern="100" dirty="0">
                        <a:latin typeface="Times New Roman" panose="02020603050405020304"/>
                        <a:ea typeface="宋体" panose="02010600030101010101" pitchFamily="2" charset="-122"/>
                      </a:endParaRPr>
                    </a:p>
                  </a:txBody>
                  <a:tcPr marL="0" marR="0" marT="0" marB="0"/>
                </a:tc>
                <a:tc>
                  <a:txBody>
                    <a:bodyPr/>
                    <a:lstStyle/>
                    <a:p>
                      <a:pPr algn="ctr">
                        <a:spcAft>
                          <a:spcPts val="0"/>
                        </a:spcAft>
                      </a:pPr>
                      <a:r>
                        <a:rPr lang="zh-CN" sz="1600" kern="100"/>
                        <a:t>代表换行符</a:t>
                      </a:r>
                      <a:endParaRPr lang="zh-CN" sz="1600" kern="100">
                        <a:latin typeface="Times New Roman" panose="02020603050405020304"/>
                        <a:ea typeface="宋体" panose="02010600030101010101" pitchFamily="2" charset="-122"/>
                      </a:endParaRPr>
                    </a:p>
                  </a:txBody>
                  <a:tcPr marL="0" marR="0" marT="0" marB="0"/>
                </a:tc>
              </a:tr>
              <a:tr h="349494">
                <a:tc>
                  <a:txBody>
                    <a:bodyPr/>
                    <a:lstStyle/>
                    <a:p>
                      <a:pPr algn="ctr">
                        <a:spcAft>
                          <a:spcPts val="0"/>
                        </a:spcAft>
                      </a:pPr>
                      <a:r>
                        <a:rPr lang="en-US" sz="1600" kern="100"/>
                        <a:t>\t</a:t>
                      </a:r>
                      <a:endParaRPr lang="zh-CN" sz="1600" kern="100">
                        <a:latin typeface="Times New Roman" panose="02020603050405020304"/>
                        <a:ea typeface="宋体" panose="02010600030101010101" pitchFamily="2" charset="-122"/>
                      </a:endParaRPr>
                    </a:p>
                  </a:txBody>
                  <a:tcPr marL="0" marR="0" marT="0" marB="0"/>
                </a:tc>
                <a:tc>
                  <a:txBody>
                    <a:bodyPr/>
                    <a:lstStyle/>
                    <a:p>
                      <a:pPr algn="ctr">
                        <a:spcAft>
                          <a:spcPts val="0"/>
                        </a:spcAft>
                      </a:pPr>
                      <a:r>
                        <a:rPr lang="zh-CN" sz="1600" kern="100"/>
                        <a:t>制表符</a:t>
                      </a:r>
                      <a:endParaRPr lang="zh-CN" sz="1600" kern="100">
                        <a:latin typeface="Times New Roman" panose="02020603050405020304"/>
                        <a:ea typeface="宋体" panose="02010600030101010101" pitchFamily="2" charset="-122"/>
                      </a:endParaRPr>
                    </a:p>
                  </a:txBody>
                  <a:tcPr marL="0" marR="0" marT="0" marB="0"/>
                </a:tc>
              </a:tr>
              <a:tr h="349494">
                <a:tc>
                  <a:txBody>
                    <a:bodyPr/>
                    <a:lstStyle/>
                    <a:p>
                      <a:pPr algn="ctr">
                        <a:spcAft>
                          <a:spcPts val="0"/>
                        </a:spcAft>
                      </a:pPr>
                      <a:r>
                        <a:rPr lang="en-US" sz="1600" kern="100"/>
                        <a:t>\\</a:t>
                      </a:r>
                      <a:endParaRPr lang="zh-CN" sz="1600" kern="100">
                        <a:latin typeface="Times New Roman" panose="02020603050405020304"/>
                        <a:ea typeface="宋体" panose="02010600030101010101" pitchFamily="2" charset="-122"/>
                      </a:endParaRPr>
                    </a:p>
                  </a:txBody>
                  <a:tcPr marL="0" marR="0" marT="0" marB="0"/>
                </a:tc>
                <a:tc>
                  <a:txBody>
                    <a:bodyPr/>
                    <a:lstStyle/>
                    <a:p>
                      <a:pPr algn="ctr">
                        <a:spcAft>
                          <a:spcPts val="0"/>
                        </a:spcAft>
                      </a:pPr>
                      <a:r>
                        <a:rPr lang="zh-CN" sz="1600" kern="100"/>
                        <a:t>代表</a:t>
                      </a:r>
                      <a:r>
                        <a:rPr lang="en-US" sz="1600" kern="100"/>
                        <a:t>\</a:t>
                      </a:r>
                      <a:r>
                        <a:rPr lang="zh-CN" sz="1600" kern="100"/>
                        <a:t>本身</a:t>
                      </a:r>
                      <a:endParaRPr lang="zh-CN" sz="1600" kern="100">
                        <a:latin typeface="Times New Roman" panose="02020603050405020304"/>
                        <a:ea typeface="宋体" panose="02010600030101010101" pitchFamily="2" charset="-122"/>
                      </a:endParaRPr>
                    </a:p>
                  </a:txBody>
                  <a:tcPr marL="0" marR="0" marT="0" marB="0"/>
                </a:tc>
              </a:tr>
              <a:tr h="319670">
                <a:tc>
                  <a:txBody>
                    <a:bodyPr/>
                    <a:lstStyle/>
                    <a:p>
                      <a:pPr algn="ctr">
                        <a:spcAft>
                          <a:spcPts val="0"/>
                        </a:spcAft>
                      </a:pPr>
                      <a:r>
                        <a:rPr lang="en-US" sz="1600" kern="100"/>
                        <a:t>\^ </a:t>
                      </a:r>
                      <a:r>
                        <a:rPr lang="zh-CN" sz="1600" kern="100"/>
                        <a:t>，</a:t>
                      </a:r>
                      <a:r>
                        <a:rPr lang="en-US" sz="1600" kern="100"/>
                        <a:t>\$,\.</a:t>
                      </a:r>
                      <a:r>
                        <a:rPr lang="zh-CN" sz="1600" kern="100"/>
                        <a:t>，</a:t>
                      </a:r>
                      <a:r>
                        <a:rPr lang="en-US" sz="1600" kern="100"/>
                        <a:t>\(</a:t>
                      </a:r>
                      <a:r>
                        <a:rPr lang="zh-CN" sz="1600" kern="100"/>
                        <a:t>，</a:t>
                      </a:r>
                      <a:r>
                        <a:rPr lang="en-US" sz="1600" kern="100"/>
                        <a:t> \) </a:t>
                      </a:r>
                      <a:r>
                        <a:rPr lang="zh-CN" sz="1600" kern="100"/>
                        <a:t>，</a:t>
                      </a:r>
                      <a:r>
                        <a:rPr lang="en-US" sz="1600" kern="100"/>
                        <a:t> \{</a:t>
                      </a:r>
                      <a:r>
                        <a:rPr lang="zh-CN" sz="1600" kern="100"/>
                        <a:t>，</a:t>
                      </a:r>
                      <a:r>
                        <a:rPr lang="en-US" sz="1600" kern="100"/>
                        <a:t> \} </a:t>
                      </a:r>
                      <a:r>
                        <a:rPr lang="zh-CN" sz="1600" kern="100"/>
                        <a:t>，</a:t>
                      </a:r>
                      <a:r>
                        <a:rPr lang="en-US" sz="1600" kern="100"/>
                        <a:t> \? </a:t>
                      </a:r>
                      <a:r>
                        <a:rPr lang="zh-CN" sz="1600" kern="100"/>
                        <a:t>，</a:t>
                      </a:r>
                      <a:r>
                        <a:rPr lang="en-US" sz="1600" kern="100"/>
                        <a:t> \+ </a:t>
                      </a:r>
                      <a:r>
                        <a:rPr lang="zh-CN" sz="1600" kern="100"/>
                        <a:t>，</a:t>
                      </a:r>
                      <a:r>
                        <a:rPr lang="en-US" sz="1600" kern="100"/>
                        <a:t> \* </a:t>
                      </a:r>
                      <a:r>
                        <a:rPr lang="zh-CN" sz="1600" kern="100"/>
                        <a:t>，</a:t>
                      </a:r>
                      <a:r>
                        <a:rPr lang="en-US" sz="1600" kern="100"/>
                        <a:t> \| </a:t>
                      </a:r>
                      <a:r>
                        <a:rPr lang="zh-CN" sz="1600" kern="100"/>
                        <a:t>，</a:t>
                      </a:r>
                      <a:r>
                        <a:rPr lang="en-US" sz="1600" kern="100"/>
                        <a:t>\[</a:t>
                      </a:r>
                      <a:r>
                        <a:rPr lang="zh-CN" sz="1600" kern="100"/>
                        <a:t>，</a:t>
                      </a:r>
                      <a:r>
                        <a:rPr lang="en-US" sz="1600" kern="100"/>
                        <a:t> \]</a:t>
                      </a:r>
                      <a:endParaRPr lang="zh-CN" sz="1600" kern="100">
                        <a:latin typeface="Times New Roman" panose="02020603050405020304"/>
                        <a:ea typeface="宋体" panose="02010600030101010101" pitchFamily="2" charset="-122"/>
                      </a:endParaRPr>
                    </a:p>
                  </a:txBody>
                  <a:tcPr marL="0" marR="0" marT="0" marB="0"/>
                </a:tc>
                <a:tc>
                  <a:txBody>
                    <a:bodyPr/>
                    <a:lstStyle/>
                    <a:p>
                      <a:pPr algn="ctr">
                        <a:spcAft>
                          <a:spcPts val="0"/>
                        </a:spcAft>
                      </a:pPr>
                      <a:r>
                        <a:rPr lang="zh-CN" sz="1600" kern="100" dirty="0"/>
                        <a:t>匹配这些字符本身</a:t>
                      </a:r>
                      <a:endParaRPr lang="zh-CN" sz="1600" kern="100" dirty="0">
                        <a:latin typeface="Times New Roman" panose="02020603050405020304"/>
                        <a:ea typeface="宋体" panose="02010600030101010101" pitchFamily="2" charset="-122"/>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正则表达式语法（</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pPr lvl="0"/>
            <a:r>
              <a:rPr lang="zh-CN" altLang="en-US" b="1" dirty="0" smtClean="0"/>
              <a:t>标准字符集合</a:t>
            </a:r>
            <a:r>
              <a:rPr lang="zh-CN" altLang="en-US" dirty="0" smtClean="0"/>
              <a:t>：</a:t>
            </a:r>
            <a:endParaRPr lang="en-US" altLang="zh-CN" dirty="0" smtClean="0"/>
          </a:p>
          <a:p>
            <a:pPr lvl="1"/>
            <a:r>
              <a:rPr lang="zh-CN" altLang="en-US" dirty="0" smtClean="0"/>
              <a:t>能够与 </a:t>
            </a:r>
            <a:r>
              <a:rPr lang="en-US" dirty="0" smtClean="0"/>
              <a:t>‘</a:t>
            </a:r>
            <a:r>
              <a:rPr lang="zh-CN" altLang="en-US" dirty="0" smtClean="0"/>
              <a:t>多种字符</a:t>
            </a:r>
            <a:r>
              <a:rPr lang="en-US" dirty="0" smtClean="0"/>
              <a:t>’ </a:t>
            </a:r>
            <a:r>
              <a:rPr lang="zh-CN" altLang="en-US" dirty="0" smtClean="0"/>
              <a:t>匹配的表达式</a:t>
            </a:r>
            <a:endParaRPr lang="zh-CN" altLang="en-US" dirty="0" smtClean="0"/>
          </a:p>
          <a:p>
            <a:pPr lvl="1"/>
            <a:r>
              <a:rPr lang="zh-CN" altLang="en-US" b="1" u="sng" dirty="0" smtClean="0">
                <a:solidFill>
                  <a:srgbClr val="FF0000"/>
                </a:solidFill>
              </a:rPr>
              <a:t>注意区分大小写，大写是相反的意思</a:t>
            </a:r>
            <a:endParaRPr lang="en-US" altLang="zh-CN" b="1" u="sng" dirty="0" smtClean="0">
              <a:solidFill>
                <a:srgbClr val="FF0000"/>
              </a:solidFill>
            </a:endParaRPr>
          </a:p>
          <a:p>
            <a:endParaRPr lang="zh-CN" altLang="en-US" dirty="0"/>
          </a:p>
        </p:txBody>
      </p:sp>
      <p:graphicFrame>
        <p:nvGraphicFramePr>
          <p:cNvPr id="4" name="表格 3"/>
          <p:cNvGraphicFramePr>
            <a:graphicFrameLocks noGrp="1"/>
          </p:cNvGraphicFramePr>
          <p:nvPr/>
        </p:nvGraphicFramePr>
        <p:xfrm>
          <a:off x="899592" y="2492896"/>
          <a:ext cx="6768752" cy="2376264"/>
        </p:xfrm>
        <a:graphic>
          <a:graphicData uri="http://schemas.openxmlformats.org/drawingml/2006/table">
            <a:tbl>
              <a:tblPr>
                <a:tableStyleId>{284E427A-3D55-4303-BF80-6455036E1DE7}</a:tableStyleId>
              </a:tblPr>
              <a:tblGrid>
                <a:gridCol w="667438"/>
                <a:gridCol w="6101314"/>
              </a:tblGrid>
              <a:tr h="470769">
                <a:tc>
                  <a:txBody>
                    <a:bodyPr/>
                    <a:lstStyle/>
                    <a:p>
                      <a:pPr lvl="0" algn="ctr">
                        <a:spcAft>
                          <a:spcPts val="0"/>
                        </a:spcAft>
                      </a:pPr>
                      <a:r>
                        <a:rPr lang="en-US" sz="1400" kern="100" dirty="0"/>
                        <a:t>\d </a:t>
                      </a:r>
                      <a:endParaRPr lang="zh-CN" sz="1400" kern="100" dirty="0">
                        <a:latin typeface="Times New Roman" panose="02020603050405020304"/>
                        <a:ea typeface="宋体" panose="02010600030101010101" pitchFamily="2" charset="-122"/>
                      </a:endParaRPr>
                    </a:p>
                  </a:txBody>
                  <a:tcPr marL="0" marR="0" marT="0" marB="0" anchor="ctr"/>
                </a:tc>
                <a:tc>
                  <a:txBody>
                    <a:bodyPr/>
                    <a:lstStyle/>
                    <a:p>
                      <a:pPr lvl="0" algn="ctr">
                        <a:spcAft>
                          <a:spcPts val="0"/>
                        </a:spcAft>
                      </a:pPr>
                      <a:r>
                        <a:rPr lang="zh-CN" sz="1400" kern="100"/>
                        <a:t>任意一个数字，</a:t>
                      </a:r>
                      <a:r>
                        <a:rPr lang="en-US" sz="1400" kern="100"/>
                        <a:t>0~9 </a:t>
                      </a:r>
                      <a:r>
                        <a:rPr lang="zh-CN" sz="1400" kern="100"/>
                        <a:t>中的任意一个</a:t>
                      </a:r>
                      <a:r>
                        <a:rPr lang="en-US" sz="1400" kern="100"/>
                        <a:t> </a:t>
                      </a:r>
                      <a:endParaRPr lang="zh-CN" sz="1400" kern="100">
                        <a:latin typeface="Times New Roman" panose="02020603050405020304"/>
                        <a:ea typeface="宋体" panose="02010600030101010101" pitchFamily="2" charset="-122"/>
                      </a:endParaRPr>
                    </a:p>
                  </a:txBody>
                  <a:tcPr marL="0" marR="0" marT="0" marB="0" anchor="ctr"/>
                </a:tc>
              </a:tr>
              <a:tr h="456974">
                <a:tc>
                  <a:txBody>
                    <a:bodyPr/>
                    <a:lstStyle/>
                    <a:p>
                      <a:pPr lvl="0" algn="ctr">
                        <a:spcAft>
                          <a:spcPts val="0"/>
                        </a:spcAft>
                      </a:pPr>
                      <a:r>
                        <a:rPr lang="en-US" sz="1400" kern="100"/>
                        <a:t>\w</a:t>
                      </a:r>
                      <a:endParaRPr lang="zh-CN" sz="1400" kern="100">
                        <a:latin typeface="Times New Roman" panose="02020603050405020304"/>
                        <a:ea typeface="宋体" panose="02010600030101010101" pitchFamily="2" charset="-122"/>
                      </a:endParaRPr>
                    </a:p>
                  </a:txBody>
                  <a:tcPr marL="0" marR="0" marT="0" marB="0" anchor="ctr"/>
                </a:tc>
                <a:tc>
                  <a:txBody>
                    <a:bodyPr/>
                    <a:lstStyle/>
                    <a:p>
                      <a:pPr lvl="0" algn="ctr">
                        <a:spcAft>
                          <a:spcPts val="0"/>
                        </a:spcAft>
                      </a:pPr>
                      <a:r>
                        <a:rPr lang="zh-CN" sz="1400" kern="100"/>
                        <a:t>任意一个字母或数字或下划线，也就是</a:t>
                      </a:r>
                      <a:r>
                        <a:rPr lang="en-US" sz="1400" kern="100"/>
                        <a:t> A~Z,a~z,0~9,_ </a:t>
                      </a:r>
                      <a:r>
                        <a:rPr lang="zh-CN" sz="1400" kern="100"/>
                        <a:t>中任意一个</a:t>
                      </a:r>
                      <a:r>
                        <a:rPr lang="en-US" sz="1400" kern="100"/>
                        <a:t> </a:t>
                      </a:r>
                      <a:endParaRPr lang="zh-CN" sz="1400" kern="100">
                        <a:latin typeface="Times New Roman" panose="02020603050405020304"/>
                        <a:ea typeface="宋体" panose="02010600030101010101" pitchFamily="2" charset="-122"/>
                      </a:endParaRPr>
                    </a:p>
                  </a:txBody>
                  <a:tcPr marL="0" marR="0" marT="0" marB="0" anchor="ctr"/>
                </a:tc>
              </a:tr>
              <a:tr h="682874">
                <a:tc>
                  <a:txBody>
                    <a:bodyPr/>
                    <a:lstStyle/>
                    <a:p>
                      <a:pPr lvl="0" algn="ctr">
                        <a:spcAft>
                          <a:spcPts val="0"/>
                        </a:spcAft>
                      </a:pPr>
                      <a:r>
                        <a:rPr lang="en-US" sz="1400" kern="100"/>
                        <a:t>\s</a:t>
                      </a:r>
                      <a:endParaRPr lang="zh-CN" sz="1400" kern="100">
                        <a:latin typeface="Times New Roman" panose="02020603050405020304"/>
                        <a:ea typeface="宋体" panose="02010600030101010101" pitchFamily="2" charset="-122"/>
                      </a:endParaRPr>
                    </a:p>
                  </a:txBody>
                  <a:tcPr marL="0" marR="0" marT="0" marB="0" anchor="ctr"/>
                </a:tc>
                <a:tc>
                  <a:txBody>
                    <a:bodyPr/>
                    <a:lstStyle/>
                    <a:p>
                      <a:pPr lvl="0" algn="ctr">
                        <a:spcAft>
                          <a:spcPts val="0"/>
                        </a:spcAft>
                      </a:pPr>
                      <a:r>
                        <a:rPr lang="zh-CN" sz="1400" kern="100"/>
                        <a:t>包括空格、制表符、换行符等空白字符的其中任意一个</a:t>
                      </a:r>
                      <a:r>
                        <a:rPr lang="en-US" sz="1400" kern="100"/>
                        <a:t> </a:t>
                      </a:r>
                      <a:endParaRPr lang="zh-CN" sz="1400" kern="100">
                        <a:latin typeface="Times New Roman" panose="02020603050405020304"/>
                        <a:ea typeface="宋体" panose="02010600030101010101" pitchFamily="2" charset="-122"/>
                      </a:endParaRPr>
                    </a:p>
                  </a:txBody>
                  <a:tcPr marL="0" marR="0" marT="0" marB="0" anchor="ctr"/>
                </a:tc>
              </a:tr>
              <a:tr h="765647">
                <a:tc>
                  <a:txBody>
                    <a:bodyPr/>
                    <a:lstStyle/>
                    <a:p>
                      <a:pPr lvl="0" algn="ctr">
                        <a:spcAft>
                          <a:spcPts val="0"/>
                        </a:spcAft>
                      </a:pPr>
                      <a:r>
                        <a:rPr lang="en-US" sz="1400" kern="100" dirty="0"/>
                        <a:t>.</a:t>
                      </a:r>
                      <a:endParaRPr lang="zh-CN" sz="1400" kern="100" dirty="0">
                        <a:latin typeface="Times New Roman" panose="02020603050405020304"/>
                        <a:ea typeface="宋体" panose="02010600030101010101" pitchFamily="2" charset="-122"/>
                      </a:endParaRPr>
                    </a:p>
                  </a:txBody>
                  <a:tcPr marL="0" marR="0" marT="0" marB="0" anchor="ctr"/>
                </a:tc>
                <a:tc>
                  <a:txBody>
                    <a:bodyPr/>
                    <a:lstStyle/>
                    <a:p>
                      <a:pPr lvl="0" algn="ctr">
                        <a:spcAft>
                          <a:spcPts val="0"/>
                        </a:spcAft>
                      </a:pPr>
                      <a:r>
                        <a:rPr lang="zh-CN" sz="1400" kern="100" dirty="0"/>
                        <a:t>小数点可以</a:t>
                      </a:r>
                      <a:r>
                        <a:rPr lang="zh-CN" sz="1400" kern="100" dirty="0" smtClean="0"/>
                        <a:t>匹配任意</a:t>
                      </a:r>
                      <a:r>
                        <a:rPr lang="zh-CN" sz="1400" kern="100" dirty="0"/>
                        <a:t>一个</a:t>
                      </a:r>
                      <a:r>
                        <a:rPr lang="zh-CN" sz="1400" kern="100" dirty="0" smtClean="0"/>
                        <a:t>字符</a:t>
                      </a:r>
                      <a:r>
                        <a:rPr lang="en-US" altLang="zh-CN" sz="1400" kern="100" dirty="0" smtClean="0"/>
                        <a:t>(</a:t>
                      </a:r>
                      <a:r>
                        <a:rPr lang="zh-CN" altLang="en-US" sz="1400" kern="100" dirty="0" smtClean="0"/>
                        <a:t>除了换行符</a:t>
                      </a:r>
                      <a:r>
                        <a:rPr lang="en-US" altLang="zh-CN" sz="1400" kern="100" dirty="0" smtClean="0"/>
                        <a:t>)</a:t>
                      </a:r>
                      <a:endParaRPr lang="en-US" altLang="zh-CN" sz="1400" kern="100" dirty="0" smtClean="0"/>
                    </a:p>
                    <a:p>
                      <a:pPr lvl="0" algn="ctr">
                        <a:spcAft>
                          <a:spcPts val="0"/>
                        </a:spcAft>
                      </a:pPr>
                      <a:r>
                        <a:rPr lang="en-US" sz="1400" kern="100" dirty="0" smtClean="0"/>
                        <a:t> </a:t>
                      </a:r>
                      <a:endParaRPr lang="en-US" sz="1400" kern="100" dirty="0" smtClean="0"/>
                    </a:p>
                    <a:p>
                      <a:pPr lvl="0" algn="ctr">
                        <a:spcAft>
                          <a:spcPts val="0"/>
                        </a:spcAft>
                      </a:pPr>
                      <a:r>
                        <a:rPr lang="zh-CN" altLang="en-US" sz="1400" b="0" i="0" kern="1200" dirty="0" smtClean="0">
                          <a:solidFill>
                            <a:schemeClr val="dk1"/>
                          </a:solidFill>
                          <a:effectLst/>
                          <a:latin typeface="+mn-lt"/>
                          <a:ea typeface="+mn-ea"/>
                          <a:cs typeface="+mn-cs"/>
                        </a:rPr>
                        <a:t>如果要匹配包括“</a:t>
                      </a:r>
                      <a:r>
                        <a:rPr lang="en-US" altLang="zh-CN" sz="1400" b="0" i="0" kern="1200" dirty="0" smtClean="0">
                          <a:solidFill>
                            <a:schemeClr val="dk1"/>
                          </a:solidFill>
                          <a:effectLst/>
                          <a:latin typeface="+mn-lt"/>
                          <a:ea typeface="+mn-ea"/>
                          <a:cs typeface="+mn-cs"/>
                        </a:rPr>
                        <a:t>\n”</a:t>
                      </a:r>
                      <a:r>
                        <a:rPr lang="zh-CN" altLang="en-US" sz="1400" b="0" i="0" kern="1200" dirty="0" smtClean="0">
                          <a:solidFill>
                            <a:schemeClr val="dk1"/>
                          </a:solidFill>
                          <a:effectLst/>
                          <a:latin typeface="+mn-lt"/>
                          <a:ea typeface="+mn-ea"/>
                          <a:cs typeface="+mn-cs"/>
                        </a:rPr>
                        <a:t>在内的所有字符，一般用</a:t>
                      </a:r>
                      <a:r>
                        <a:rPr lang="en-US" altLang="zh-CN" sz="1400" b="0" i="0" kern="1200" dirty="0" smtClean="0">
                          <a:solidFill>
                            <a:schemeClr val="dk1"/>
                          </a:solidFill>
                          <a:effectLst/>
                          <a:latin typeface="+mn-lt"/>
                          <a:ea typeface="+mn-ea"/>
                          <a:cs typeface="+mn-cs"/>
                        </a:rPr>
                        <a:t>[\s\S]</a:t>
                      </a:r>
                      <a:endParaRPr lang="zh-CN" sz="1100" kern="100" dirty="0">
                        <a:latin typeface="Times New Roman" panose="02020603050405020304"/>
                        <a:ea typeface="宋体" panose="02010600030101010101" pitchFamily="2" charset="-122"/>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正则表达式语法（</a:t>
            </a:r>
            <a:r>
              <a:rPr lang="en-US" altLang="zh-CN" smtClean="0"/>
              <a:t>3</a:t>
            </a:r>
            <a:r>
              <a:rPr lang="zh-CN" altLang="en-US" smtClean="0"/>
              <a:t>）</a:t>
            </a:r>
            <a:r>
              <a:rPr lang="en-US" altLang="zh-CN" smtClean="0"/>
              <a:t>·</a:t>
            </a:r>
            <a:endParaRPr lang="zh-CN" altLang="en-US" dirty="0"/>
          </a:p>
        </p:txBody>
      </p:sp>
      <p:sp>
        <p:nvSpPr>
          <p:cNvPr id="3" name="内容占位符 2"/>
          <p:cNvSpPr>
            <a:spLocks noGrp="1"/>
          </p:cNvSpPr>
          <p:nvPr>
            <p:ph idx="1"/>
          </p:nvPr>
        </p:nvSpPr>
        <p:spPr>
          <a:xfrm>
            <a:off x="142844" y="1000108"/>
            <a:ext cx="8786874" cy="5237204"/>
          </a:xfrm>
        </p:spPr>
        <p:txBody>
          <a:bodyPr/>
          <a:lstStyle/>
          <a:p>
            <a:pPr lvl="0"/>
            <a:r>
              <a:rPr lang="zh-CN" altLang="en-US" b="1" dirty="0" smtClean="0"/>
              <a:t>自定义字符集合</a:t>
            </a:r>
            <a:r>
              <a:rPr lang="zh-CN" altLang="en-US" dirty="0" smtClean="0"/>
              <a:t>：</a:t>
            </a:r>
            <a:endParaRPr lang="en-US" altLang="zh-CN" dirty="0" smtClean="0"/>
          </a:p>
          <a:p>
            <a:pPr lvl="1"/>
            <a:r>
              <a:rPr lang="en-US" dirty="0" smtClean="0"/>
              <a:t>[ ]</a:t>
            </a:r>
            <a:r>
              <a:rPr lang="zh-CN" altLang="en-US" dirty="0" smtClean="0"/>
              <a:t>方括号匹配方式，能够匹配方括号中</a:t>
            </a:r>
            <a:r>
              <a:rPr lang="zh-CN" altLang="en-US" b="1" dirty="0" smtClean="0"/>
              <a:t>任意一个</a:t>
            </a:r>
            <a:r>
              <a:rPr lang="zh-CN" altLang="en-US" dirty="0" smtClean="0"/>
              <a:t>字符</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正则表达式的特殊符号，被包含到中括号中，则失去特殊意义，除了</a:t>
            </a:r>
            <a:r>
              <a:rPr lang="en-US" altLang="zh-CN" dirty="0" smtClean="0"/>
              <a:t>^,-</a:t>
            </a:r>
            <a:r>
              <a:rPr lang="zh-CN" altLang="en-US" dirty="0" smtClean="0"/>
              <a:t>之外。</a:t>
            </a:r>
            <a:endParaRPr lang="en-US" altLang="zh-CN" dirty="0" smtClean="0"/>
          </a:p>
          <a:p>
            <a:pPr lvl="1"/>
            <a:r>
              <a:rPr lang="zh-CN" altLang="en-US" dirty="0" smtClean="0"/>
              <a:t>标准字符集合，除小数点外，如果被包含于中括号，自定义字符集合将包含该集合。比如：</a:t>
            </a:r>
            <a:endParaRPr lang="en-US" altLang="zh-CN" dirty="0" smtClean="0"/>
          </a:p>
          <a:p>
            <a:pPr lvl="2"/>
            <a:r>
              <a:rPr lang="en-US" altLang="zh-CN" dirty="0" smtClean="0"/>
              <a:t>[\d.\-+]</a:t>
            </a:r>
            <a:r>
              <a:rPr lang="zh-CN" altLang="en-US" dirty="0" smtClean="0"/>
              <a:t>将匹配：数字、小数点、</a:t>
            </a:r>
            <a:r>
              <a:rPr lang="en-US" altLang="zh-CN" dirty="0" smtClean="0"/>
              <a:t>+</a:t>
            </a:r>
            <a:r>
              <a:rPr lang="zh-CN" altLang="en-US" dirty="0" smtClean="0"/>
              <a:t>、</a:t>
            </a:r>
            <a:r>
              <a:rPr lang="en-US" altLang="zh-CN" dirty="0" smtClean="0"/>
              <a:t>-</a:t>
            </a:r>
            <a:endParaRPr lang="zh-CN" altLang="en-US" dirty="0" smtClean="0"/>
          </a:p>
          <a:p>
            <a:endParaRPr lang="zh-CN" altLang="en-US" dirty="0"/>
          </a:p>
        </p:txBody>
      </p:sp>
      <p:graphicFrame>
        <p:nvGraphicFramePr>
          <p:cNvPr id="4" name="表格 3"/>
          <p:cNvGraphicFramePr>
            <a:graphicFrameLocks noGrp="1"/>
          </p:cNvGraphicFramePr>
          <p:nvPr/>
        </p:nvGraphicFramePr>
        <p:xfrm>
          <a:off x="1385978" y="1988840"/>
          <a:ext cx="5400600" cy="2160240"/>
        </p:xfrm>
        <a:graphic>
          <a:graphicData uri="http://schemas.openxmlformats.org/drawingml/2006/table">
            <a:tbl>
              <a:tblPr>
                <a:tableStyleId>{284E427A-3D55-4303-BF80-6455036E1DE7}</a:tableStyleId>
              </a:tblPr>
              <a:tblGrid>
                <a:gridCol w="1258614"/>
                <a:gridCol w="4141986"/>
              </a:tblGrid>
              <a:tr h="566376">
                <a:tc>
                  <a:txBody>
                    <a:bodyPr/>
                    <a:lstStyle/>
                    <a:p>
                      <a:pPr marL="228600" algn="just">
                        <a:spcAft>
                          <a:spcPts val="0"/>
                        </a:spcAft>
                      </a:pPr>
                      <a:r>
                        <a:rPr lang="en-US" sz="1600" kern="100" dirty="0"/>
                        <a:t>[ab5@]</a:t>
                      </a:r>
                      <a:endParaRPr lang="zh-CN" sz="1600" kern="100" dirty="0">
                        <a:latin typeface="Times New Roman" panose="02020603050405020304"/>
                        <a:ea typeface="宋体" panose="02010600030101010101" pitchFamily="2" charset="-122"/>
                      </a:endParaRPr>
                    </a:p>
                  </a:txBody>
                  <a:tcPr marL="0" marR="0" marT="0" marB="0" anchor="ctr"/>
                </a:tc>
                <a:tc>
                  <a:txBody>
                    <a:bodyPr/>
                    <a:lstStyle/>
                    <a:p>
                      <a:pPr marL="228600" algn="just">
                        <a:spcAft>
                          <a:spcPts val="0"/>
                        </a:spcAft>
                      </a:pPr>
                      <a:r>
                        <a:rPr lang="zh-CN" sz="1600" kern="100" dirty="0"/>
                        <a:t>匹配</a:t>
                      </a:r>
                      <a:r>
                        <a:rPr lang="en-US" sz="1600" kern="100" dirty="0"/>
                        <a:t> "a" </a:t>
                      </a:r>
                      <a:r>
                        <a:rPr lang="zh-CN" sz="1600" kern="100" dirty="0"/>
                        <a:t>或</a:t>
                      </a:r>
                      <a:r>
                        <a:rPr lang="en-US" sz="1600" kern="100" dirty="0"/>
                        <a:t> "b" </a:t>
                      </a:r>
                      <a:r>
                        <a:rPr lang="zh-CN" sz="1600" kern="100" dirty="0"/>
                        <a:t>或</a:t>
                      </a:r>
                      <a:r>
                        <a:rPr lang="en-US" sz="1600" kern="100" dirty="0"/>
                        <a:t> "5" </a:t>
                      </a:r>
                      <a:r>
                        <a:rPr lang="zh-CN" sz="1600" kern="100" dirty="0"/>
                        <a:t>或</a:t>
                      </a:r>
                      <a:r>
                        <a:rPr lang="en-US" sz="1600" kern="100" dirty="0"/>
                        <a:t> "@" </a:t>
                      </a:r>
                      <a:endParaRPr lang="zh-CN" sz="1600" kern="100" dirty="0">
                        <a:latin typeface="Times New Roman" panose="02020603050405020304"/>
                        <a:ea typeface="宋体" panose="02010600030101010101" pitchFamily="2" charset="-122"/>
                      </a:endParaRPr>
                    </a:p>
                  </a:txBody>
                  <a:tcPr marL="0" marR="0" marT="0" marB="0" anchor="ctr"/>
                </a:tc>
              </a:tr>
              <a:tr h="514888">
                <a:tc>
                  <a:txBody>
                    <a:bodyPr/>
                    <a:lstStyle/>
                    <a:p>
                      <a:pPr marL="228600" algn="just">
                        <a:spcAft>
                          <a:spcPts val="0"/>
                        </a:spcAft>
                      </a:pPr>
                      <a:r>
                        <a:rPr lang="en-US" sz="1600" kern="100" dirty="0"/>
                        <a:t>[^ </a:t>
                      </a:r>
                      <a:r>
                        <a:rPr lang="en-US" sz="1600" kern="100" dirty="0" err="1"/>
                        <a:t>abc</a:t>
                      </a:r>
                      <a:r>
                        <a:rPr lang="en-US" sz="1600" kern="100" dirty="0"/>
                        <a:t>]</a:t>
                      </a:r>
                      <a:endParaRPr lang="zh-CN" sz="1600" kern="100" dirty="0">
                        <a:latin typeface="Times New Roman" panose="02020603050405020304"/>
                        <a:ea typeface="宋体" panose="02010600030101010101" pitchFamily="2" charset="-122"/>
                      </a:endParaRPr>
                    </a:p>
                  </a:txBody>
                  <a:tcPr marL="0" marR="0" marT="0" marB="0" anchor="ctr"/>
                </a:tc>
                <a:tc>
                  <a:txBody>
                    <a:bodyPr/>
                    <a:lstStyle/>
                    <a:p>
                      <a:pPr marL="228600" algn="just">
                        <a:spcAft>
                          <a:spcPts val="0"/>
                        </a:spcAft>
                      </a:pPr>
                      <a:r>
                        <a:rPr lang="zh-CN" sz="1600" kern="100" dirty="0"/>
                        <a:t>匹配</a:t>
                      </a:r>
                      <a:r>
                        <a:rPr lang="en-US" sz="1600" kern="100" dirty="0"/>
                        <a:t> "</a:t>
                      </a:r>
                      <a:r>
                        <a:rPr lang="en-US" sz="1600" kern="100" dirty="0" err="1"/>
                        <a:t>a","b","c</a:t>
                      </a:r>
                      <a:r>
                        <a:rPr lang="en-US" sz="1600" kern="100" dirty="0"/>
                        <a:t>" </a:t>
                      </a:r>
                      <a:r>
                        <a:rPr lang="zh-CN" sz="1600" kern="100" dirty="0">
                          <a:solidFill>
                            <a:srgbClr val="FF0000"/>
                          </a:solidFill>
                        </a:rPr>
                        <a:t>之外</a:t>
                      </a:r>
                      <a:r>
                        <a:rPr lang="zh-CN" sz="1600" kern="100" dirty="0"/>
                        <a:t>的任意一个字符</a:t>
                      </a:r>
                      <a:r>
                        <a:rPr lang="en-US" sz="1600" kern="100" dirty="0"/>
                        <a:t> </a:t>
                      </a:r>
                      <a:endParaRPr lang="zh-CN" sz="1600" kern="100" dirty="0">
                        <a:latin typeface="Times New Roman" panose="02020603050405020304"/>
                        <a:ea typeface="宋体" panose="02010600030101010101" pitchFamily="2" charset="-122"/>
                      </a:endParaRPr>
                    </a:p>
                  </a:txBody>
                  <a:tcPr marL="0" marR="0" marT="0" marB="0" anchor="ctr"/>
                </a:tc>
              </a:tr>
              <a:tr h="514888">
                <a:tc>
                  <a:txBody>
                    <a:bodyPr/>
                    <a:lstStyle/>
                    <a:p>
                      <a:pPr marL="228600" algn="just">
                        <a:spcAft>
                          <a:spcPts val="0"/>
                        </a:spcAft>
                      </a:pPr>
                      <a:r>
                        <a:rPr lang="en-US" sz="1600" kern="100" dirty="0"/>
                        <a:t>[f-k]</a:t>
                      </a:r>
                      <a:endParaRPr lang="zh-CN" sz="1600" kern="100" dirty="0">
                        <a:latin typeface="Times New Roman" panose="02020603050405020304"/>
                        <a:ea typeface="宋体" panose="02010600030101010101" pitchFamily="2" charset="-122"/>
                      </a:endParaRPr>
                    </a:p>
                  </a:txBody>
                  <a:tcPr marL="0" marR="0" marT="0" marB="0" anchor="ctr"/>
                </a:tc>
                <a:tc>
                  <a:txBody>
                    <a:bodyPr/>
                    <a:lstStyle/>
                    <a:p>
                      <a:pPr marL="228600" algn="just">
                        <a:spcAft>
                          <a:spcPts val="0"/>
                        </a:spcAft>
                      </a:pPr>
                      <a:r>
                        <a:rPr lang="zh-CN" sz="1600" kern="100" dirty="0"/>
                        <a:t>匹配</a:t>
                      </a:r>
                      <a:r>
                        <a:rPr lang="en-US" sz="1600" kern="100" dirty="0"/>
                        <a:t> "</a:t>
                      </a:r>
                      <a:r>
                        <a:rPr lang="en-US" sz="1600" kern="100" dirty="0" err="1"/>
                        <a:t>f"~"k</a:t>
                      </a:r>
                      <a:r>
                        <a:rPr lang="en-US" sz="1600" kern="100" dirty="0"/>
                        <a:t>" </a:t>
                      </a:r>
                      <a:r>
                        <a:rPr lang="zh-CN" sz="1600" kern="100" dirty="0"/>
                        <a:t>之间的任意一个字母</a:t>
                      </a:r>
                      <a:r>
                        <a:rPr lang="en-US" sz="1600" kern="100" dirty="0"/>
                        <a:t> </a:t>
                      </a:r>
                      <a:endParaRPr lang="zh-CN" sz="1600" kern="100" dirty="0">
                        <a:latin typeface="Times New Roman" panose="02020603050405020304"/>
                        <a:ea typeface="宋体" panose="02010600030101010101" pitchFamily="2" charset="-122"/>
                      </a:endParaRPr>
                    </a:p>
                  </a:txBody>
                  <a:tcPr marL="0" marR="0" marT="0" marB="0" anchor="ctr"/>
                </a:tc>
              </a:tr>
              <a:tr h="564088">
                <a:tc>
                  <a:txBody>
                    <a:bodyPr/>
                    <a:lstStyle/>
                    <a:p>
                      <a:pPr marL="228600" algn="just">
                        <a:spcAft>
                          <a:spcPts val="0"/>
                        </a:spcAft>
                      </a:pPr>
                      <a:r>
                        <a:rPr lang="en-US" sz="1600" kern="100" dirty="0"/>
                        <a:t>[^A-F0-3]</a:t>
                      </a:r>
                      <a:endParaRPr lang="zh-CN" sz="1600" kern="100" dirty="0">
                        <a:latin typeface="Times New Roman" panose="02020603050405020304"/>
                        <a:ea typeface="宋体" panose="02010600030101010101" pitchFamily="2" charset="-122"/>
                      </a:endParaRPr>
                    </a:p>
                  </a:txBody>
                  <a:tcPr marL="0" marR="0" marT="0" marB="0" anchor="ctr"/>
                </a:tc>
                <a:tc>
                  <a:txBody>
                    <a:bodyPr/>
                    <a:lstStyle/>
                    <a:p>
                      <a:pPr marL="228600" algn="just">
                        <a:spcAft>
                          <a:spcPts val="0"/>
                        </a:spcAft>
                      </a:pPr>
                      <a:r>
                        <a:rPr lang="zh-CN" sz="1600" kern="100" dirty="0"/>
                        <a:t>匹配</a:t>
                      </a:r>
                      <a:r>
                        <a:rPr lang="en-US" sz="1600" kern="100" dirty="0"/>
                        <a:t> "A"~"F","0"~"3" </a:t>
                      </a:r>
                      <a:r>
                        <a:rPr lang="zh-CN" sz="1600" kern="100" dirty="0"/>
                        <a:t>之外的任意一个字符</a:t>
                      </a:r>
                      <a:endParaRPr lang="zh-CN" sz="1600" kern="100" dirty="0">
                        <a:latin typeface="Times New Roman" panose="02020603050405020304"/>
                        <a:ea typeface="宋体" panose="02010600030101010101" pitchFamily="2" charset="-122"/>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正则表达式语法（</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a:t>  </a:t>
            </a:r>
            <a:r>
              <a:rPr lang="zh-CN" altLang="en-US" b="1" dirty="0"/>
              <a:t>量词（</a:t>
            </a:r>
            <a:r>
              <a:rPr lang="en-US" altLang="zh-CN" b="1" dirty="0"/>
              <a:t>Quantifier</a:t>
            </a:r>
            <a:r>
              <a:rPr lang="zh-CN" altLang="en-US" b="1" dirty="0"/>
              <a:t>）</a:t>
            </a:r>
            <a:endParaRPr lang="en-US" altLang="zh-CN" b="1" dirty="0"/>
          </a:p>
          <a:p>
            <a:pPr lvl="1"/>
            <a:r>
              <a:rPr lang="zh-CN" altLang="en-US" dirty="0" smtClean="0"/>
              <a:t>修饰匹配次数的特殊符号</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匹配次数中的</a:t>
            </a:r>
            <a:r>
              <a:rPr lang="zh-CN" altLang="en-US" b="1" dirty="0" smtClean="0"/>
              <a:t>贪婪模式</a:t>
            </a:r>
            <a:r>
              <a:rPr lang="en-US" b="1" dirty="0" smtClean="0"/>
              <a:t>(</a:t>
            </a:r>
            <a:r>
              <a:rPr lang="zh-CN" altLang="en-US" b="1" dirty="0" smtClean="0"/>
              <a:t>匹配字符越多越好，默认！</a:t>
            </a:r>
            <a:r>
              <a:rPr lang="en-US" b="1" dirty="0" smtClean="0"/>
              <a:t>)</a:t>
            </a:r>
            <a:endParaRPr lang="en-US" b="1" dirty="0" smtClean="0"/>
          </a:p>
          <a:p>
            <a:r>
              <a:rPr lang="zh-CN" altLang="en-US" dirty="0" smtClean="0"/>
              <a:t>匹配次数中的</a:t>
            </a:r>
            <a:r>
              <a:rPr lang="zh-CN" altLang="en-US" b="1" dirty="0" smtClean="0"/>
              <a:t>非贪婪模式（匹配字符越少越好，修饰匹配次数的特殊符号后再加上一个</a:t>
            </a:r>
            <a:r>
              <a:rPr lang="en-US" b="1" dirty="0" smtClean="0"/>
              <a:t> "?" </a:t>
            </a:r>
            <a:r>
              <a:rPr lang="zh-CN" altLang="en-US" b="1" dirty="0" smtClean="0"/>
              <a:t>号）</a:t>
            </a:r>
            <a:endParaRPr lang="zh-CN" altLang="en-US" dirty="0"/>
          </a:p>
        </p:txBody>
      </p:sp>
      <p:graphicFrame>
        <p:nvGraphicFramePr>
          <p:cNvPr id="4" name="表格 3"/>
          <p:cNvGraphicFramePr>
            <a:graphicFrameLocks noGrp="1"/>
          </p:cNvGraphicFramePr>
          <p:nvPr/>
        </p:nvGraphicFramePr>
        <p:xfrm>
          <a:off x="1241962" y="2060848"/>
          <a:ext cx="5544616" cy="2160239"/>
        </p:xfrm>
        <a:graphic>
          <a:graphicData uri="http://schemas.openxmlformats.org/drawingml/2006/table">
            <a:tbl>
              <a:tblPr>
                <a:tableStyleId>{284E427A-3D55-4303-BF80-6455036E1DE7}</a:tableStyleId>
              </a:tblPr>
              <a:tblGrid>
                <a:gridCol w="1041861"/>
                <a:gridCol w="4502755"/>
              </a:tblGrid>
              <a:tr h="363953">
                <a:tc>
                  <a:txBody>
                    <a:bodyPr/>
                    <a:lstStyle/>
                    <a:p>
                      <a:pPr marL="228600" algn="just">
                        <a:spcAft>
                          <a:spcPts val="0"/>
                        </a:spcAft>
                      </a:pPr>
                      <a:r>
                        <a:rPr lang="en-US" sz="1600" kern="100" dirty="0"/>
                        <a:t>{n}</a:t>
                      </a:r>
                      <a:endParaRPr lang="zh-CN" sz="160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sz="1600" kern="100"/>
                        <a:t>表达式重复</a:t>
                      </a:r>
                      <a:r>
                        <a:rPr lang="en-US" sz="1600" kern="100"/>
                        <a:t>n</a:t>
                      </a:r>
                      <a:r>
                        <a:rPr lang="zh-CN" sz="1600" kern="100"/>
                        <a:t>次</a:t>
                      </a:r>
                      <a:r>
                        <a:rPr lang="en-US" sz="1600" kern="100"/>
                        <a:t> </a:t>
                      </a:r>
                      <a:endParaRPr lang="zh-CN" sz="1600" kern="100">
                        <a:latin typeface="Times New Roman" panose="02020603050405020304"/>
                        <a:ea typeface="宋体" panose="02010600030101010101" pitchFamily="2" charset="-122"/>
                      </a:endParaRPr>
                    </a:p>
                  </a:txBody>
                  <a:tcPr marL="0" marR="0" marT="0" marB="0"/>
                </a:tc>
              </a:tr>
              <a:tr h="352213">
                <a:tc>
                  <a:txBody>
                    <a:bodyPr/>
                    <a:lstStyle/>
                    <a:p>
                      <a:pPr marL="228600" algn="just">
                        <a:spcAft>
                          <a:spcPts val="0"/>
                        </a:spcAft>
                      </a:pPr>
                      <a:r>
                        <a:rPr lang="en-US" sz="1600" kern="100" dirty="0"/>
                        <a:t>{</a:t>
                      </a:r>
                      <a:r>
                        <a:rPr lang="en-US" sz="1600" kern="100" dirty="0" err="1"/>
                        <a:t>m,n</a:t>
                      </a:r>
                      <a:r>
                        <a:rPr lang="en-US" sz="1600" kern="100" dirty="0"/>
                        <a:t>}</a:t>
                      </a:r>
                      <a:endParaRPr lang="zh-CN" sz="160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sz="1600" kern="100"/>
                        <a:t>表达式至少重复</a:t>
                      </a:r>
                      <a:r>
                        <a:rPr lang="en-US" sz="1600" kern="100"/>
                        <a:t>m</a:t>
                      </a:r>
                      <a:r>
                        <a:rPr lang="zh-CN" sz="1600" kern="100"/>
                        <a:t>次，最多重复</a:t>
                      </a:r>
                      <a:r>
                        <a:rPr lang="en-US" sz="1600" kern="100"/>
                        <a:t>n</a:t>
                      </a:r>
                      <a:r>
                        <a:rPr lang="zh-CN" sz="1600" kern="100"/>
                        <a:t>次</a:t>
                      </a:r>
                      <a:r>
                        <a:rPr lang="en-US" sz="1600" kern="100"/>
                        <a:t> </a:t>
                      </a:r>
                      <a:endParaRPr lang="zh-CN" sz="1600" kern="100">
                        <a:latin typeface="Times New Roman" panose="02020603050405020304"/>
                        <a:ea typeface="宋体" panose="02010600030101010101" pitchFamily="2" charset="-122"/>
                      </a:endParaRPr>
                    </a:p>
                  </a:txBody>
                  <a:tcPr marL="0" marR="0" marT="0" marB="0"/>
                </a:tc>
              </a:tr>
              <a:tr h="352213">
                <a:tc>
                  <a:txBody>
                    <a:bodyPr/>
                    <a:lstStyle/>
                    <a:p>
                      <a:pPr marL="228600" algn="just">
                        <a:spcAft>
                          <a:spcPts val="0"/>
                        </a:spcAft>
                      </a:pPr>
                      <a:r>
                        <a:rPr lang="en-US" sz="1600" kern="100" dirty="0"/>
                        <a:t>{m,} </a:t>
                      </a:r>
                      <a:endParaRPr lang="zh-CN" sz="160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sz="1600" kern="100" dirty="0"/>
                        <a:t>表达式至少重复</a:t>
                      </a:r>
                      <a:r>
                        <a:rPr lang="en-US" sz="1600" kern="100" dirty="0"/>
                        <a:t>m</a:t>
                      </a:r>
                      <a:r>
                        <a:rPr lang="zh-CN" sz="1600" kern="100" dirty="0"/>
                        <a:t>次</a:t>
                      </a:r>
                      <a:r>
                        <a:rPr lang="en-US" sz="1600" kern="100" dirty="0"/>
                        <a:t> </a:t>
                      </a:r>
                      <a:endParaRPr lang="zh-CN" sz="1600" kern="100" dirty="0">
                        <a:latin typeface="Times New Roman" panose="02020603050405020304"/>
                        <a:ea typeface="宋体" panose="02010600030101010101" pitchFamily="2" charset="-122"/>
                      </a:endParaRPr>
                    </a:p>
                  </a:txBody>
                  <a:tcPr marL="0" marR="0" marT="0" marB="0"/>
                </a:tc>
              </a:tr>
              <a:tr h="363953">
                <a:tc>
                  <a:txBody>
                    <a:bodyPr/>
                    <a:lstStyle/>
                    <a:p>
                      <a:pPr marL="228600" algn="just">
                        <a:spcAft>
                          <a:spcPts val="0"/>
                        </a:spcAft>
                      </a:pPr>
                      <a:r>
                        <a:rPr lang="en-US" sz="1600" kern="100" dirty="0">
                          <a:highlight>
                            <a:srgbClr val="FFFF00"/>
                          </a:highlight>
                        </a:rPr>
                        <a:t>  ?</a:t>
                      </a:r>
                      <a:endParaRPr lang="zh-CN" sz="160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sz="1600" kern="100" dirty="0"/>
                        <a:t>匹配表达式</a:t>
                      </a:r>
                      <a:r>
                        <a:rPr lang="en-US" sz="1600" kern="100" dirty="0"/>
                        <a:t>0</a:t>
                      </a:r>
                      <a:r>
                        <a:rPr lang="zh-CN" sz="1600" kern="100" dirty="0"/>
                        <a:t>次或者</a:t>
                      </a:r>
                      <a:r>
                        <a:rPr lang="en-US" sz="1600" kern="100" dirty="0"/>
                        <a:t>1</a:t>
                      </a:r>
                      <a:r>
                        <a:rPr lang="zh-CN" sz="1600" kern="100" dirty="0"/>
                        <a:t>次，相当于</a:t>
                      </a:r>
                      <a:r>
                        <a:rPr lang="en-US" sz="1600" kern="100" dirty="0"/>
                        <a:t> {0,1}</a:t>
                      </a:r>
                      <a:endParaRPr lang="zh-CN" sz="1600" kern="100" dirty="0">
                        <a:latin typeface="Times New Roman" panose="02020603050405020304"/>
                        <a:ea typeface="宋体" panose="02010600030101010101" pitchFamily="2" charset="-122"/>
                      </a:endParaRPr>
                    </a:p>
                  </a:txBody>
                  <a:tcPr marL="0" marR="0" marT="0" marB="0"/>
                </a:tc>
              </a:tr>
              <a:tr h="375694">
                <a:tc>
                  <a:txBody>
                    <a:bodyPr/>
                    <a:lstStyle/>
                    <a:p>
                      <a:pPr marL="228600" algn="just">
                        <a:spcAft>
                          <a:spcPts val="0"/>
                        </a:spcAft>
                      </a:pPr>
                      <a:r>
                        <a:rPr lang="en-US" sz="1600" kern="100" dirty="0">
                          <a:highlight>
                            <a:srgbClr val="FFFF00"/>
                          </a:highlight>
                        </a:rPr>
                        <a:t>  +</a:t>
                      </a:r>
                      <a:endParaRPr lang="zh-CN" sz="160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sz="1600" kern="100" dirty="0"/>
                        <a:t>表达式至少出现</a:t>
                      </a:r>
                      <a:r>
                        <a:rPr lang="en-US" sz="1600" kern="100" dirty="0"/>
                        <a:t>1</a:t>
                      </a:r>
                      <a:r>
                        <a:rPr lang="zh-CN" sz="1600" kern="100" dirty="0"/>
                        <a:t>次，相当于</a:t>
                      </a:r>
                      <a:r>
                        <a:rPr lang="en-US" sz="1600" kern="100" dirty="0"/>
                        <a:t> {1,} </a:t>
                      </a:r>
                      <a:endParaRPr lang="zh-CN" sz="1600" kern="100" dirty="0">
                        <a:latin typeface="Times New Roman" panose="02020603050405020304"/>
                        <a:ea typeface="宋体" panose="02010600030101010101" pitchFamily="2" charset="-122"/>
                      </a:endParaRPr>
                    </a:p>
                  </a:txBody>
                  <a:tcPr marL="0" marR="0" marT="0" marB="0"/>
                </a:tc>
              </a:tr>
              <a:tr h="352213">
                <a:tc>
                  <a:txBody>
                    <a:bodyPr/>
                    <a:lstStyle/>
                    <a:p>
                      <a:pPr marL="228600" algn="just">
                        <a:spcAft>
                          <a:spcPts val="0"/>
                        </a:spcAft>
                      </a:pPr>
                      <a:r>
                        <a:rPr lang="en-US" sz="1600" kern="100" dirty="0">
                          <a:highlight>
                            <a:srgbClr val="FFFF00"/>
                          </a:highlight>
                        </a:rPr>
                        <a:t>  *</a:t>
                      </a:r>
                      <a:endParaRPr lang="zh-CN" sz="1600" kern="100" dirty="0">
                        <a:latin typeface="Times New Roman" panose="02020603050405020304"/>
                        <a:ea typeface="宋体" panose="02010600030101010101" pitchFamily="2" charset="-122"/>
                      </a:endParaRPr>
                    </a:p>
                  </a:txBody>
                  <a:tcPr marL="0" marR="0" marT="0" marB="0"/>
                </a:tc>
                <a:tc>
                  <a:txBody>
                    <a:bodyPr/>
                    <a:lstStyle/>
                    <a:p>
                      <a:pPr marL="228600" algn="just">
                        <a:spcAft>
                          <a:spcPts val="0"/>
                        </a:spcAft>
                      </a:pPr>
                      <a:r>
                        <a:rPr lang="zh-CN" sz="1600" kern="100" dirty="0"/>
                        <a:t>表达式不出现或出现任意次，相当于</a:t>
                      </a:r>
                      <a:r>
                        <a:rPr lang="en-US" sz="1600" kern="100" dirty="0"/>
                        <a:t> {0,} </a:t>
                      </a:r>
                      <a:endParaRPr lang="zh-CN" sz="1600" kern="100" dirty="0">
                        <a:latin typeface="Times New Roman" panose="02020603050405020304"/>
                        <a:ea typeface="宋体" panose="02010600030101010101" pitchFamily="2" charset="-122"/>
                      </a:endParaRPr>
                    </a:p>
                  </a:txBody>
                  <a:tcPr marL="0" marR="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pt新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ppt新模板</Template>
  <TotalTime>0</TotalTime>
  <Words>3140</Words>
  <Application>WPS 演示</Application>
  <PresentationFormat>信纸(8.5x11 英寸)</PresentationFormat>
  <Paragraphs>350</Paragraphs>
  <Slides>18</Slides>
  <Notes>51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Trebuchet MS</vt:lpstr>
      <vt:lpstr>微软雅黑</vt:lpstr>
      <vt:lpstr>Arial Unicode MS</vt:lpstr>
      <vt:lpstr>Arial Rounded MT Bold</vt:lpstr>
      <vt:lpstr>Consolas</vt:lpstr>
      <vt:lpstr>Courier New</vt:lpstr>
      <vt:lpstr>Times New Roman</vt:lpstr>
      <vt:lpstr>Calibri</vt:lpstr>
      <vt:lpstr>Tahoma</vt:lpstr>
      <vt:lpstr>ppt新模板</vt:lpstr>
      <vt:lpstr>正则表达式 		及java文本复杂操作</vt:lpstr>
      <vt:lpstr>正则表达式课程规划</vt:lpstr>
      <vt:lpstr>正则表达式(Regular Expresssion)简介</vt:lpstr>
      <vt:lpstr>开发中如何使用?</vt:lpstr>
      <vt:lpstr>工具软件RegexBuddy</vt:lpstr>
      <vt:lpstr>正则表达式语法（1）</vt:lpstr>
      <vt:lpstr>正则表达式语法（2）</vt:lpstr>
      <vt:lpstr>正则表达式语法（3）·</vt:lpstr>
      <vt:lpstr>正则表达式语法（4）</vt:lpstr>
      <vt:lpstr>正则表达式语法（5）</vt:lpstr>
      <vt:lpstr>正则表达式的匹配模式</vt:lpstr>
      <vt:lpstr>正则表达式语法（6）·</vt:lpstr>
      <vt:lpstr>正则表达式语法（7）·</vt:lpstr>
      <vt:lpstr>课堂练习1！</vt:lpstr>
      <vt:lpstr>课堂练习2！</vt:lpstr>
      <vt:lpstr>常用正则表达式列表</vt:lpstr>
      <vt:lpstr>其他妙用</vt:lpstr>
      <vt:lpstr>JAVA程序中使用正则表达式</vt:lpstr>
    </vt:vector>
  </TitlesOfParts>
  <Company>Global Intelligence Alliance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高淇</cp:lastModifiedBy>
  <cp:revision>1595</cp:revision>
  <dcterms:created xsi:type="dcterms:W3CDTF">2007-09-26T12:04:00Z</dcterms:created>
  <dcterms:modified xsi:type="dcterms:W3CDTF">2018-02-28T15:20:52Z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