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 showSpecialPlsOnTitleSld="0">
  <p:sldMasterIdLst>
    <p:sldMasterId id="2147483648" r:id="rId1"/>
  </p:sldMasterIdLst>
  <p:notesMasterIdLst>
    <p:notesMasterId r:id="rId13"/>
  </p:notesMasterIdLst>
  <p:handoutMasterIdLst>
    <p:handoutMasterId r:id="rId28"/>
  </p:handoutMasterIdLst>
  <p:sldIdLst>
    <p:sldId id="547" r:id="rId3"/>
    <p:sldId id="534" r:id="rId4"/>
    <p:sldId id="564" r:id="rId5"/>
    <p:sldId id="545" r:id="rId6"/>
    <p:sldId id="567" r:id="rId7"/>
    <p:sldId id="568" r:id="rId8"/>
    <p:sldId id="569" r:id="rId9"/>
    <p:sldId id="566" r:id="rId10"/>
    <p:sldId id="535" r:id="rId11"/>
    <p:sldId id="536" r:id="rId12"/>
    <p:sldId id="537" r:id="rId14"/>
    <p:sldId id="538" r:id="rId15"/>
    <p:sldId id="539" r:id="rId16"/>
    <p:sldId id="540" r:id="rId17"/>
    <p:sldId id="541" r:id="rId18"/>
    <p:sldId id="542" r:id="rId19"/>
    <p:sldId id="592" r:id="rId20"/>
    <p:sldId id="593" r:id="rId21"/>
    <p:sldId id="594" r:id="rId22"/>
    <p:sldId id="544" r:id="rId23"/>
    <p:sldId id="570" r:id="rId24"/>
    <p:sldId id="571" r:id="rId25"/>
    <p:sldId id="595" r:id="rId26"/>
    <p:sldId id="543" r:id="rId27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/>
        </p14:section>
        <p14:section name="无标题节" id="{9FFD6A15-B5AB-4553-8930-6F93358D6395}">
          <p14:sldIdLst>
            <p14:sldId id="547"/>
            <p14:sldId id="534"/>
            <p14:sldId id="564"/>
            <p14:sldId id="545"/>
            <p14:sldId id="567"/>
            <p14:sldId id="568"/>
            <p14:sldId id="569"/>
            <p14:sldId id="566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92"/>
            <p14:sldId id="593"/>
            <p14:sldId id="594"/>
            <p14:sldId id="544"/>
            <p14:sldId id="570"/>
            <p14:sldId id="571"/>
            <p14:sldId id="595"/>
            <p14:sldId id="5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1"/>
    <a:srgbClr val="FFFFFF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424" autoAdjust="0"/>
  </p:normalViewPr>
  <p:slideViewPr>
    <p:cSldViewPr>
      <p:cViewPr varScale="1">
        <p:scale>
          <a:sx n="74" d="100"/>
          <a:sy n="74" d="100"/>
        </p:scale>
        <p:origin x="840" y="72"/>
      </p:cViewPr>
      <p:guideLst>
        <p:guide orient="horz" pos="216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 smtClean="0"/>
              <a:t>Muokkaa tekstin perustyylejä napsauttamalla</a:t>
            </a:r>
            <a:endParaRPr lang="fi-FI" noProof="0" smtClean="0"/>
          </a:p>
          <a:p>
            <a:pPr lvl="1"/>
            <a:r>
              <a:rPr lang="fi-FI" noProof="0" smtClean="0"/>
              <a:t>toinen taso</a:t>
            </a:r>
            <a:endParaRPr lang="fi-FI" noProof="0" smtClean="0"/>
          </a:p>
          <a:p>
            <a:pPr lvl="2"/>
            <a:r>
              <a:rPr lang="fi-FI" noProof="0" smtClean="0"/>
              <a:t>kolmas taso</a:t>
            </a:r>
            <a:endParaRPr lang="fi-FI" noProof="0" smtClean="0"/>
          </a:p>
          <a:p>
            <a:pPr lvl="3"/>
            <a:r>
              <a:rPr lang="fi-FI" noProof="0" smtClean="0"/>
              <a:t>neljäs taso</a:t>
            </a:r>
            <a:endParaRPr lang="fi-FI" noProof="0" smtClean="0"/>
          </a:p>
          <a:p>
            <a:pPr lvl="4"/>
            <a:r>
              <a:rPr lang="fi-FI" noProof="0" smtClean="0"/>
              <a:t>viides taso</a:t>
            </a:r>
            <a:endParaRPr lang="fi-FI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点出重点和难点！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81909E-BDAD-46A9-9108-5526C5FF2380}" type="slidenum">
              <a:rPr lang="fi-FI" altLang="zh-CN" sz="1200">
                <a:latin typeface="Arial" panose="020B0604020202020204" pitchFamily="34" charset="0"/>
              </a:rPr>
            </a:fld>
            <a:endParaRPr lang="fi-FI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28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365" cy="857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28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2" name="图片 1" descr="百战视频水印 (1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170930" y="6316345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sz="4400" smtClean="0">
                <a:solidFill>
                  <a:srgbClr val="FFC000"/>
                </a:solidFill>
              </a:rPr>
              <a:t>JDBC</a:t>
            </a:r>
            <a:r>
              <a:rPr lang="zh-CN" altLang="en-US" sz="4400" smtClean="0">
                <a:solidFill>
                  <a:srgbClr val="FFC000"/>
                </a:solidFill>
              </a:rPr>
              <a:t>数据库操作</a:t>
            </a: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zh-CN" altLang="en-US" dirty="0"/>
              <a:t>讲师：</a:t>
            </a:r>
            <a:r>
              <a:rPr lang="zh-CN" altLang="en-US" dirty="0" smtClean="0"/>
              <a:t>高淇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en-US" altLang="zh-CN" b="0" dirty="0" smtClean="0"/>
              <a:t>JDBC</a:t>
            </a:r>
            <a:r>
              <a:rPr lang="zh-CN" altLang="en-US" b="0" dirty="0" smtClean="0"/>
              <a:t>访问数据库流程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访问数据库流程：</a:t>
            </a:r>
            <a:endParaRPr lang="zh-CN" altLang="en-US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32025" y="1777206"/>
            <a:ext cx="1524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ahoma" panose="020B0604030504040204" pitchFamily="34" charset="0"/>
              </a:rPr>
              <a:t>驱动管理器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994025" y="215820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32025" y="2767806"/>
            <a:ext cx="1524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ahoma" panose="020B0604030504040204" pitchFamily="34" charset="0"/>
              </a:rPr>
              <a:t>连接数据库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232025" y="3758406"/>
            <a:ext cx="1524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   SQL</a:t>
            </a:r>
            <a:r>
              <a:rPr lang="zh-CN" altLang="en-US">
                <a:latin typeface="Tahoma" panose="020B0604030504040204" pitchFamily="34" charset="0"/>
              </a:rPr>
              <a:t>语句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32025" y="4749006"/>
            <a:ext cx="1524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    </a:t>
            </a:r>
            <a:r>
              <a:rPr lang="zh-CN" altLang="en-US">
                <a:latin typeface="Tahoma" panose="020B0604030504040204" pitchFamily="34" charset="0"/>
              </a:rPr>
              <a:t>结果集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994025" y="314880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994025" y="413940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578350" y="1732756"/>
            <a:ext cx="20780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>
                <a:latin typeface="Tahoma" panose="020B0604030504040204" pitchFamily="34" charset="0"/>
              </a:rPr>
              <a:t>加载</a:t>
            </a:r>
            <a:r>
              <a:rPr lang="en-US" altLang="zh-CN" dirty="0">
                <a:latin typeface="Tahoma" panose="020B0604030504040204" pitchFamily="34" charset="0"/>
              </a:rPr>
              <a:t>JDBC</a:t>
            </a:r>
            <a:r>
              <a:rPr lang="zh-CN" altLang="en-US" dirty="0">
                <a:latin typeface="Tahoma" panose="020B0604030504040204" pitchFamily="34" charset="0"/>
              </a:rPr>
              <a:t>驱动程序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670425" y="2758281"/>
            <a:ext cx="2241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Tahoma" panose="020B0604030504040204" pitchFamily="34" charset="0"/>
              </a:rPr>
              <a:t>建立与数据库的连接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746625" y="3682206"/>
            <a:ext cx="150177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Tahoma" panose="020B0604030504040204" pitchFamily="34" charset="0"/>
              </a:rPr>
              <a:t>发送</a:t>
            </a:r>
            <a:r>
              <a:rPr lang="en-US" altLang="zh-CN">
                <a:latin typeface="Tahoma" panose="020B0604030504040204" pitchFamily="34" charset="0"/>
              </a:rPr>
              <a:t>SQL</a:t>
            </a:r>
            <a:r>
              <a:rPr lang="zh-CN" altLang="en-US">
                <a:latin typeface="Tahoma" panose="020B0604030504040204" pitchFamily="34" charset="0"/>
              </a:rPr>
              <a:t>查询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670425" y="4739481"/>
            <a:ext cx="15557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Tahoma" panose="020B0604030504040204" pitchFamily="34" charset="0"/>
              </a:rPr>
              <a:t>得到查询结果</a:t>
            </a:r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JDBC</a:t>
            </a:r>
            <a:r>
              <a:rPr lang="zh-CN" altLang="en-US" dirty="0" smtClean="0"/>
              <a:t>常用接口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786813" cy="5073650"/>
          </a:xfrm>
        </p:spPr>
        <p:txBody>
          <a:bodyPr/>
          <a:lstStyle/>
          <a:p>
            <a:pPr lvl="0"/>
            <a:r>
              <a:rPr lang="en-US" altLang="zh-CN" dirty="0"/>
              <a:t>Driver</a:t>
            </a:r>
            <a:r>
              <a:rPr lang="zh-CN" altLang="zh-CN" dirty="0"/>
              <a:t>接口</a:t>
            </a:r>
            <a:endParaRPr lang="zh-CN" altLang="zh-CN" dirty="0"/>
          </a:p>
          <a:p>
            <a:pPr lvl="1"/>
            <a:r>
              <a:rPr lang="en-US" altLang="zh-CN" dirty="0"/>
              <a:t>Driver</a:t>
            </a:r>
            <a:r>
              <a:rPr lang="zh-CN" altLang="zh-CN" dirty="0"/>
              <a:t>接口由数据库厂家提供，对于</a:t>
            </a:r>
            <a:r>
              <a:rPr lang="en-US" altLang="zh-CN" dirty="0"/>
              <a:t>java</a:t>
            </a:r>
            <a:r>
              <a:rPr lang="zh-CN" altLang="zh-CN" dirty="0"/>
              <a:t>开发者而言，只需要使用</a:t>
            </a:r>
            <a:r>
              <a:rPr lang="en-US" altLang="zh-CN" dirty="0"/>
              <a:t>Driver</a:t>
            </a:r>
            <a:r>
              <a:rPr lang="zh-CN" altLang="zh-CN" dirty="0"/>
              <a:t>接口就可以了。</a:t>
            </a:r>
            <a:endParaRPr lang="zh-CN" altLang="zh-CN" dirty="0"/>
          </a:p>
          <a:p>
            <a:pPr lvl="1"/>
            <a:r>
              <a:rPr lang="zh-CN" altLang="zh-CN" dirty="0"/>
              <a:t>在编程中要连接数据库，必须先装载特定厂商的数据库驱动程序。不同的数据库有不同的装载方法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驱动</a:t>
            </a:r>
            <a:r>
              <a:rPr lang="zh-CN" altLang="en-US" dirty="0">
                <a:solidFill>
                  <a:srgbClr val="C00000"/>
                </a:solidFill>
              </a:rPr>
              <a:t>：就是各个数据库厂商实现的</a:t>
            </a:r>
            <a:r>
              <a:rPr lang="en-US" altLang="zh-CN" dirty="0">
                <a:solidFill>
                  <a:srgbClr val="C00000"/>
                </a:solidFill>
              </a:rPr>
              <a:t>Sun</a:t>
            </a:r>
            <a:r>
              <a:rPr lang="zh-CN" altLang="en-US" dirty="0">
                <a:solidFill>
                  <a:srgbClr val="C00000"/>
                </a:solidFill>
              </a:rPr>
              <a:t>公司提出的</a:t>
            </a:r>
            <a:r>
              <a:rPr lang="en-US" altLang="zh-CN" dirty="0" smtClean="0">
                <a:solidFill>
                  <a:srgbClr val="C00000"/>
                </a:solidFill>
              </a:rPr>
              <a:t>JDBC</a:t>
            </a:r>
            <a:r>
              <a:rPr lang="zh-CN" altLang="en-US" dirty="0" smtClean="0">
                <a:solidFill>
                  <a:srgbClr val="C00000"/>
                </a:solidFill>
              </a:rPr>
              <a:t>接口。 </a:t>
            </a:r>
            <a:r>
              <a:rPr lang="zh-CN" altLang="en-US" dirty="0">
                <a:solidFill>
                  <a:srgbClr val="C00000"/>
                </a:solidFill>
              </a:rPr>
              <a:t>即对</a:t>
            </a:r>
            <a:r>
              <a:rPr lang="en-US" altLang="zh-CN" dirty="0">
                <a:solidFill>
                  <a:srgbClr val="C00000"/>
                </a:solidFill>
              </a:rPr>
              <a:t>Connection</a:t>
            </a:r>
            <a:r>
              <a:rPr lang="zh-CN" altLang="en-US" dirty="0">
                <a:solidFill>
                  <a:srgbClr val="C00000"/>
                </a:solidFill>
              </a:rPr>
              <a:t>等接口的实现类的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 smtClean="0">
                <a:solidFill>
                  <a:srgbClr val="C00000"/>
                </a:solidFill>
              </a:rPr>
              <a:t>文件</a:t>
            </a:r>
            <a:endParaRPr lang="zh-CN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zh-CN" dirty="0" smtClean="0"/>
              <a:t>装载</a:t>
            </a:r>
            <a:r>
              <a:rPr lang="en-US" altLang="zh-CN" dirty="0" err="1"/>
              <a:t>MySql</a:t>
            </a:r>
            <a:r>
              <a:rPr lang="zh-CN" altLang="zh-CN" dirty="0"/>
              <a:t>驱动</a:t>
            </a:r>
            <a:endParaRPr lang="zh-CN" altLang="zh-CN" dirty="0"/>
          </a:p>
          <a:p>
            <a:pPr lvl="2"/>
            <a:r>
              <a:rPr lang="en-US" altLang="zh-CN" dirty="0" err="1"/>
              <a:t>Class.forName</a:t>
            </a:r>
            <a:r>
              <a:rPr lang="en-US" altLang="zh-CN" dirty="0"/>
              <a:t>("</a:t>
            </a:r>
            <a:r>
              <a:rPr lang="en-US" altLang="zh-CN" dirty="0" err="1"/>
              <a:t>com.mysql.jdbc.Driver</a:t>
            </a:r>
            <a:r>
              <a:rPr lang="en-US" altLang="zh-CN" dirty="0"/>
              <a:t>");</a:t>
            </a:r>
            <a:endParaRPr lang="zh-CN" altLang="zh-CN" dirty="0"/>
          </a:p>
          <a:p>
            <a:pPr lvl="1"/>
            <a:r>
              <a:rPr lang="zh-CN" altLang="zh-CN" dirty="0"/>
              <a:t>装载</a:t>
            </a:r>
            <a:r>
              <a:rPr lang="en-US" altLang="zh-CN" dirty="0"/>
              <a:t>Oracle</a:t>
            </a:r>
            <a:r>
              <a:rPr lang="zh-CN" altLang="zh-CN" dirty="0"/>
              <a:t>驱动</a:t>
            </a:r>
            <a:endParaRPr lang="zh-CN" altLang="zh-CN" dirty="0"/>
          </a:p>
          <a:p>
            <a:pPr lvl="2"/>
            <a:r>
              <a:rPr lang="en-US" altLang="zh-CN" dirty="0" err="1" smtClean="0"/>
              <a:t>Class.forName</a:t>
            </a:r>
            <a:r>
              <a:rPr lang="en-US" altLang="zh-CN" dirty="0"/>
              <a:t>("</a:t>
            </a:r>
            <a:r>
              <a:rPr lang="en-US" altLang="zh-CN" dirty="0" err="1"/>
              <a:t>oracle.jdbc.driver.OracleDriver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endParaRPr lang="zh-CN" altLang="en-US" dirty="0"/>
          </a:p>
          <a:p>
            <a:pPr eaLnBrk="1" hangingPunct="1"/>
            <a:endParaRPr lang="en-US" altLang="zh-CN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常用接口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lvl="0"/>
            <a:r>
              <a:rPr lang="en-US" altLang="zh-CN" dirty="0" err="1"/>
              <a:t>DriverManager</a:t>
            </a:r>
            <a:r>
              <a:rPr lang="zh-CN" altLang="zh-CN" dirty="0"/>
              <a:t>接口</a:t>
            </a:r>
            <a:endParaRPr lang="zh-CN" altLang="zh-CN" sz="1800" dirty="0"/>
          </a:p>
          <a:p>
            <a:pPr lvl="1"/>
            <a:r>
              <a:rPr lang="en-US" altLang="zh-CN" dirty="0" err="1"/>
              <a:t>DriverManager</a:t>
            </a:r>
            <a:r>
              <a:rPr lang="zh-CN" altLang="zh-CN" dirty="0"/>
              <a:t>是</a:t>
            </a:r>
            <a:r>
              <a:rPr lang="en-US" altLang="zh-CN" dirty="0"/>
              <a:t>JDBC</a:t>
            </a:r>
            <a:r>
              <a:rPr lang="zh-CN" altLang="zh-CN" dirty="0"/>
              <a:t>的管理层，作用于用户和驱动程序之间。</a:t>
            </a:r>
            <a:endParaRPr lang="zh-CN" altLang="zh-CN" sz="1600" dirty="0"/>
          </a:p>
          <a:p>
            <a:pPr lvl="1"/>
            <a:r>
              <a:rPr lang="en-US" altLang="zh-CN" dirty="0" err="1"/>
              <a:t>DriverManager</a:t>
            </a:r>
            <a:r>
              <a:rPr lang="zh-CN" altLang="zh-CN" dirty="0"/>
              <a:t>跟踪可用的驱动程序，并在数据库和相应的驱动程序之间建立连接。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常用接口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Connection</a:t>
            </a:r>
            <a:r>
              <a:rPr lang="zh-CN" altLang="zh-CN" b="1" dirty="0"/>
              <a:t>接口</a:t>
            </a:r>
            <a:endParaRPr lang="zh-CN" altLang="zh-CN" sz="1800" dirty="0"/>
          </a:p>
          <a:p>
            <a:pPr lvl="1"/>
            <a:r>
              <a:rPr lang="en-US" altLang="zh-CN" dirty="0"/>
              <a:t>Connection</a:t>
            </a:r>
            <a:r>
              <a:rPr lang="zh-CN" altLang="zh-CN" dirty="0"/>
              <a:t>与特定数据库的连接（会话）</a:t>
            </a:r>
            <a:r>
              <a:rPr lang="en-US" altLang="zh-CN" dirty="0"/>
              <a:t>,</a:t>
            </a:r>
            <a:r>
              <a:rPr lang="zh-CN" altLang="zh-CN" dirty="0"/>
              <a:t>在连接上下文中执行 </a:t>
            </a:r>
            <a:r>
              <a:rPr lang="en-US" altLang="zh-CN" dirty="0"/>
              <a:t>SQL </a:t>
            </a:r>
            <a:r>
              <a:rPr lang="zh-CN" altLang="zh-CN" dirty="0"/>
              <a:t>语句并返回结果。</a:t>
            </a:r>
            <a:endParaRPr lang="zh-CN" altLang="zh-CN" sz="1600" dirty="0"/>
          </a:p>
          <a:p>
            <a:pPr lvl="1"/>
            <a:r>
              <a:rPr lang="en-US" altLang="zh-CN" dirty="0" err="1"/>
              <a:t>DriverManager</a:t>
            </a:r>
            <a:r>
              <a:rPr lang="zh-CN" altLang="zh-CN" dirty="0"/>
              <a:t>的</a:t>
            </a:r>
            <a:r>
              <a:rPr lang="en-US" altLang="zh-CN" dirty="0" err="1"/>
              <a:t>getConnection</a:t>
            </a:r>
            <a:r>
              <a:rPr lang="en-US" altLang="zh-CN" dirty="0"/>
              <a:t>()</a:t>
            </a:r>
            <a:r>
              <a:rPr lang="zh-CN" altLang="zh-CN" dirty="0"/>
              <a:t>方法建立在</a:t>
            </a:r>
            <a:r>
              <a:rPr lang="en-US" altLang="zh-CN" dirty="0"/>
              <a:t>JDBC URL</a:t>
            </a:r>
            <a:r>
              <a:rPr lang="zh-CN" altLang="zh-CN" dirty="0"/>
              <a:t>中定义的数据库</a:t>
            </a:r>
            <a:r>
              <a:rPr lang="en-US" altLang="zh-CN" dirty="0"/>
              <a:t>Connection</a:t>
            </a:r>
            <a:r>
              <a:rPr lang="zh-CN" altLang="zh-CN" dirty="0"/>
              <a:t>连接上</a:t>
            </a:r>
            <a:endParaRPr lang="zh-CN" altLang="zh-CN" sz="1600" dirty="0"/>
          </a:p>
          <a:p>
            <a:pPr lvl="1"/>
            <a:r>
              <a:rPr lang="zh-CN" altLang="zh-CN" dirty="0"/>
              <a:t>连接</a:t>
            </a:r>
            <a:r>
              <a:rPr lang="en-US" altLang="zh-CN" dirty="0"/>
              <a:t>MYSQL</a:t>
            </a:r>
            <a:r>
              <a:rPr lang="zh-CN" altLang="zh-CN" dirty="0"/>
              <a:t>数据库：</a:t>
            </a:r>
            <a:endParaRPr lang="zh-CN" altLang="zh-CN" sz="1600" dirty="0"/>
          </a:p>
          <a:p>
            <a:pPr lvl="3"/>
            <a:r>
              <a:rPr lang="en-US" altLang="zh-CN" dirty="0"/>
              <a:t>Connection con = </a:t>
            </a:r>
            <a:r>
              <a:rPr lang="en-US" altLang="zh-CN" dirty="0" err="1"/>
              <a:t>DriverManager.getConnection</a:t>
            </a:r>
            <a:r>
              <a:rPr lang="en-US" altLang="zh-CN" dirty="0"/>
              <a:t>("</a:t>
            </a:r>
            <a:r>
              <a:rPr lang="en-US" altLang="zh-CN" dirty="0" err="1"/>
              <a:t>jdbc:mysql</a:t>
            </a:r>
            <a:r>
              <a:rPr lang="en-US" altLang="zh-CN" dirty="0"/>
              <a:t>://</a:t>
            </a:r>
            <a:r>
              <a:rPr lang="en-US" altLang="zh-CN" dirty="0" err="1"/>
              <a:t>host:port</a:t>
            </a:r>
            <a:r>
              <a:rPr lang="en-US" altLang="zh-CN" dirty="0"/>
              <a:t>/</a:t>
            </a:r>
            <a:r>
              <a:rPr lang="en-US" altLang="zh-CN" dirty="0" err="1"/>
              <a:t>database","user","password</a:t>
            </a:r>
            <a:r>
              <a:rPr lang="en-US" altLang="zh-CN" dirty="0"/>
              <a:t>");</a:t>
            </a:r>
            <a:endParaRPr lang="zh-CN" altLang="zh-CN" sz="1200" dirty="0"/>
          </a:p>
          <a:p>
            <a:pPr lvl="1"/>
            <a:r>
              <a:rPr lang="zh-CN" altLang="zh-CN" dirty="0"/>
              <a:t>连接</a:t>
            </a:r>
            <a:r>
              <a:rPr lang="en-US" altLang="zh-CN" dirty="0"/>
              <a:t>ORACLE</a:t>
            </a:r>
            <a:r>
              <a:rPr lang="zh-CN" altLang="zh-CN" dirty="0"/>
              <a:t>数据库：</a:t>
            </a:r>
            <a:endParaRPr lang="zh-CN" altLang="zh-CN" sz="1600" dirty="0"/>
          </a:p>
          <a:p>
            <a:pPr lvl="3"/>
            <a:r>
              <a:rPr lang="en-US" altLang="zh-CN" dirty="0"/>
              <a:t>Connection con = </a:t>
            </a:r>
            <a:r>
              <a:rPr lang="en-US" altLang="zh-CN" dirty="0" err="1"/>
              <a:t>DriverManager.getConnection</a:t>
            </a:r>
            <a:r>
              <a:rPr lang="en-US" altLang="zh-CN" dirty="0"/>
              <a:t>("</a:t>
            </a:r>
            <a:r>
              <a:rPr lang="en-US" altLang="zh-CN" dirty="0" err="1"/>
              <a:t>jdbc:oracle:thin</a:t>
            </a:r>
            <a:r>
              <a:rPr lang="en-US" altLang="zh-CN" dirty="0"/>
              <a:t>:@</a:t>
            </a:r>
            <a:r>
              <a:rPr lang="en-US" altLang="zh-CN" dirty="0" err="1"/>
              <a:t>host:port:databse</a:t>
            </a:r>
            <a:r>
              <a:rPr lang="en-US" altLang="zh-CN" dirty="0"/>
              <a:t>","</a:t>
            </a:r>
            <a:r>
              <a:rPr lang="en-US" altLang="zh-CN" dirty="0" err="1"/>
              <a:t>user","password</a:t>
            </a:r>
            <a:r>
              <a:rPr lang="en-US" altLang="zh-CN" dirty="0"/>
              <a:t>");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常用接口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Statement</a:t>
            </a:r>
            <a:r>
              <a:rPr lang="zh-CN" altLang="zh-CN" dirty="0"/>
              <a:t>接口</a:t>
            </a:r>
            <a:endParaRPr lang="zh-CN" altLang="zh-CN" sz="1800" dirty="0"/>
          </a:p>
          <a:p>
            <a:pPr lvl="1"/>
            <a:r>
              <a:rPr lang="zh-CN" altLang="zh-CN" dirty="0"/>
              <a:t>用于执行静态 </a:t>
            </a:r>
            <a:r>
              <a:rPr lang="en-US" altLang="zh-CN" dirty="0"/>
              <a:t>SQL </a:t>
            </a:r>
            <a:r>
              <a:rPr lang="zh-CN" altLang="zh-CN" dirty="0"/>
              <a:t>语句并返回它所生成结果的对象。</a:t>
            </a:r>
            <a:endParaRPr lang="zh-CN" altLang="zh-CN" sz="1600" dirty="0"/>
          </a:p>
          <a:p>
            <a:pPr lvl="1"/>
            <a:r>
              <a:rPr lang="zh-CN" altLang="zh-CN" dirty="0"/>
              <a:t>三种</a:t>
            </a:r>
            <a:r>
              <a:rPr lang="en-US" altLang="zh-CN" dirty="0"/>
              <a:t>Statement</a:t>
            </a:r>
            <a:r>
              <a:rPr lang="zh-CN" altLang="zh-CN" dirty="0"/>
              <a:t>类：</a:t>
            </a:r>
            <a:endParaRPr lang="zh-CN" altLang="zh-CN" sz="1600" dirty="0"/>
          </a:p>
          <a:p>
            <a:pPr lvl="2"/>
            <a:r>
              <a:rPr lang="en-US" altLang="zh-CN" dirty="0"/>
              <a:t>Statement</a:t>
            </a:r>
            <a:r>
              <a:rPr lang="zh-CN" altLang="zh-CN" dirty="0"/>
              <a:t>：</a:t>
            </a:r>
            <a:endParaRPr lang="zh-CN" altLang="zh-CN" sz="1400" dirty="0"/>
          </a:p>
          <a:p>
            <a:pPr lvl="3"/>
            <a:r>
              <a:rPr lang="zh-CN" altLang="zh-CN" dirty="0"/>
              <a:t>由</a:t>
            </a:r>
            <a:r>
              <a:rPr lang="en-US" altLang="zh-CN" dirty="0" err="1"/>
              <a:t>createStatement</a:t>
            </a:r>
            <a:r>
              <a:rPr lang="zh-CN" altLang="zh-CN" dirty="0"/>
              <a:t>创建，用于发送简单的</a:t>
            </a:r>
            <a:r>
              <a:rPr lang="en-US" altLang="zh-CN" dirty="0"/>
              <a:t>SQL</a:t>
            </a:r>
            <a:r>
              <a:rPr lang="zh-CN" altLang="zh-CN" dirty="0"/>
              <a:t>语句。</a:t>
            </a:r>
            <a:r>
              <a:rPr lang="en-US" altLang="zh-CN" dirty="0"/>
              <a:t>(</a:t>
            </a:r>
            <a:r>
              <a:rPr lang="zh-CN" altLang="zh-CN" dirty="0"/>
              <a:t>不带参数的</a:t>
            </a:r>
            <a:r>
              <a:rPr lang="en-US" altLang="zh-CN" dirty="0"/>
              <a:t>)  </a:t>
            </a:r>
            <a:endParaRPr lang="zh-CN" altLang="zh-CN" sz="1200" dirty="0"/>
          </a:p>
          <a:p>
            <a:pPr lvl="2"/>
            <a:r>
              <a:rPr lang="en-US" altLang="zh-CN" dirty="0" err="1"/>
              <a:t>PreparedStatement</a:t>
            </a:r>
            <a:r>
              <a:rPr lang="zh-CN" altLang="zh-CN" dirty="0"/>
              <a:t>：</a:t>
            </a:r>
            <a:endParaRPr lang="zh-CN" altLang="zh-CN" sz="1400" dirty="0"/>
          </a:p>
          <a:p>
            <a:pPr lvl="3"/>
            <a:r>
              <a:rPr lang="zh-CN" altLang="zh-CN" dirty="0"/>
              <a:t>继承自</a:t>
            </a:r>
            <a:r>
              <a:rPr lang="en-US" altLang="zh-CN" dirty="0"/>
              <a:t>Statement</a:t>
            </a:r>
            <a:r>
              <a:rPr lang="zh-CN" altLang="zh-CN" dirty="0"/>
              <a:t>接口，由</a:t>
            </a:r>
            <a:r>
              <a:rPr lang="en-US" altLang="zh-CN" dirty="0" err="1"/>
              <a:t>prepareStatement</a:t>
            </a:r>
            <a:r>
              <a:rPr lang="zh-CN" altLang="zh-CN" dirty="0"/>
              <a:t>创建，用于发送含有一个或多个输入参数的</a:t>
            </a:r>
            <a:r>
              <a:rPr lang="en-US" altLang="zh-CN" dirty="0" err="1"/>
              <a:t>sql</a:t>
            </a:r>
            <a:r>
              <a:rPr lang="zh-CN" altLang="zh-CN" dirty="0"/>
              <a:t>语句。</a:t>
            </a:r>
            <a:r>
              <a:rPr lang="en-US" altLang="zh-CN" dirty="0" err="1"/>
              <a:t>PreparedStatement</a:t>
            </a:r>
            <a:r>
              <a:rPr lang="zh-CN" altLang="zh-CN" dirty="0"/>
              <a:t>对象比</a:t>
            </a:r>
            <a:r>
              <a:rPr lang="en-US" altLang="zh-CN" dirty="0"/>
              <a:t>Statement</a:t>
            </a:r>
            <a:r>
              <a:rPr lang="zh-CN" altLang="zh-CN" dirty="0"/>
              <a:t>对象的</a:t>
            </a:r>
            <a:r>
              <a:rPr lang="zh-CN" altLang="zh-CN" b="1" dirty="0">
                <a:solidFill>
                  <a:srgbClr val="FF0000"/>
                </a:solidFill>
              </a:rPr>
              <a:t>效率更</a:t>
            </a:r>
            <a:r>
              <a:rPr lang="zh-CN" altLang="zh-CN" b="1" dirty="0" smtClean="0">
                <a:solidFill>
                  <a:srgbClr val="FF0000"/>
                </a:solidFill>
              </a:rPr>
              <a:t>高</a:t>
            </a:r>
            <a:r>
              <a:rPr lang="zh-CN" altLang="en-US" dirty="0" smtClean="0"/>
              <a:t>，并且</a:t>
            </a:r>
            <a:r>
              <a:rPr lang="zh-CN" altLang="en-US" b="1" dirty="0" smtClean="0">
                <a:solidFill>
                  <a:srgbClr val="FF0000"/>
                </a:solidFill>
              </a:rPr>
              <a:t>可以防止</a:t>
            </a:r>
            <a:r>
              <a:rPr lang="en-US" altLang="zh-CN" b="1" dirty="0" smtClean="0">
                <a:solidFill>
                  <a:srgbClr val="FF0000"/>
                </a:solidFill>
              </a:rPr>
              <a:t>SQL</a:t>
            </a:r>
            <a:r>
              <a:rPr lang="zh-CN" altLang="en-US" b="1" dirty="0" smtClean="0">
                <a:solidFill>
                  <a:srgbClr val="FF0000"/>
                </a:solidFill>
              </a:rPr>
              <a:t>注入</a:t>
            </a:r>
            <a:r>
              <a:rPr lang="zh-CN" altLang="zh-CN" dirty="0" smtClean="0"/>
              <a:t>。</a:t>
            </a:r>
            <a:r>
              <a:rPr lang="zh-CN" altLang="zh-CN" dirty="0"/>
              <a:t>我们一般都用</a:t>
            </a:r>
            <a:r>
              <a:rPr lang="en-US" altLang="zh-CN" dirty="0" err="1"/>
              <a:t>PreparedStatement</a:t>
            </a:r>
            <a:r>
              <a:rPr lang="en-US" altLang="zh-CN" dirty="0"/>
              <a:t>. </a:t>
            </a:r>
            <a:endParaRPr lang="zh-CN" altLang="zh-CN" sz="1200" dirty="0"/>
          </a:p>
          <a:p>
            <a:pPr lvl="2"/>
            <a:r>
              <a:rPr lang="en-US" altLang="zh-CN" dirty="0" err="1"/>
              <a:t>CallableStatement</a:t>
            </a:r>
            <a:r>
              <a:rPr lang="zh-CN" altLang="zh-CN" dirty="0"/>
              <a:t>：</a:t>
            </a:r>
            <a:endParaRPr lang="zh-CN" altLang="zh-CN" sz="1400" dirty="0"/>
          </a:p>
          <a:p>
            <a:pPr lvl="3"/>
            <a:r>
              <a:rPr lang="zh-CN" altLang="zh-CN" dirty="0"/>
              <a:t>继承自</a:t>
            </a:r>
            <a:r>
              <a:rPr lang="en-US" altLang="zh-CN" dirty="0" err="1"/>
              <a:t>PreparedStatement</a:t>
            </a:r>
            <a:r>
              <a:rPr lang="en-US" altLang="zh-CN" dirty="0"/>
              <a:t> </a:t>
            </a:r>
            <a:r>
              <a:rPr lang="zh-CN" altLang="zh-CN" dirty="0"/>
              <a:t>。由方法</a:t>
            </a:r>
            <a:r>
              <a:rPr lang="en-US" altLang="zh-CN" dirty="0" err="1"/>
              <a:t>prePareCall</a:t>
            </a:r>
            <a:r>
              <a:rPr lang="zh-CN" altLang="zh-CN" dirty="0"/>
              <a:t>创建，用于调用</a:t>
            </a:r>
            <a:r>
              <a:rPr lang="zh-CN" altLang="zh-CN" b="1" dirty="0"/>
              <a:t>存储过程</a:t>
            </a:r>
            <a:r>
              <a:rPr lang="zh-CN" altLang="zh-CN" dirty="0"/>
              <a:t>。</a:t>
            </a:r>
            <a:endParaRPr lang="zh-CN" altLang="zh-CN" sz="1200" dirty="0"/>
          </a:p>
          <a:p>
            <a:pPr lvl="1"/>
            <a:r>
              <a:rPr lang="zh-CN" altLang="zh-CN" dirty="0"/>
              <a:t>常用的</a:t>
            </a:r>
            <a:r>
              <a:rPr lang="en-US" altLang="zh-CN" dirty="0"/>
              <a:t>Statement</a:t>
            </a:r>
            <a:r>
              <a:rPr lang="zh-CN" altLang="zh-CN" dirty="0"/>
              <a:t>方法：</a:t>
            </a:r>
            <a:endParaRPr lang="zh-CN" altLang="zh-CN" sz="1600" dirty="0"/>
          </a:p>
          <a:p>
            <a:pPr lvl="2"/>
            <a:r>
              <a:rPr lang="en-US" altLang="zh-CN" dirty="0" smtClean="0"/>
              <a:t>execute</a:t>
            </a:r>
            <a:r>
              <a:rPr lang="en-US" altLang="zh-CN" dirty="0"/>
              <a:t>()</a:t>
            </a:r>
            <a:r>
              <a:rPr lang="zh-CN" altLang="zh-CN" dirty="0"/>
              <a:t>：运行语句，返回是否有结果集。</a:t>
            </a:r>
            <a:endParaRPr lang="zh-CN" altLang="zh-CN" sz="1200" dirty="0"/>
          </a:p>
          <a:p>
            <a:pPr lvl="2"/>
            <a:r>
              <a:rPr lang="en-US" altLang="zh-CN" dirty="0" err="1" smtClean="0"/>
              <a:t>executeQuery</a:t>
            </a:r>
            <a:r>
              <a:rPr lang="en-US" altLang="zh-CN" dirty="0"/>
              <a:t>()</a:t>
            </a:r>
            <a:r>
              <a:rPr lang="zh-CN" altLang="zh-CN" dirty="0"/>
              <a:t>：运行</a:t>
            </a:r>
            <a:r>
              <a:rPr lang="en-US" altLang="zh-CN" dirty="0"/>
              <a:t>select</a:t>
            </a:r>
            <a:r>
              <a:rPr lang="zh-CN" altLang="zh-CN" dirty="0"/>
              <a:t>语句，返回</a:t>
            </a:r>
            <a:r>
              <a:rPr lang="en-US" altLang="zh-CN" dirty="0" err="1"/>
              <a:t>ResultSet</a:t>
            </a:r>
            <a:r>
              <a:rPr lang="zh-CN" altLang="zh-CN" dirty="0"/>
              <a:t>结果集。</a:t>
            </a:r>
            <a:endParaRPr lang="zh-CN" altLang="zh-CN" sz="1200" dirty="0"/>
          </a:p>
          <a:p>
            <a:pPr lvl="2"/>
            <a:r>
              <a:rPr lang="en-US" altLang="zh-CN" dirty="0" err="1" smtClean="0"/>
              <a:t>executeUpdate</a:t>
            </a:r>
            <a:r>
              <a:rPr lang="en-US" altLang="zh-CN" dirty="0"/>
              <a:t>()</a:t>
            </a:r>
            <a:r>
              <a:rPr lang="zh-CN" altLang="zh-CN" dirty="0"/>
              <a:t>：运行</a:t>
            </a:r>
            <a:r>
              <a:rPr lang="en-US" altLang="zh-CN" dirty="0"/>
              <a:t>insert/update/delete</a:t>
            </a:r>
            <a:r>
              <a:rPr lang="zh-CN" altLang="zh-CN" dirty="0"/>
              <a:t>操作，返回更新的行数。</a:t>
            </a:r>
            <a:endParaRPr lang="zh-CN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常用接口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/>
              <a:t>ResultSet</a:t>
            </a:r>
            <a:r>
              <a:rPr lang="zh-CN" altLang="zh-CN" dirty="0"/>
              <a:t>接口</a:t>
            </a:r>
            <a:endParaRPr lang="zh-CN" altLang="zh-CN" sz="1800" dirty="0"/>
          </a:p>
          <a:p>
            <a:pPr lvl="1"/>
            <a:r>
              <a:rPr lang="en-US" altLang="zh-CN" dirty="0"/>
              <a:t>Statement</a:t>
            </a:r>
            <a:r>
              <a:rPr lang="zh-CN" altLang="zh-CN" dirty="0"/>
              <a:t>执行</a:t>
            </a:r>
            <a:r>
              <a:rPr lang="en-US" altLang="zh-CN" dirty="0"/>
              <a:t>SQL</a:t>
            </a:r>
            <a:r>
              <a:rPr lang="zh-CN" altLang="zh-CN" dirty="0"/>
              <a:t>语句时返回</a:t>
            </a:r>
            <a:r>
              <a:rPr lang="en-US" altLang="zh-CN" dirty="0" err="1"/>
              <a:t>ResultSet</a:t>
            </a:r>
            <a:r>
              <a:rPr lang="zh-CN" altLang="zh-CN" dirty="0"/>
              <a:t>结果集。</a:t>
            </a:r>
            <a:endParaRPr lang="zh-CN" altLang="zh-CN" sz="1600" dirty="0"/>
          </a:p>
          <a:p>
            <a:pPr lvl="1"/>
            <a:r>
              <a:rPr lang="en-US" altLang="zh-CN" dirty="0" err="1"/>
              <a:t>ResultSet</a:t>
            </a:r>
            <a:r>
              <a:rPr lang="zh-CN" altLang="zh-CN" dirty="0"/>
              <a:t>提供的检索不同类型字段的方法，常用的有：</a:t>
            </a:r>
            <a:endParaRPr lang="zh-CN" altLang="zh-CN" sz="1600" dirty="0"/>
          </a:p>
          <a:p>
            <a:pPr lvl="2"/>
            <a:r>
              <a:rPr lang="en-US" altLang="zh-CN" dirty="0" err="1"/>
              <a:t>getString</a:t>
            </a:r>
            <a:r>
              <a:rPr lang="en-US" altLang="zh-CN" dirty="0"/>
              <a:t>():</a:t>
            </a:r>
            <a:r>
              <a:rPr lang="zh-CN" altLang="zh-CN" dirty="0"/>
              <a:t>获得在数据库里是</a:t>
            </a:r>
            <a:r>
              <a:rPr lang="en-US" altLang="zh-CN" dirty="0" err="1"/>
              <a:t>varchar</a:t>
            </a:r>
            <a:r>
              <a:rPr lang="zh-CN" altLang="zh-CN" dirty="0"/>
              <a:t>、</a:t>
            </a:r>
            <a:r>
              <a:rPr lang="en-US" altLang="zh-CN" dirty="0"/>
              <a:t>char</a:t>
            </a:r>
            <a:r>
              <a:rPr lang="zh-CN" altLang="zh-CN" dirty="0"/>
              <a:t>等数据类型的对象。</a:t>
            </a:r>
            <a:endParaRPr lang="zh-CN" altLang="zh-CN" sz="1400" dirty="0"/>
          </a:p>
          <a:p>
            <a:pPr lvl="2"/>
            <a:r>
              <a:rPr lang="en-US" altLang="zh-CN" dirty="0" err="1"/>
              <a:t>getFloat</a:t>
            </a:r>
            <a:r>
              <a:rPr lang="en-US" altLang="zh-CN" dirty="0"/>
              <a:t>():</a:t>
            </a:r>
            <a:r>
              <a:rPr lang="zh-CN" altLang="zh-CN" dirty="0"/>
              <a:t>获得杂数据库里是</a:t>
            </a:r>
            <a:r>
              <a:rPr lang="en-US" altLang="zh-CN" dirty="0"/>
              <a:t>Float</a:t>
            </a:r>
            <a:r>
              <a:rPr lang="zh-CN" altLang="zh-CN" dirty="0"/>
              <a:t>类型的对象。</a:t>
            </a:r>
            <a:endParaRPr lang="zh-CN" altLang="zh-CN" sz="1400" dirty="0"/>
          </a:p>
          <a:p>
            <a:pPr lvl="2"/>
            <a:r>
              <a:rPr lang="en-US" altLang="zh-CN" dirty="0" err="1"/>
              <a:t>getDate</a:t>
            </a:r>
            <a:r>
              <a:rPr lang="en-US" altLang="zh-CN" dirty="0"/>
              <a:t>():</a:t>
            </a:r>
            <a:r>
              <a:rPr lang="zh-CN" altLang="zh-CN" dirty="0"/>
              <a:t>获得在数据库里面是</a:t>
            </a:r>
            <a:r>
              <a:rPr lang="en-US" altLang="zh-CN" dirty="0"/>
              <a:t>Date</a:t>
            </a:r>
            <a:r>
              <a:rPr lang="zh-CN" altLang="zh-CN" dirty="0"/>
              <a:t>类型的数据。</a:t>
            </a:r>
            <a:endParaRPr lang="zh-CN" altLang="zh-CN" sz="1400" dirty="0"/>
          </a:p>
          <a:p>
            <a:pPr lvl="2"/>
            <a:r>
              <a:rPr lang="en-US" altLang="zh-CN" dirty="0" err="1"/>
              <a:t>getBoolean</a:t>
            </a:r>
            <a:r>
              <a:rPr lang="en-US" altLang="zh-CN" dirty="0"/>
              <a:t>():</a:t>
            </a:r>
            <a:r>
              <a:rPr lang="zh-CN" altLang="zh-CN" dirty="0"/>
              <a:t>获得在数据库里面是</a:t>
            </a:r>
            <a:r>
              <a:rPr lang="en-US" altLang="zh-CN" dirty="0"/>
              <a:t>Boolean</a:t>
            </a:r>
            <a:r>
              <a:rPr lang="zh-CN" altLang="zh-CN" dirty="0"/>
              <a:t>类型的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依序关闭使用之对象及</a:t>
            </a:r>
            <a:r>
              <a:rPr lang="zh-CN" altLang="zh-CN" dirty="0" smtClean="0"/>
              <a:t>连接</a:t>
            </a:r>
            <a:r>
              <a:rPr lang="en-US" altLang="zh-CN" dirty="0"/>
              <a:t>:</a:t>
            </a:r>
            <a:endParaRPr lang="zh-CN" altLang="zh-CN" dirty="0"/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Statement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Connection</a:t>
            </a:r>
            <a:endParaRPr lang="zh-CN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详细操作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灵活指定</a:t>
            </a:r>
            <a:r>
              <a:rPr lang="en-US" altLang="zh-CN" dirty="0"/>
              <a:t>SQL</a:t>
            </a:r>
            <a:r>
              <a:rPr lang="zh-CN" altLang="zh-CN" dirty="0"/>
              <a:t>语句中的变量</a:t>
            </a:r>
            <a:endParaRPr lang="zh-CN" altLang="zh-CN" sz="1800" dirty="0"/>
          </a:p>
          <a:p>
            <a:pPr lvl="1"/>
            <a:r>
              <a:rPr lang="en-US" altLang="zh-CN" dirty="0" err="1"/>
              <a:t>PreparedStatement</a:t>
            </a:r>
            <a:r>
              <a:rPr lang="en-US" altLang="zh-CN" dirty="0"/>
              <a:t> </a:t>
            </a:r>
            <a:endParaRPr lang="zh-CN" altLang="zh-CN" sz="1600" dirty="0"/>
          </a:p>
          <a:p>
            <a:pPr lvl="0"/>
            <a:r>
              <a:rPr lang="zh-CN" altLang="zh-CN" dirty="0"/>
              <a:t>对存储过程进行调用</a:t>
            </a:r>
            <a:endParaRPr lang="zh-CN" altLang="zh-CN" sz="1800" dirty="0"/>
          </a:p>
          <a:p>
            <a:pPr lvl="1"/>
            <a:r>
              <a:rPr lang="en-US" altLang="zh-CN" dirty="0" err="1"/>
              <a:t>CallableStatement</a:t>
            </a:r>
            <a:r>
              <a:rPr lang="en-US" altLang="zh-CN" dirty="0"/>
              <a:t> </a:t>
            </a:r>
            <a:endParaRPr lang="zh-CN" altLang="zh-CN" sz="1600" dirty="0"/>
          </a:p>
          <a:p>
            <a:pPr lvl="0"/>
            <a:r>
              <a:rPr lang="zh-CN" altLang="zh-CN" dirty="0"/>
              <a:t>运用事务处理</a:t>
            </a:r>
            <a:endParaRPr lang="zh-CN" altLang="zh-CN" sz="1800" dirty="0"/>
          </a:p>
          <a:p>
            <a:pPr lvl="1"/>
            <a:r>
              <a:rPr lang="en-US" altLang="zh-CN" dirty="0"/>
              <a:t>Transaction</a:t>
            </a:r>
            <a:endParaRPr lang="zh-CN" altLang="zh-CN" sz="1600" dirty="0"/>
          </a:p>
          <a:p>
            <a:pPr lvl="0"/>
            <a:r>
              <a:rPr lang="zh-CN" altLang="zh-CN" dirty="0"/>
              <a:t>批处理</a:t>
            </a:r>
            <a:endParaRPr lang="zh-CN" altLang="zh-CN" sz="1800" dirty="0"/>
          </a:p>
          <a:p>
            <a:pPr lvl="1"/>
            <a:r>
              <a:rPr lang="en-US" altLang="zh-CN" dirty="0" smtClean="0"/>
              <a:t>Batch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对于</a:t>
            </a:r>
            <a:r>
              <a:rPr lang="zh-CN" altLang="en-US" sz="1600" dirty="0"/>
              <a:t>大量的批处理，建议使用</a:t>
            </a:r>
            <a:r>
              <a:rPr lang="en-US" altLang="zh-CN" sz="1600" dirty="0"/>
              <a:t>Statement</a:t>
            </a:r>
            <a:r>
              <a:rPr lang="zh-CN" altLang="en-US" sz="1600" dirty="0"/>
              <a:t>，因为</a:t>
            </a:r>
            <a:r>
              <a:rPr lang="en-US" altLang="zh-CN" sz="1600" dirty="0" err="1"/>
              <a:t>PreparedStatement</a:t>
            </a:r>
            <a:r>
              <a:rPr lang="zh-CN" altLang="en-US" sz="1600" dirty="0"/>
              <a:t>的预编译空间有限，当数据量特别大时，会发生异常。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事务基本</a:t>
            </a:r>
            <a:r>
              <a:rPr lang="zh-CN" altLang="zh-CN" b="1" dirty="0" smtClean="0"/>
              <a:t>概念</a:t>
            </a:r>
            <a:endParaRPr lang="en-US" altLang="zh-CN" b="1" dirty="0" smtClean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一</a:t>
            </a:r>
            <a:r>
              <a:rPr lang="zh-CN" altLang="en-US" b="1" dirty="0" smtClean="0">
                <a:solidFill>
                  <a:srgbClr val="C00000"/>
                </a:solidFill>
              </a:rPr>
              <a:t>组要么同时执行成功，要么同时执行失败的</a:t>
            </a:r>
            <a:r>
              <a:rPr lang="en-US" altLang="zh-CN" b="1" dirty="0" smtClean="0">
                <a:solidFill>
                  <a:srgbClr val="C00000"/>
                </a:solidFill>
              </a:rPr>
              <a:t>SQL</a:t>
            </a:r>
            <a:r>
              <a:rPr lang="zh-CN" altLang="en-US" b="1" dirty="0" smtClean="0">
                <a:solidFill>
                  <a:srgbClr val="C00000"/>
                </a:solidFill>
              </a:rPr>
              <a:t>语句。是数据库操作的一个执行单元！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b="1" dirty="0" smtClean="0"/>
              <a:t>事务开始于：</a:t>
            </a:r>
            <a:endParaRPr lang="en-US" altLang="zh-CN" b="1" dirty="0" smtClean="0"/>
          </a:p>
          <a:p>
            <a:pPr lvl="2"/>
            <a:r>
              <a:rPr lang="zh-CN" altLang="en-US" dirty="0"/>
              <a:t>连接到数据库上，并执行一条</a:t>
            </a:r>
            <a:r>
              <a:rPr lang="en-US" altLang="zh-CN" dirty="0"/>
              <a:t>DML</a:t>
            </a:r>
            <a:r>
              <a:rPr lang="zh-CN" altLang="en-US" dirty="0"/>
              <a:t>语句</a:t>
            </a:r>
            <a:r>
              <a:rPr lang="en-US" altLang="zh-CN" dirty="0"/>
              <a:t>(INSERT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或</a:t>
            </a:r>
            <a:r>
              <a:rPr lang="en-US" altLang="zh-CN" dirty="0"/>
              <a:t>DELETE)</a:t>
            </a:r>
            <a:r>
              <a:rPr lang="zh-CN" altLang="en-US" dirty="0"/>
              <a:t>。</a:t>
            </a:r>
            <a:endParaRPr lang="zh-CN" altLang="en-US" dirty="0"/>
          </a:p>
          <a:p>
            <a:pPr lvl="2"/>
            <a:r>
              <a:rPr lang="zh-CN" altLang="en-US" dirty="0" smtClean="0"/>
              <a:t>前</a:t>
            </a:r>
            <a:r>
              <a:rPr lang="zh-CN" altLang="en-US" dirty="0"/>
              <a:t>一个事务结束后，又输入了另外一条</a:t>
            </a:r>
            <a:r>
              <a:rPr lang="en-US" altLang="zh-CN" dirty="0"/>
              <a:t>DML</a:t>
            </a:r>
            <a:r>
              <a:rPr lang="zh-CN" altLang="en-US" dirty="0"/>
              <a:t>语句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事务结束于：</a:t>
            </a:r>
            <a:endParaRPr lang="en-US" altLang="zh-CN" b="1" dirty="0" smtClean="0"/>
          </a:p>
          <a:p>
            <a:pPr lvl="2"/>
            <a:r>
              <a:rPr lang="zh-CN" altLang="en-US" dirty="0"/>
              <a:t>执行</a:t>
            </a:r>
            <a:r>
              <a:rPr lang="en-US" altLang="zh-CN" dirty="0"/>
              <a:t>COMMIT</a:t>
            </a:r>
            <a:r>
              <a:rPr lang="zh-CN" altLang="en-US" dirty="0"/>
              <a:t>或</a:t>
            </a:r>
            <a:r>
              <a:rPr lang="en-US" altLang="zh-CN" dirty="0"/>
              <a:t>ROLLBACK</a:t>
            </a:r>
            <a:r>
              <a:rPr lang="zh-CN" altLang="en-US" dirty="0"/>
              <a:t>语句。</a:t>
            </a:r>
            <a:endParaRPr lang="zh-CN" altLang="en-US" dirty="0"/>
          </a:p>
          <a:p>
            <a:pPr lvl="2"/>
            <a:r>
              <a:rPr lang="zh-CN" altLang="en-US" dirty="0" smtClean="0"/>
              <a:t>执行</a:t>
            </a:r>
            <a:r>
              <a:rPr lang="zh-CN" altLang="en-US" dirty="0"/>
              <a:t>一条</a:t>
            </a:r>
            <a:r>
              <a:rPr lang="en-US" altLang="zh-CN" dirty="0"/>
              <a:t>DDL</a:t>
            </a:r>
            <a:r>
              <a:rPr lang="zh-CN" altLang="en-US" dirty="0"/>
              <a:t>语句，例如</a:t>
            </a:r>
            <a:r>
              <a:rPr lang="en-US" altLang="zh-CN" dirty="0"/>
              <a:t>CREATE TABLE</a:t>
            </a:r>
            <a:r>
              <a:rPr lang="zh-CN" altLang="en-US" dirty="0"/>
              <a:t>语句；在这种情况下，会自动执行</a:t>
            </a:r>
            <a:r>
              <a:rPr lang="en-US" altLang="zh-CN" dirty="0"/>
              <a:t>COMMIT</a:t>
            </a:r>
            <a:r>
              <a:rPr lang="zh-CN" altLang="en-US" dirty="0"/>
              <a:t>语句。</a:t>
            </a:r>
            <a:endParaRPr lang="zh-CN" altLang="en-US" dirty="0"/>
          </a:p>
          <a:p>
            <a:pPr lvl="2"/>
            <a:r>
              <a:rPr lang="zh-CN" altLang="en-US" dirty="0" smtClean="0"/>
              <a:t>执行</a:t>
            </a:r>
            <a:r>
              <a:rPr lang="zh-CN" altLang="en-US" dirty="0"/>
              <a:t>一条</a:t>
            </a:r>
            <a:r>
              <a:rPr lang="en-US" altLang="zh-CN" dirty="0"/>
              <a:t>DCL</a:t>
            </a:r>
            <a:r>
              <a:rPr lang="zh-CN" altLang="en-US" dirty="0"/>
              <a:t>语句，例如</a:t>
            </a:r>
            <a:r>
              <a:rPr lang="en-US" altLang="zh-CN" dirty="0"/>
              <a:t>GRANT</a:t>
            </a:r>
            <a:r>
              <a:rPr lang="zh-CN" altLang="en-US" dirty="0"/>
              <a:t>语句；在这种情况下，会自动执行</a:t>
            </a:r>
            <a:r>
              <a:rPr lang="en-US" altLang="zh-CN" dirty="0"/>
              <a:t>COMMIT</a:t>
            </a:r>
            <a:r>
              <a:rPr lang="zh-CN" altLang="en-US" dirty="0"/>
              <a:t>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断开</a:t>
            </a:r>
            <a:r>
              <a:rPr lang="zh-CN" altLang="en-US" dirty="0"/>
              <a:t>与数据库的连接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执行了一条</a:t>
            </a:r>
            <a:r>
              <a:rPr lang="en-US" altLang="zh-CN" dirty="0"/>
              <a:t>DML</a:t>
            </a:r>
            <a:r>
              <a:rPr lang="zh-CN" altLang="en-US" dirty="0"/>
              <a:t>语句，该语句却失败了；在这种情况中，会为这个无效的</a:t>
            </a:r>
            <a:r>
              <a:rPr lang="en-US" altLang="zh-CN" dirty="0"/>
              <a:t>DML</a:t>
            </a:r>
            <a:r>
              <a:rPr lang="zh-CN" altLang="en-US" dirty="0"/>
              <a:t>语句执行</a:t>
            </a:r>
            <a:r>
              <a:rPr lang="en-US" altLang="zh-CN" dirty="0"/>
              <a:t>ROLLBACK</a:t>
            </a:r>
            <a:r>
              <a:rPr lang="zh-CN" altLang="en-US" dirty="0"/>
              <a:t>语句。</a:t>
            </a:r>
            <a:endParaRPr lang="zh-CN" altLang="en-US" dirty="0"/>
          </a:p>
          <a:p>
            <a:pPr lvl="1"/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5073427"/>
          </a:xfrm>
        </p:spPr>
        <p:txBody>
          <a:bodyPr/>
          <a:lstStyle/>
          <a:p>
            <a:pPr lvl="0"/>
            <a:r>
              <a:rPr lang="zh-CN" altLang="en-US" dirty="0" smtClean="0"/>
              <a:t>事务的四大特点（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atomicity</a:t>
            </a:r>
            <a:r>
              <a:rPr lang="zh-CN" altLang="zh-CN" dirty="0"/>
              <a:t>（原子性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表示</a:t>
            </a:r>
            <a:r>
              <a:rPr lang="zh-CN" altLang="zh-CN" dirty="0"/>
              <a:t>一个事务内的所有操作是一个整体，要 么全部成功，要么全失败； </a:t>
            </a:r>
            <a:endParaRPr lang="zh-CN" altLang="zh-CN" dirty="0"/>
          </a:p>
          <a:p>
            <a:pPr lvl="1"/>
            <a:r>
              <a:rPr lang="en-US" altLang="zh-CN" dirty="0"/>
              <a:t>consistency</a:t>
            </a:r>
            <a:r>
              <a:rPr lang="zh-CN" altLang="zh-CN" dirty="0"/>
              <a:t>（一致性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表示</a:t>
            </a:r>
            <a:r>
              <a:rPr lang="zh-CN" altLang="zh-CN" dirty="0"/>
              <a:t>一个事务内有一个操作失败时，所有的更改过的数据都必须回滚到修改前的状态； </a:t>
            </a:r>
            <a:endParaRPr lang="zh-CN" altLang="zh-CN" dirty="0"/>
          </a:p>
          <a:p>
            <a:pPr lvl="1"/>
            <a:r>
              <a:rPr lang="en-US" altLang="zh-CN" dirty="0"/>
              <a:t>isolation</a:t>
            </a:r>
            <a:r>
              <a:rPr lang="zh-CN" altLang="zh-CN" dirty="0"/>
              <a:t>（隔离性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事务</a:t>
            </a:r>
            <a:r>
              <a:rPr lang="zh-CN" altLang="zh-CN" dirty="0"/>
              <a:t>查看数据时数据所处的状态，要么是另</a:t>
            </a:r>
            <a:r>
              <a:rPr lang="zh-CN" altLang="zh-CN" dirty="0" smtClean="0"/>
              <a:t>一并发事务</a:t>
            </a:r>
            <a:r>
              <a:rPr lang="zh-CN" altLang="zh-CN" dirty="0"/>
              <a:t>修改它之前的状态，要么是另一事务修改它之后的状态，事务不会查看中间状态的数据。 </a:t>
            </a:r>
            <a:endParaRPr lang="zh-CN" altLang="zh-CN" dirty="0"/>
          </a:p>
          <a:p>
            <a:pPr lvl="1"/>
            <a:r>
              <a:rPr lang="en-US" altLang="zh-CN" dirty="0"/>
              <a:t>durability</a:t>
            </a:r>
            <a:r>
              <a:rPr lang="zh-CN" altLang="zh-CN" dirty="0"/>
              <a:t>（持久性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持久性</a:t>
            </a:r>
            <a:r>
              <a:rPr lang="zh-CN" altLang="zh-CN" dirty="0"/>
              <a:t>事务完成之后，它对于系统的影响是永久性的。 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事务</a:t>
            </a:r>
            <a:r>
              <a:rPr lang="zh-CN" altLang="zh-CN" dirty="0"/>
              <a:t>隔离级别从低到高： </a:t>
            </a:r>
            <a:endParaRPr lang="zh-CN" altLang="zh-CN" dirty="0"/>
          </a:p>
          <a:p>
            <a:pPr lvl="1"/>
            <a:r>
              <a:rPr lang="zh-CN" altLang="zh-CN" b="1" dirty="0"/>
              <a:t>读取未提交（</a:t>
            </a:r>
            <a:r>
              <a:rPr lang="en-US" altLang="zh-CN" b="1" dirty="0"/>
              <a:t>Read Uncommitted)</a:t>
            </a:r>
            <a:endParaRPr lang="zh-CN" altLang="zh-CN" dirty="0"/>
          </a:p>
          <a:p>
            <a:pPr lvl="1"/>
            <a:r>
              <a:rPr lang="zh-CN" altLang="zh-CN" b="1" dirty="0"/>
              <a:t>读取已提交</a:t>
            </a:r>
            <a:r>
              <a:rPr lang="en-US" altLang="zh-CN" b="1" dirty="0"/>
              <a:t>(Read Committed)</a:t>
            </a:r>
            <a:endParaRPr lang="zh-CN" altLang="zh-CN" dirty="0"/>
          </a:p>
          <a:p>
            <a:pPr lvl="1"/>
            <a:r>
              <a:rPr lang="zh-CN" altLang="zh-CN" dirty="0"/>
              <a:t>可重复读（</a:t>
            </a:r>
            <a:r>
              <a:rPr lang="en-US" altLang="zh-CN" dirty="0"/>
              <a:t>Repeatable Read)</a:t>
            </a:r>
            <a:endParaRPr lang="zh-CN" altLang="zh-CN" dirty="0"/>
          </a:p>
          <a:p>
            <a:pPr lvl="1"/>
            <a:r>
              <a:rPr lang="zh-CN" altLang="zh-CN" dirty="0"/>
              <a:t>序列化（</a:t>
            </a:r>
            <a:r>
              <a:rPr lang="en-US" altLang="zh-CN" dirty="0" err="1"/>
              <a:t>serializable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19925" cy="8572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JDBC</a:t>
            </a:r>
            <a:r>
              <a:rPr lang="zh-CN" altLang="en-US" dirty="0" smtClean="0"/>
              <a:t>课程规划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0" y="981074"/>
            <a:ext cx="8786813" cy="532824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数据库知识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zh-CN" dirty="0" err="1" smtClean="0">
                <a:solidFill>
                  <a:srgbClr val="0070C0"/>
                </a:solidFill>
              </a:rPr>
              <a:t>Mysql</a:t>
            </a:r>
            <a:r>
              <a:rPr lang="zh-CN" altLang="en-US" dirty="0" smtClean="0">
                <a:solidFill>
                  <a:srgbClr val="0070C0"/>
                </a:solidFill>
              </a:rPr>
              <a:t>数据库的安装、配置、使用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zh-CN" dirty="0" err="1" smtClean="0">
                <a:solidFill>
                  <a:srgbClr val="0070C0"/>
                </a:solidFill>
              </a:rPr>
              <a:t>navicat</a:t>
            </a:r>
            <a:r>
              <a:rPr lang="zh-CN" altLang="en-US" dirty="0" smtClean="0">
                <a:solidFill>
                  <a:srgbClr val="0070C0"/>
                </a:solidFill>
              </a:rPr>
              <a:t>客户端软件的使用、命令行操作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JDBC</a:t>
            </a:r>
            <a:r>
              <a:rPr lang="zh-CN" altLang="en-US" dirty="0" smtClean="0">
                <a:solidFill>
                  <a:srgbClr val="C00000"/>
                </a:solidFill>
              </a:rPr>
              <a:t>技术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C00000"/>
                </a:solidFill>
              </a:rPr>
              <a:t>架构介绍、</a:t>
            </a:r>
            <a:r>
              <a:rPr lang="en-US" altLang="zh-CN" dirty="0" smtClean="0">
                <a:solidFill>
                  <a:srgbClr val="C00000"/>
                </a:solidFill>
              </a:rPr>
              <a:t>Driver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err="1" smtClean="0">
                <a:solidFill>
                  <a:srgbClr val="C00000"/>
                </a:solidFill>
              </a:rPr>
              <a:t>DriverManager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Connection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Statement	</a:t>
            </a:r>
            <a:r>
              <a:rPr lang="en-US" altLang="zh-CN" dirty="0" err="1" smtClean="0">
                <a:solidFill>
                  <a:srgbClr val="C00000"/>
                </a:solidFill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</a:rPr>
              <a:t>注入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preparedStatement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rgbClr val="C00000"/>
                </a:solidFill>
              </a:rPr>
              <a:t>基本用法      参数处理技巧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ResultSet</a:t>
            </a:r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结果集处理</a:t>
            </a:r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C00000"/>
                </a:solidFill>
              </a:rPr>
              <a:t>时间类型</a:t>
            </a:r>
            <a:r>
              <a:rPr lang="en-US" altLang="zh-CN" dirty="0" smtClean="0">
                <a:solidFill>
                  <a:srgbClr val="C00000"/>
                </a:solidFill>
              </a:rPr>
              <a:t>		CLOB		BLOB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CallableStatement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C00000"/>
                </a:solidFill>
              </a:rPr>
              <a:t>批处理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C00000"/>
                </a:solidFill>
              </a:rPr>
              <a:t>事务管理  加载大</a:t>
            </a:r>
            <a:r>
              <a:rPr lang="en-US" altLang="zh-CN" dirty="0" err="1" smtClean="0">
                <a:solidFill>
                  <a:srgbClr val="C00000"/>
                </a:solidFill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</a:rPr>
              <a:t>文件技巧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C00000"/>
                </a:solidFill>
              </a:rPr>
              <a:t>经典</a:t>
            </a:r>
            <a:r>
              <a:rPr lang="en-US" altLang="zh-CN" dirty="0" smtClean="0">
                <a:solidFill>
                  <a:srgbClr val="C00000"/>
                </a:solidFill>
              </a:rPr>
              <a:t>JDBC</a:t>
            </a:r>
            <a:r>
              <a:rPr lang="zh-CN" altLang="en-US" dirty="0" smtClean="0">
                <a:solidFill>
                  <a:srgbClr val="C00000"/>
                </a:solidFill>
              </a:rPr>
              <a:t>代码总结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C00000"/>
                </a:solidFill>
              </a:rPr>
              <a:t>使用</a:t>
            </a:r>
            <a:r>
              <a:rPr lang="en-US" altLang="zh-CN" dirty="0" smtClean="0">
                <a:solidFill>
                  <a:srgbClr val="C00000"/>
                </a:solidFill>
              </a:rPr>
              <a:t>properties</a:t>
            </a:r>
            <a:r>
              <a:rPr lang="zh-CN" altLang="en-US" dirty="0" smtClean="0">
                <a:solidFill>
                  <a:srgbClr val="C00000"/>
                </a:solidFill>
              </a:rPr>
              <a:t>文件存储</a:t>
            </a:r>
            <a:r>
              <a:rPr lang="en-US" altLang="zh-CN" dirty="0" smtClean="0">
                <a:solidFill>
                  <a:srgbClr val="C00000"/>
                </a:solidFill>
              </a:rPr>
              <a:t>JDBC</a:t>
            </a:r>
            <a:r>
              <a:rPr lang="zh-CN" altLang="en-US" dirty="0" smtClean="0">
                <a:solidFill>
                  <a:srgbClr val="C00000"/>
                </a:solidFill>
              </a:rPr>
              <a:t>连接信息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时间类型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rgbClr val="FF0000"/>
                </a:solidFill>
              </a:rPr>
              <a:t>java.util.Date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1600" dirty="0">
                <a:solidFill>
                  <a:srgbClr val="FF0000"/>
                </a:solidFill>
              </a:rPr>
              <a:t>子</a:t>
            </a:r>
            <a:r>
              <a:rPr lang="zh-CN" altLang="en-US" sz="1600" dirty="0" smtClean="0">
                <a:solidFill>
                  <a:srgbClr val="FF0000"/>
                </a:solidFill>
              </a:rPr>
              <a:t>类：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java.sql.Date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 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表示年月日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1600" dirty="0">
                <a:solidFill>
                  <a:srgbClr val="FF0000"/>
                </a:solidFill>
              </a:rPr>
              <a:t>子</a:t>
            </a:r>
            <a:r>
              <a:rPr lang="zh-CN" altLang="en-US" sz="1600" dirty="0" smtClean="0">
                <a:solidFill>
                  <a:srgbClr val="FF0000"/>
                </a:solidFill>
              </a:rPr>
              <a:t>类：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java.sql.Time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 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表示时分秒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1600" dirty="0">
                <a:solidFill>
                  <a:srgbClr val="FF0000"/>
                </a:solidFill>
              </a:rPr>
              <a:t>子</a:t>
            </a:r>
            <a:r>
              <a:rPr lang="zh-CN" altLang="en-US" sz="1600" dirty="0" smtClean="0">
                <a:solidFill>
                  <a:srgbClr val="FF0000"/>
                </a:solidFill>
              </a:rPr>
              <a:t>类：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java.sql.Timestamp</a:t>
            </a:r>
            <a:r>
              <a:rPr lang="en-US" altLang="zh-CN" sz="1600" dirty="0" smtClean="0">
                <a:solidFill>
                  <a:srgbClr val="FF0000"/>
                </a:solidFill>
              </a:rPr>
              <a:t>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表示年月日时分秒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altLang="zh-CN" sz="16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日期比较处理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插入随机日期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取出指定日期范围的记录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6305" y="4149080"/>
          <a:ext cx="8784976" cy="1737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849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kern="1200" dirty="0" err="1" smtClean="0"/>
                        <a:t>ps</a:t>
                      </a:r>
                      <a:r>
                        <a:rPr lang="en-US" altLang="zh-CN" sz="1800" b="0" kern="1200" dirty="0" smtClean="0"/>
                        <a:t> = </a:t>
                      </a:r>
                      <a:r>
                        <a:rPr lang="en-US" altLang="zh-CN" sz="1800" b="0" kern="1200" dirty="0" err="1" smtClean="0"/>
                        <a:t>conn.prepareStatement</a:t>
                      </a:r>
                      <a:r>
                        <a:rPr lang="en-US" altLang="zh-CN" sz="1800" b="0" kern="1200" dirty="0" smtClean="0"/>
                        <a:t>("</a:t>
                      </a:r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</a:rPr>
                        <a:t>select * from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</a:rPr>
                        <a:t>t_user</a:t>
                      </a:r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</a:rPr>
                        <a:t> where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</a:rPr>
                        <a:t>lastLoginTime</a:t>
                      </a:r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</a:rPr>
                        <a:t>&gt;? and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</a:rPr>
                        <a:t>lastLoginTime</a:t>
                      </a:r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</a:rPr>
                        <a:t>&lt;?  order by 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</a:rPr>
                        <a:t>lastLoginTime</a:t>
                      </a:r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1800" b="0" kern="1200" dirty="0" smtClean="0"/>
                        <a:t>");</a:t>
                      </a:r>
                      <a:endParaRPr lang="en-US" altLang="zh-CN" sz="1800" b="0" kern="1200" dirty="0" smtClean="0"/>
                    </a:p>
                    <a:p>
                      <a:r>
                        <a:rPr lang="en-US" altLang="zh-CN" sz="1800" b="0" kern="1200" dirty="0" smtClean="0"/>
                        <a:t>Timestamp start = new Timestamp(str2Date("2015-4-18 8:10:20"));</a:t>
                      </a:r>
                      <a:endParaRPr lang="en-US" altLang="zh-CN" sz="1800" b="0" kern="1200" dirty="0" smtClean="0"/>
                    </a:p>
                    <a:p>
                      <a:r>
                        <a:rPr lang="en-US" altLang="zh-CN" sz="1800" b="0" kern="1200" dirty="0" smtClean="0"/>
                        <a:t>Timestamp end = new Timestamp(str2Date("2015-4-18  9:9:10"));</a:t>
                      </a:r>
                      <a:endParaRPr lang="en-US" altLang="zh-CN" sz="1800" b="0" kern="1200" dirty="0" smtClean="0"/>
                    </a:p>
                    <a:p>
                      <a:r>
                        <a:rPr lang="en-US" altLang="zh-CN" sz="1800" b="0" kern="1200" dirty="0" err="1" smtClean="0"/>
                        <a:t>ps.setObject</a:t>
                      </a:r>
                      <a:r>
                        <a:rPr lang="en-US" altLang="zh-CN" sz="1800" b="0" kern="1200" dirty="0" smtClean="0"/>
                        <a:t>(1, start);</a:t>
                      </a:r>
                      <a:endParaRPr lang="en-US" altLang="zh-CN" sz="1800" b="0" kern="1200" dirty="0" smtClean="0"/>
                    </a:p>
                    <a:p>
                      <a:r>
                        <a:rPr lang="en-US" altLang="zh-CN" sz="1800" b="0" kern="1200" dirty="0" err="1" smtClean="0"/>
                        <a:t>ps.setObject</a:t>
                      </a:r>
                      <a:r>
                        <a:rPr lang="en-US" altLang="zh-CN" sz="1800" b="0" kern="1200" dirty="0" smtClean="0"/>
                        <a:t>(2, end);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706356" y="2327042"/>
          <a:ext cx="5424264" cy="1737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24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/>
                        <a:t>public static  long  str2Date(String </a:t>
                      </a:r>
                      <a:r>
                        <a:rPr lang="en-US" altLang="zh-CN" sz="1200" kern="1200" dirty="0" err="1" smtClean="0"/>
                        <a:t>dateStr</a:t>
                      </a:r>
                      <a:r>
                        <a:rPr lang="en-US" altLang="zh-CN" sz="1200" kern="1200" dirty="0" smtClean="0"/>
                        <a:t>){</a:t>
                      </a:r>
                      <a:endParaRPr lang="en-US" altLang="zh-CN" sz="1200" kern="1200" dirty="0" smtClean="0"/>
                    </a:p>
                    <a:p>
                      <a:r>
                        <a:rPr lang="en-US" altLang="zh-CN" sz="1200" kern="1200" baseline="0" dirty="0" smtClean="0"/>
                        <a:t>  </a:t>
                      </a:r>
                      <a:r>
                        <a:rPr lang="en-US" altLang="zh-CN" sz="1200" kern="1200" dirty="0" err="1" smtClean="0"/>
                        <a:t>DateFormat</a:t>
                      </a:r>
                      <a:r>
                        <a:rPr lang="en-US" altLang="zh-CN" sz="1200" kern="1200" dirty="0" smtClean="0"/>
                        <a:t> format = new </a:t>
                      </a:r>
                      <a:r>
                        <a:rPr lang="en-US" altLang="zh-CN" sz="1200" kern="1200" dirty="0" err="1" smtClean="0"/>
                        <a:t>SimpleDateFormat</a:t>
                      </a:r>
                      <a:r>
                        <a:rPr lang="en-US" altLang="zh-CN" sz="1200" kern="1200" dirty="0" smtClean="0"/>
                        <a:t>("</a:t>
                      </a:r>
                      <a:r>
                        <a:rPr lang="en-US" altLang="zh-CN" sz="1200" kern="1200" dirty="0" err="1" smtClean="0"/>
                        <a:t>yyyy</a:t>
                      </a:r>
                      <a:r>
                        <a:rPr lang="en-US" altLang="zh-CN" sz="1200" kern="1200" dirty="0" smtClean="0"/>
                        <a:t>-MM-</a:t>
                      </a:r>
                      <a:r>
                        <a:rPr lang="en-US" altLang="zh-CN" sz="1200" kern="1200" dirty="0" err="1" smtClean="0"/>
                        <a:t>dd</a:t>
                      </a:r>
                      <a:r>
                        <a:rPr lang="en-US" altLang="zh-CN" sz="1200" kern="1200" dirty="0" smtClean="0"/>
                        <a:t> </a:t>
                      </a:r>
                      <a:r>
                        <a:rPr lang="en-US" altLang="zh-CN" sz="1200" kern="1200" dirty="0" err="1" smtClean="0"/>
                        <a:t>hh:mm:ss</a:t>
                      </a:r>
                      <a:r>
                        <a:rPr lang="en-US" altLang="zh-CN" sz="1200" kern="1200" dirty="0" smtClean="0"/>
                        <a:t>");</a:t>
                      </a:r>
                      <a:endParaRPr lang="en-US" altLang="zh-CN" sz="1200" kern="1200" dirty="0" smtClean="0"/>
                    </a:p>
                    <a:p>
                      <a:r>
                        <a:rPr lang="en-US" altLang="zh-CN" sz="1200" kern="1200" dirty="0" smtClean="0"/>
                        <a:t>	try {</a:t>
                      </a:r>
                      <a:endParaRPr lang="en-US" altLang="zh-CN" sz="1200" kern="1200" dirty="0" smtClean="0"/>
                    </a:p>
                    <a:p>
                      <a:r>
                        <a:rPr lang="en-US" altLang="zh-CN" sz="1200" kern="1200" dirty="0" smtClean="0"/>
                        <a:t>		return </a:t>
                      </a:r>
                      <a:r>
                        <a:rPr lang="en-US" altLang="zh-CN" sz="1200" kern="1200" dirty="0" err="1" smtClean="0"/>
                        <a:t>format.parse</a:t>
                      </a:r>
                      <a:r>
                        <a:rPr lang="en-US" altLang="zh-CN" sz="1200" kern="1200" dirty="0" smtClean="0"/>
                        <a:t>(</a:t>
                      </a:r>
                      <a:r>
                        <a:rPr lang="en-US" altLang="zh-CN" sz="1200" kern="1200" dirty="0" err="1" smtClean="0"/>
                        <a:t>dateStr</a:t>
                      </a:r>
                      <a:r>
                        <a:rPr lang="en-US" altLang="zh-CN" sz="1200" kern="1200" dirty="0" smtClean="0"/>
                        <a:t>).</a:t>
                      </a:r>
                      <a:r>
                        <a:rPr lang="en-US" altLang="zh-CN" sz="1200" kern="1200" dirty="0" err="1" smtClean="0"/>
                        <a:t>getTime</a:t>
                      </a:r>
                      <a:r>
                        <a:rPr lang="en-US" altLang="zh-CN" sz="1200" kern="1200" dirty="0" smtClean="0"/>
                        <a:t>();</a:t>
                      </a:r>
                      <a:endParaRPr lang="en-US" altLang="zh-CN" sz="1200" kern="1200" dirty="0" smtClean="0"/>
                    </a:p>
                    <a:p>
                      <a:r>
                        <a:rPr lang="en-US" altLang="zh-CN" sz="1200" kern="1200" dirty="0" smtClean="0"/>
                        <a:t>	} catch (</a:t>
                      </a:r>
                      <a:r>
                        <a:rPr lang="en-US" altLang="zh-CN" sz="1200" kern="1200" dirty="0" err="1" smtClean="0"/>
                        <a:t>ParseException</a:t>
                      </a:r>
                      <a:r>
                        <a:rPr lang="en-US" altLang="zh-CN" sz="1200" kern="1200" dirty="0" smtClean="0"/>
                        <a:t> e) {</a:t>
                      </a:r>
                      <a:endParaRPr lang="en-US" altLang="zh-CN" sz="1200" kern="1200" dirty="0" smtClean="0"/>
                    </a:p>
                    <a:p>
                      <a:r>
                        <a:rPr lang="en-US" altLang="zh-CN" sz="1200" kern="1200" dirty="0" smtClean="0"/>
                        <a:t>		</a:t>
                      </a:r>
                      <a:r>
                        <a:rPr lang="en-US" altLang="zh-CN" sz="1200" kern="1200" dirty="0" err="1" smtClean="0"/>
                        <a:t>e.printStackTrace</a:t>
                      </a:r>
                      <a:r>
                        <a:rPr lang="en-US" altLang="zh-CN" sz="1200" kern="1200" dirty="0" smtClean="0"/>
                        <a:t>();</a:t>
                      </a:r>
                      <a:endParaRPr lang="en-US" altLang="zh-CN" sz="1200" kern="1200" dirty="0" smtClean="0"/>
                    </a:p>
                    <a:p>
                      <a:r>
                        <a:rPr lang="en-US" altLang="zh-CN" sz="1200" kern="1200" dirty="0" smtClean="0"/>
                        <a:t>		return 0;</a:t>
                      </a:r>
                      <a:endParaRPr lang="en-US" altLang="zh-CN" sz="1200" kern="1200" dirty="0" smtClean="0"/>
                    </a:p>
                    <a:p>
                      <a:r>
                        <a:rPr lang="en-US" altLang="zh-CN" sz="1200" kern="1200" dirty="0" smtClean="0"/>
                        <a:t>	}</a:t>
                      </a:r>
                      <a:endParaRPr lang="en-US" altLang="zh-CN" sz="1200" kern="1200" dirty="0" smtClean="0"/>
                    </a:p>
                    <a:p>
                      <a:r>
                        <a:rPr lang="en-US" altLang="zh-CN" sz="1200" kern="1200" dirty="0" smtClean="0"/>
                        <a:t>}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V="1">
            <a:off x="5148064" y="3717032"/>
            <a:ext cx="1008112" cy="10801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CLOB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CLOB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Character Large Object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1800" dirty="0" smtClean="0">
                <a:solidFill>
                  <a:srgbClr val="FF0000"/>
                </a:solidFill>
              </a:rPr>
              <a:t>用于</a:t>
            </a:r>
            <a:r>
              <a:rPr lang="zh-CN" altLang="en-US" sz="1800" dirty="0">
                <a:solidFill>
                  <a:srgbClr val="FF0000"/>
                </a:solidFill>
              </a:rPr>
              <a:t>存储大量的文本</a:t>
            </a:r>
            <a:r>
              <a:rPr lang="zh-CN" altLang="en-US" sz="1800" dirty="0" smtClean="0">
                <a:solidFill>
                  <a:srgbClr val="FF0000"/>
                </a:solidFill>
              </a:rPr>
              <a:t>数据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1800" dirty="0" smtClean="0"/>
              <a:t>大</a:t>
            </a:r>
            <a:r>
              <a:rPr lang="zh-CN" altLang="en-US" sz="1800" dirty="0"/>
              <a:t>字段有些特殊，不同数据库处理的方式不一样，大字段的操作常常是</a:t>
            </a:r>
            <a:r>
              <a:rPr lang="zh-CN" altLang="en-US" sz="1800" b="1" dirty="0">
                <a:solidFill>
                  <a:srgbClr val="C00000"/>
                </a:solidFill>
              </a:rPr>
              <a:t>以流的方式</a:t>
            </a:r>
            <a:r>
              <a:rPr lang="zh-CN" altLang="en-US" sz="1800" dirty="0"/>
              <a:t>来处理的。而非一般的字段，一次即可读出数据。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200" dirty="0" err="1" smtClean="0">
                <a:solidFill>
                  <a:srgbClr val="FF0000"/>
                </a:solidFill>
              </a:rPr>
              <a:t>Mysql</a:t>
            </a:r>
            <a:r>
              <a:rPr lang="zh-CN" altLang="en-US" sz="2200" dirty="0" smtClean="0">
                <a:solidFill>
                  <a:srgbClr val="FF0000"/>
                </a:solidFill>
              </a:rPr>
              <a:t>中相关类型：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1800" dirty="0"/>
              <a:t>TINYTEXT</a:t>
            </a:r>
            <a:r>
              <a:rPr lang="zh-CN" altLang="en-US" sz="1800" dirty="0"/>
              <a:t>最大长度为</a:t>
            </a:r>
            <a:r>
              <a:rPr lang="en-US" altLang="zh-CN" sz="1800" b="1" dirty="0">
                <a:solidFill>
                  <a:srgbClr val="C00000"/>
                </a:solidFill>
              </a:rPr>
              <a:t>255</a:t>
            </a:r>
            <a:r>
              <a:rPr lang="en-US" altLang="zh-CN" sz="1800" dirty="0"/>
              <a:t>(2^[8]–1)</a:t>
            </a:r>
            <a:r>
              <a:rPr lang="zh-CN" altLang="en-US" sz="1800" dirty="0"/>
              <a:t>字符的</a:t>
            </a:r>
            <a:r>
              <a:rPr lang="en-US" altLang="zh-CN" sz="1800" dirty="0"/>
              <a:t>TEXT</a:t>
            </a:r>
            <a:r>
              <a:rPr lang="zh-CN" altLang="en-US" sz="1800" dirty="0"/>
              <a:t>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 eaLnBrk="1" hangingPunct="1"/>
            <a:r>
              <a:rPr lang="en-US" altLang="zh-CN" sz="1800" dirty="0"/>
              <a:t>TEXT[(M)]</a:t>
            </a:r>
            <a:r>
              <a:rPr lang="zh-CN" altLang="en-US" sz="1800" dirty="0"/>
              <a:t>最大长度为</a:t>
            </a:r>
            <a:r>
              <a:rPr lang="en-US" altLang="zh-CN" sz="1800" b="1" dirty="0">
                <a:solidFill>
                  <a:srgbClr val="C00000"/>
                </a:solidFill>
              </a:rPr>
              <a:t>65,535</a:t>
            </a:r>
            <a:r>
              <a:rPr lang="en-US" altLang="zh-CN" sz="1800" dirty="0"/>
              <a:t>(2^[16]–1)</a:t>
            </a:r>
            <a:r>
              <a:rPr lang="zh-CN" altLang="en-US" sz="1800" dirty="0"/>
              <a:t>字符的</a:t>
            </a:r>
            <a:r>
              <a:rPr lang="en-US" altLang="zh-CN" sz="1800" dirty="0"/>
              <a:t>TEXT</a:t>
            </a:r>
            <a:r>
              <a:rPr lang="zh-CN" altLang="en-US" sz="1800" dirty="0"/>
              <a:t>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 eaLnBrk="1" hangingPunct="1"/>
            <a:r>
              <a:rPr lang="en-US" altLang="zh-CN" sz="1800" dirty="0"/>
              <a:t>MEDIUMTEXT</a:t>
            </a:r>
            <a:r>
              <a:rPr lang="zh-CN" altLang="en-US" sz="1800" dirty="0"/>
              <a:t>最大长度为</a:t>
            </a:r>
            <a:r>
              <a:rPr lang="en-US" altLang="zh-CN" sz="1800" b="1" dirty="0">
                <a:solidFill>
                  <a:srgbClr val="C00000"/>
                </a:solidFill>
              </a:rPr>
              <a:t>16,777,215</a:t>
            </a:r>
            <a:r>
              <a:rPr lang="en-US" altLang="zh-CN" sz="1800" dirty="0"/>
              <a:t>(2^[24]–1)</a:t>
            </a:r>
            <a:r>
              <a:rPr lang="zh-CN" altLang="en-US" sz="1800" dirty="0"/>
              <a:t>字符的</a:t>
            </a:r>
            <a:r>
              <a:rPr lang="en-US" altLang="zh-CN" sz="1800" dirty="0"/>
              <a:t>TEXT</a:t>
            </a:r>
            <a:r>
              <a:rPr lang="zh-CN" altLang="en-US" sz="1800" dirty="0"/>
              <a:t>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 eaLnBrk="1" hangingPunct="1"/>
            <a:r>
              <a:rPr lang="en-US" altLang="zh-CN" sz="1800" dirty="0"/>
              <a:t>LONGTEXT</a:t>
            </a:r>
            <a:r>
              <a:rPr lang="zh-CN" altLang="en-US" sz="1800" dirty="0"/>
              <a:t>最大长度为</a:t>
            </a:r>
            <a:r>
              <a:rPr lang="en-US" altLang="zh-CN" sz="1800" b="1" dirty="0">
                <a:solidFill>
                  <a:srgbClr val="C00000"/>
                </a:solidFill>
              </a:rPr>
              <a:t>4,294,967,295</a:t>
            </a:r>
            <a:r>
              <a:rPr lang="zh-CN" altLang="en-US" sz="1800" b="1" dirty="0">
                <a:solidFill>
                  <a:srgbClr val="C00000"/>
                </a:solidFill>
              </a:rPr>
              <a:t>或</a:t>
            </a:r>
            <a:r>
              <a:rPr lang="en-US" altLang="zh-CN" sz="1800" b="1" dirty="0">
                <a:solidFill>
                  <a:srgbClr val="C00000"/>
                </a:solidFill>
              </a:rPr>
              <a:t>4GB</a:t>
            </a:r>
            <a:r>
              <a:rPr lang="en-US" altLang="zh-CN" sz="1800" dirty="0"/>
              <a:t>(2^[32]–1)</a:t>
            </a:r>
            <a:r>
              <a:rPr lang="zh-CN" altLang="en-US" sz="1800" dirty="0"/>
              <a:t>字符的</a:t>
            </a:r>
            <a:r>
              <a:rPr lang="en-US" altLang="zh-CN" sz="1800" dirty="0"/>
              <a:t>TEXT</a:t>
            </a:r>
            <a:r>
              <a:rPr lang="zh-CN" altLang="en-US" sz="1800" dirty="0"/>
              <a:t>列。</a:t>
            </a:r>
            <a:endParaRPr lang="zh-CN" altLang="en-US" sz="1800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490" y="4581128"/>
            <a:ext cx="2247735" cy="1258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en-US" altLang="zh-CN" dirty="0"/>
              <a:t>B</a:t>
            </a:r>
            <a:r>
              <a:rPr lang="en-US" altLang="zh-CN" dirty="0" smtClean="0"/>
              <a:t>LOB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BLOB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Binary Large Object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1800" dirty="0" smtClean="0">
                <a:solidFill>
                  <a:srgbClr val="FF0000"/>
                </a:solidFill>
              </a:rPr>
              <a:t>用于</a:t>
            </a:r>
            <a:r>
              <a:rPr lang="zh-CN" altLang="en-US" sz="1800" dirty="0">
                <a:solidFill>
                  <a:srgbClr val="FF0000"/>
                </a:solidFill>
              </a:rPr>
              <a:t>存储大量的二进制数</a:t>
            </a:r>
            <a:r>
              <a:rPr lang="zh-CN" altLang="en-US" sz="1800" dirty="0" smtClean="0">
                <a:solidFill>
                  <a:srgbClr val="FF0000"/>
                </a:solidFill>
              </a:rPr>
              <a:t>据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1800" dirty="0"/>
              <a:t>大字段有些特殊，不同数据库处理的方式不一样，大字段的操作常常是</a:t>
            </a:r>
            <a:r>
              <a:rPr lang="zh-CN" altLang="en-US" sz="1800" b="1" dirty="0">
                <a:solidFill>
                  <a:srgbClr val="C00000"/>
                </a:solidFill>
              </a:rPr>
              <a:t>以流的方式来处理</a:t>
            </a:r>
            <a:r>
              <a:rPr lang="zh-CN" altLang="en-US" sz="1800" dirty="0"/>
              <a:t>的。而非一般的字段，一次即可读出数据</a:t>
            </a:r>
            <a:r>
              <a:rPr lang="zh-CN" altLang="en-US" sz="1800" dirty="0" smtClean="0"/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200" dirty="0" err="1" smtClean="0">
                <a:solidFill>
                  <a:srgbClr val="FF0000"/>
                </a:solidFill>
              </a:rPr>
              <a:t>Mysql</a:t>
            </a:r>
            <a:r>
              <a:rPr lang="zh-CN" altLang="en-US" sz="2200" dirty="0" smtClean="0">
                <a:solidFill>
                  <a:srgbClr val="FF0000"/>
                </a:solidFill>
              </a:rPr>
              <a:t>中相关类型：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1800" dirty="0"/>
              <a:t>TINYBLOB</a:t>
            </a:r>
            <a:r>
              <a:rPr lang="zh-CN" altLang="en-US" sz="1800" dirty="0"/>
              <a:t>最大长度为</a:t>
            </a:r>
            <a:r>
              <a:rPr lang="en-US" altLang="zh-CN" sz="1800" b="1" dirty="0">
                <a:solidFill>
                  <a:srgbClr val="C00000"/>
                </a:solidFill>
              </a:rPr>
              <a:t>255</a:t>
            </a:r>
            <a:r>
              <a:rPr lang="en-US" altLang="zh-CN" sz="1800" dirty="0"/>
              <a:t>(2^[8]–1)</a:t>
            </a:r>
            <a:r>
              <a:rPr lang="zh-CN" altLang="en-US" sz="1800" dirty="0"/>
              <a:t>字节的</a:t>
            </a:r>
            <a:r>
              <a:rPr lang="en-US" altLang="zh-CN" sz="1800" dirty="0"/>
              <a:t>BLOB</a:t>
            </a:r>
            <a:r>
              <a:rPr lang="zh-CN" altLang="en-US" sz="1800" dirty="0"/>
              <a:t>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 eaLnBrk="1" hangingPunct="1"/>
            <a:r>
              <a:rPr lang="en-US" altLang="zh-CN" sz="1800" dirty="0"/>
              <a:t>BLOB[(M)]</a:t>
            </a:r>
            <a:r>
              <a:rPr lang="zh-CN" altLang="en-US" sz="1800" dirty="0"/>
              <a:t>最大长度为</a:t>
            </a:r>
            <a:r>
              <a:rPr lang="en-US" altLang="zh-CN" sz="1800" b="1" dirty="0">
                <a:solidFill>
                  <a:srgbClr val="C00000"/>
                </a:solidFill>
              </a:rPr>
              <a:t>65,535</a:t>
            </a:r>
            <a:r>
              <a:rPr lang="en-US" altLang="zh-CN" sz="1800" dirty="0"/>
              <a:t>(2^[16]–1)</a:t>
            </a:r>
            <a:r>
              <a:rPr lang="zh-CN" altLang="en-US" sz="1800" dirty="0"/>
              <a:t>字节的</a:t>
            </a:r>
            <a:r>
              <a:rPr lang="en-US" altLang="zh-CN" sz="1800" dirty="0"/>
              <a:t>BLOB</a:t>
            </a:r>
            <a:r>
              <a:rPr lang="zh-CN" altLang="en-US" sz="1800" dirty="0"/>
              <a:t>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 eaLnBrk="1" hangingPunct="1"/>
            <a:r>
              <a:rPr lang="en-US" altLang="zh-CN" sz="1800" dirty="0"/>
              <a:t>MEDIUMBLOB</a:t>
            </a:r>
            <a:r>
              <a:rPr lang="zh-CN" altLang="en-US" sz="1800" dirty="0"/>
              <a:t>最大长度为</a:t>
            </a:r>
            <a:r>
              <a:rPr lang="en-US" altLang="zh-CN" sz="1800" b="1" dirty="0">
                <a:solidFill>
                  <a:srgbClr val="C00000"/>
                </a:solidFill>
              </a:rPr>
              <a:t>16,777,215</a:t>
            </a:r>
            <a:r>
              <a:rPr lang="en-US" altLang="zh-CN" sz="1800" dirty="0"/>
              <a:t>(2^[24]–1)</a:t>
            </a:r>
            <a:r>
              <a:rPr lang="zh-CN" altLang="en-US" sz="1800" dirty="0"/>
              <a:t>字节的</a:t>
            </a:r>
            <a:r>
              <a:rPr lang="en-US" altLang="zh-CN" sz="1800" dirty="0"/>
              <a:t>BLOB</a:t>
            </a:r>
            <a:r>
              <a:rPr lang="zh-CN" altLang="en-US" sz="1800" dirty="0"/>
              <a:t>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 eaLnBrk="1" hangingPunct="1"/>
            <a:r>
              <a:rPr lang="en-US" altLang="zh-CN" sz="1800" dirty="0"/>
              <a:t>LONGBLOB</a:t>
            </a:r>
            <a:r>
              <a:rPr lang="zh-CN" altLang="en-US" sz="1800" dirty="0"/>
              <a:t>最大长度为</a:t>
            </a:r>
            <a:r>
              <a:rPr lang="en-US" altLang="zh-CN" sz="1800" b="1" dirty="0">
                <a:solidFill>
                  <a:srgbClr val="C00000"/>
                </a:solidFill>
              </a:rPr>
              <a:t>4,294,967,295</a:t>
            </a:r>
            <a:r>
              <a:rPr lang="zh-CN" altLang="en-US" sz="1800" b="1" dirty="0">
                <a:solidFill>
                  <a:srgbClr val="C00000"/>
                </a:solidFill>
              </a:rPr>
              <a:t>或</a:t>
            </a:r>
            <a:r>
              <a:rPr lang="en-US" altLang="zh-CN" sz="1800" b="1" dirty="0">
                <a:solidFill>
                  <a:srgbClr val="C00000"/>
                </a:solidFill>
              </a:rPr>
              <a:t>4GB</a:t>
            </a:r>
            <a:r>
              <a:rPr lang="en-US" altLang="zh-CN" sz="1800" dirty="0"/>
              <a:t>(2^[32]–1)</a:t>
            </a:r>
            <a:r>
              <a:rPr lang="zh-CN" altLang="en-US" sz="1800" dirty="0"/>
              <a:t>字节的</a:t>
            </a:r>
            <a:r>
              <a:rPr lang="en-US" altLang="zh-CN" sz="1800" dirty="0"/>
              <a:t>BLOB</a:t>
            </a:r>
            <a:r>
              <a:rPr lang="zh-CN" altLang="en-US" sz="1800" dirty="0"/>
              <a:t>列</a:t>
            </a:r>
            <a:r>
              <a:rPr lang="zh-CN" altLang="en-US" sz="1800" dirty="0" smtClean="0"/>
              <a:t>。</a:t>
            </a:r>
            <a:endParaRPr lang="zh-CN" altLang="en-US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经典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代码总结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</a:rPr>
              <a:t>JDBC</a:t>
            </a:r>
            <a:r>
              <a:rPr lang="zh-CN" altLang="en-US" sz="2800" dirty="0" smtClean="0">
                <a:solidFill>
                  <a:srgbClr val="FF0000"/>
                </a:solidFill>
              </a:rPr>
              <a:t>代码操作总结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FF0000"/>
                </a:solidFill>
              </a:rPr>
              <a:t>使用资源文件存储数据库连接信息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3541864"/>
          <a:ext cx="7424920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24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mysqlDriver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com.mysql.jdbc.Driver</a:t>
                      </a:r>
                      <a:endParaRPr lang="en-US" altLang="zh-CN" sz="16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mysqlURL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600" u="sng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jdbc</a:t>
                      </a:r>
                      <a:r>
                        <a:rPr lang="en-US" altLang="zh-CN" sz="1600" u="sng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\:</a:t>
                      </a:r>
                      <a:r>
                        <a:rPr lang="en-US" altLang="zh-CN" sz="1600" u="sng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en-US" altLang="zh-CN" sz="1600" u="sng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\://</a:t>
                      </a:r>
                      <a:r>
                        <a:rPr lang="en-US" altLang="zh-CN" sz="1600" u="sng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localhost</a:t>
                      </a:r>
                      <a:r>
                        <a:rPr lang="en-US" altLang="zh-CN" sz="1600" u="sng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\:3306/</a:t>
                      </a:r>
                      <a:r>
                        <a:rPr lang="en-US" altLang="zh-CN" sz="1600" u="sng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testjdbc</a:t>
                      </a:r>
                      <a:endParaRPr lang="en-US" altLang="zh-CN" sz="1600" u="sng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mysqlUser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=root</a:t>
                      </a:r>
                      <a:endParaRPr lang="en-US" altLang="zh-CN" sz="16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mysqlPwd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=123456</a:t>
                      </a:r>
                      <a:endParaRPr lang="en-US" altLang="zh-CN" sz="16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6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oracleDriver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oracle.jdbc.driver.OracleDriver</a:t>
                      </a:r>
                      <a:endParaRPr lang="en-US" altLang="zh-CN" sz="16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oracleURL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600" u="sng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jdbc</a:t>
                      </a:r>
                      <a:r>
                        <a:rPr lang="en-US" altLang="zh-CN" sz="1600" u="sng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\:oracle\:thin\:@</a:t>
                      </a:r>
                      <a:r>
                        <a:rPr lang="en-US" altLang="zh-CN" sz="1600" u="sng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localhost</a:t>
                      </a:r>
                      <a:r>
                        <a:rPr lang="en-US" altLang="zh-CN" sz="1600" u="sng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\:1521\:</a:t>
                      </a:r>
                      <a:r>
                        <a:rPr lang="en-US" altLang="zh-CN" sz="1600" u="sng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orcl</a:t>
                      </a:r>
                      <a:endParaRPr lang="en-US" altLang="zh-CN" sz="1600" u="sng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oracleUser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600" u="sng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scott</a:t>
                      </a:r>
                      <a:endParaRPr lang="en-US" altLang="zh-CN" sz="1600" u="sng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oraclePwd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=tiger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ORM</a:t>
            </a:r>
            <a:r>
              <a:rPr lang="zh-CN" altLang="en-US" dirty="0" smtClean="0"/>
              <a:t>基本思想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ORM(Object Relationship Mapping)</a:t>
            </a:r>
            <a:r>
              <a:rPr lang="zh-CN" altLang="en-US" dirty="0" smtClean="0"/>
              <a:t>的</a:t>
            </a:r>
            <a:r>
              <a:rPr lang="zh-CN" altLang="en-US" dirty="0"/>
              <a:t>基本思想</a:t>
            </a:r>
            <a:endParaRPr lang="en-US" altLang="zh-CN" dirty="0"/>
          </a:p>
          <a:p>
            <a:pPr lvl="1" eaLnBrk="1" hangingPunct="1"/>
            <a:r>
              <a:rPr lang="zh-CN" altLang="en-US" sz="1800" b="1" dirty="0">
                <a:solidFill>
                  <a:srgbClr val="C00000"/>
                </a:solidFill>
              </a:rPr>
              <a:t>表结构跟类对应； 表中字段和类的属性对应；表中记录和对象对应；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lvl="1"/>
            <a:r>
              <a:rPr lang="zh-CN" altLang="zh-CN" sz="1800" dirty="0"/>
              <a:t>让</a:t>
            </a:r>
            <a:r>
              <a:rPr lang="en-US" altLang="zh-CN" sz="1800" dirty="0" err="1"/>
              <a:t>javabean</a:t>
            </a:r>
            <a:r>
              <a:rPr lang="zh-CN" altLang="zh-CN" sz="1800" dirty="0"/>
              <a:t>的属性名和类型尽量和数据库保持一致！</a:t>
            </a:r>
            <a:endParaRPr lang="en-US" altLang="zh-CN" sz="1800" dirty="0"/>
          </a:p>
          <a:p>
            <a:pPr lvl="1"/>
            <a:r>
              <a:rPr lang="zh-CN" altLang="en-US" sz="1800" dirty="0"/>
              <a:t>一条记录对应一个对象。将这些查询到的对象放到容器中</a:t>
            </a:r>
            <a:r>
              <a:rPr lang="en-US" altLang="zh-CN" sz="1800" dirty="0"/>
              <a:t>(</a:t>
            </a:r>
            <a:r>
              <a:rPr lang="en-US" altLang="zh-CN" sz="1800" dirty="0" err="1"/>
              <a:t>List,Set,Map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0"/>
            <a:endParaRPr lang="en-US" altLang="zh-CN" sz="2000" dirty="0" smtClean="0"/>
          </a:p>
          <a:p>
            <a:r>
              <a:rPr lang="zh-CN" altLang="en-US" sz="2000" dirty="0"/>
              <a:t>将表中的一条记录封装到</a:t>
            </a:r>
            <a:r>
              <a:rPr lang="en-US" altLang="zh-CN" sz="2000" dirty="0"/>
              <a:t>Object</a:t>
            </a:r>
            <a:r>
              <a:rPr lang="zh-CN" altLang="en-US" sz="2000" dirty="0"/>
              <a:t>数组中</a:t>
            </a:r>
            <a:endParaRPr lang="en-US" altLang="zh-CN" sz="2000" dirty="0"/>
          </a:p>
          <a:p>
            <a:pPr lvl="0"/>
            <a:r>
              <a:rPr lang="zh-CN" altLang="zh-CN" sz="2000" dirty="0" smtClean="0"/>
              <a:t>将</a:t>
            </a:r>
            <a:r>
              <a:rPr lang="zh-CN" altLang="zh-CN" sz="2000" dirty="0"/>
              <a:t>表中的</a:t>
            </a:r>
            <a:r>
              <a:rPr lang="zh-CN" altLang="en-US" sz="2000" dirty="0"/>
              <a:t>一条记录</a:t>
            </a:r>
            <a:r>
              <a:rPr lang="zh-CN" altLang="zh-CN" sz="2000" dirty="0"/>
              <a:t>封装到</a:t>
            </a:r>
            <a:r>
              <a:rPr lang="en-US" altLang="zh-CN" sz="2000" dirty="0"/>
              <a:t>map</a:t>
            </a:r>
            <a:r>
              <a:rPr lang="zh-CN" altLang="zh-CN" sz="2000" dirty="0" smtClean="0"/>
              <a:t>中</a:t>
            </a:r>
            <a:endParaRPr lang="en-US" altLang="zh-CN" sz="1400" dirty="0"/>
          </a:p>
          <a:p>
            <a:pPr eaLnBrk="1" hangingPunct="1"/>
            <a:r>
              <a:rPr lang="zh-CN" altLang="en-US" sz="2000" dirty="0" smtClean="0"/>
              <a:t>将表中一条记录封装到</a:t>
            </a:r>
            <a:r>
              <a:rPr lang="en-US" altLang="zh-CN" sz="2000" dirty="0" err="1" smtClean="0"/>
              <a:t>javabean</a:t>
            </a:r>
            <a:r>
              <a:rPr lang="zh-CN" altLang="en-US" sz="2000" dirty="0" smtClean="0"/>
              <a:t>对象中</a:t>
            </a:r>
            <a:endParaRPr lang="en-US" altLang="zh-CN" sz="2000" dirty="0" smtClean="0"/>
          </a:p>
          <a:p>
            <a:pPr lvl="1"/>
            <a:endParaRPr lang="en-US" altLang="zh-CN" sz="1400" dirty="0"/>
          </a:p>
          <a:p>
            <a:pPr marL="457200" lvl="1" indent="0">
              <a:buNone/>
            </a:pPr>
            <a:endParaRPr lang="zh-CN" altLang="zh-CN" sz="1400" dirty="0"/>
          </a:p>
          <a:p>
            <a:pPr eaLnBrk="1" hangingPunct="1"/>
            <a:endParaRPr lang="zh-CN" alt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19925" cy="8572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JDBC</a:t>
            </a:r>
            <a:r>
              <a:rPr lang="zh-CN" altLang="en-US" dirty="0" smtClean="0"/>
              <a:t>课程规划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8786813" cy="507365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170C1"/>
                </a:solidFill>
              </a:rPr>
              <a:t>JDBC</a:t>
            </a:r>
            <a:r>
              <a:rPr lang="zh-CN" altLang="en-US" dirty="0">
                <a:solidFill>
                  <a:srgbClr val="0170C1"/>
                </a:solidFill>
              </a:rPr>
              <a:t>工具类   </a:t>
            </a:r>
            <a:endParaRPr lang="en-US" altLang="zh-CN" dirty="0">
              <a:solidFill>
                <a:srgbClr val="0170C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0170C1"/>
                </a:solidFill>
              </a:rPr>
              <a:t>Apache commons</a:t>
            </a:r>
            <a:r>
              <a:rPr lang="zh-CN" altLang="en-US" dirty="0">
                <a:solidFill>
                  <a:srgbClr val="0170C1"/>
                </a:solidFill>
              </a:rPr>
              <a:t>的</a:t>
            </a:r>
            <a:r>
              <a:rPr lang="en-US" altLang="zh-CN" dirty="0" err="1" smtClean="0">
                <a:solidFill>
                  <a:srgbClr val="0170C1"/>
                </a:solidFill>
              </a:rPr>
              <a:t>DbUtils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数据库连接池 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C3P0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DBCP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Proxool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70C0"/>
                </a:solidFill>
              </a:rPr>
              <a:t>项目：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0070C0"/>
                </a:solidFill>
              </a:rPr>
              <a:t>结合设计模式写出自己的连接池   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0070C0"/>
                </a:solidFill>
              </a:rPr>
              <a:t>测试连接池的效率</a:t>
            </a:r>
            <a:r>
              <a:rPr lang="en-US" altLang="zh-CN" dirty="0" smtClean="0">
                <a:solidFill>
                  <a:srgbClr val="0070C0"/>
                </a:solidFill>
              </a:rPr>
              <a:t>	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ORM</a:t>
            </a:r>
            <a:r>
              <a:rPr lang="zh-CN" altLang="en-US" dirty="0" smtClean="0">
                <a:solidFill>
                  <a:srgbClr val="C00000"/>
                </a:solidFill>
              </a:rPr>
              <a:t>基本思想</a:t>
            </a:r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项目：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C00000"/>
                </a:solidFill>
              </a:rPr>
              <a:t>结合设计模式写出自己的</a:t>
            </a:r>
            <a:r>
              <a:rPr lang="en-US" altLang="zh-CN" dirty="0" smtClean="0">
                <a:solidFill>
                  <a:srgbClr val="C00000"/>
                </a:solidFill>
              </a:rPr>
              <a:t>ORM</a:t>
            </a:r>
            <a:r>
              <a:rPr lang="zh-CN" altLang="en-US" dirty="0" smtClean="0">
                <a:solidFill>
                  <a:srgbClr val="C00000"/>
                </a:solidFill>
              </a:rPr>
              <a:t>框架，并增加缓存设计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19925" cy="857250"/>
          </a:xfrm>
        </p:spPr>
        <p:txBody>
          <a:bodyPr/>
          <a:lstStyle/>
          <a:p>
            <a:pPr eaLnBrk="1" hangingPunct="1"/>
            <a:r>
              <a:rPr lang="en-US" altLang="zh-CN" smtClean="0"/>
              <a:t>Mysql</a:t>
            </a:r>
            <a:r>
              <a:rPr lang="zh-CN" altLang="en-US" smtClean="0"/>
              <a:t>数据库简介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8786813" cy="5073650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Mysql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是</a:t>
            </a:r>
            <a:r>
              <a:rPr lang="zh-CN" altLang="en-US" dirty="0"/>
              <a:t>一种开放源代码的关系型数据库管理系统（</a:t>
            </a:r>
            <a:r>
              <a:rPr lang="en-US" altLang="zh-CN" dirty="0"/>
              <a:t>RDBMS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目前很多大公司</a:t>
            </a:r>
            <a:r>
              <a:rPr lang="en-US" altLang="zh-CN" dirty="0" smtClean="0"/>
              <a:t>(</a:t>
            </a:r>
            <a:r>
              <a:rPr lang="zh-CN" altLang="en-US" dirty="0" smtClean="0"/>
              <a:t>新浪、京东、阿里等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都在使用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适应于所有的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支持多线程，充分利用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资源，性能</a:t>
            </a:r>
            <a:r>
              <a:rPr lang="zh-CN" altLang="en-US" dirty="0"/>
              <a:t>很</a:t>
            </a:r>
            <a:r>
              <a:rPr lang="zh-CN" altLang="en-US" dirty="0" smtClean="0"/>
              <a:t>出色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价格</a:t>
            </a:r>
            <a:r>
              <a:rPr lang="zh-CN" altLang="en-US" dirty="0" smtClean="0"/>
              <a:t>便宜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大数据库处理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对</a:t>
            </a:r>
            <a:r>
              <a:rPr lang="zh-CN" altLang="en-US" dirty="0"/>
              <a:t>某些包含 </a:t>
            </a:r>
            <a:r>
              <a:rPr lang="en-US" altLang="zh-CN" dirty="0"/>
              <a:t>50,000,000 </a:t>
            </a:r>
            <a:r>
              <a:rPr lang="zh-CN" altLang="en-US" dirty="0"/>
              <a:t>个记录的数据库使用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完全没有问题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使用最多的版本是</a:t>
            </a:r>
            <a:r>
              <a:rPr lang="en-US" altLang="zh-CN" dirty="0" smtClean="0"/>
              <a:t>5.5.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pic>
        <p:nvPicPr>
          <p:cNvPr id="1026" name="Picture 2" descr="MySQ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264029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19925" cy="857250"/>
          </a:xfrm>
        </p:spPr>
        <p:txBody>
          <a:bodyPr/>
          <a:lstStyle/>
          <a:p>
            <a:pPr eaLnBrk="1" hangingPunct="1"/>
            <a:r>
              <a:rPr lang="en-US" altLang="zh-CN" smtClean="0"/>
              <a:t>Mysql</a:t>
            </a:r>
            <a:r>
              <a:rPr lang="zh-CN" altLang="en-US" smtClean="0"/>
              <a:t>数据库的安装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8786813" cy="5073650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Mysql</a:t>
            </a:r>
            <a:r>
              <a:rPr lang="zh-CN" altLang="en-US" dirty="0" smtClean="0"/>
              <a:t>的下载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官方主页：</a:t>
            </a:r>
            <a:r>
              <a:rPr lang="en-US" altLang="zh-CN" dirty="0" smtClean="0"/>
              <a:t>http://www.mysql.com/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Mysql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 smtClean="0"/>
              <a:t>启动和停止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19925" cy="857250"/>
          </a:xfrm>
        </p:spPr>
        <p:txBody>
          <a:bodyPr/>
          <a:lstStyle/>
          <a:p>
            <a:pPr eaLnBrk="1" hangingPunct="1"/>
            <a:r>
              <a:rPr lang="en-US" altLang="zh-CN" smtClean="0"/>
              <a:t>Navicat</a:t>
            </a:r>
            <a:r>
              <a:rPr lang="zh-CN" altLang="en-US" smtClean="0"/>
              <a:t>客户端软件的使用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8786813" cy="5073650"/>
          </a:xfrm>
        </p:spPr>
        <p:txBody>
          <a:bodyPr/>
          <a:lstStyle/>
          <a:p>
            <a:pPr eaLnBrk="1" hangingPunct="1"/>
            <a:r>
              <a:rPr lang="zh-CN" altLang="en-US" smtClean="0"/>
              <a:t>操作</a:t>
            </a:r>
            <a:r>
              <a:rPr lang="en-US" altLang="zh-CN" smtClean="0"/>
              <a:t>mysql</a:t>
            </a:r>
            <a:r>
              <a:rPr lang="zh-CN" altLang="en-US" smtClean="0"/>
              <a:t>数据库的利器：</a:t>
            </a:r>
            <a:r>
              <a:rPr lang="en-US" altLang="zh-CN" smtClean="0"/>
              <a:t>navicat</a:t>
            </a:r>
            <a:endParaRPr lang="en-US" altLang="zh-CN" smtClean="0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 smtClean="0"/>
              <a:t>Navicat</a:t>
            </a:r>
            <a:r>
              <a:rPr lang="zh-CN" altLang="en-US" smtClean="0"/>
              <a:t>安装</a:t>
            </a:r>
            <a:endParaRPr lang="en-US" altLang="zh-CN" smtClean="0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 smtClean="0"/>
              <a:t>Navicat</a:t>
            </a:r>
            <a:r>
              <a:rPr lang="zh-CN" altLang="en-US" smtClean="0"/>
              <a:t>的基本使用方式</a:t>
            </a:r>
            <a:endParaRPr lang="en-US" altLang="zh-CN" smtClean="0"/>
          </a:p>
          <a:p>
            <a:pPr lvl="1" eaLnBrk="1" hangingPunct="1"/>
            <a:r>
              <a:rPr lang="zh-CN" altLang="en-US"/>
              <a:t>建</a:t>
            </a:r>
            <a:r>
              <a:rPr lang="zh-CN" altLang="en-US" smtClean="0"/>
              <a:t>数据库</a:t>
            </a:r>
            <a:endParaRPr lang="en-US" altLang="zh-CN" smtClean="0"/>
          </a:p>
          <a:p>
            <a:pPr lvl="1" eaLnBrk="1" hangingPunct="1"/>
            <a:r>
              <a:rPr lang="zh-CN" altLang="en-US"/>
              <a:t>建</a:t>
            </a:r>
            <a:r>
              <a:rPr lang="zh-CN" altLang="en-US" smtClean="0"/>
              <a:t>表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查询</a:t>
            </a:r>
            <a:endParaRPr lang="en-US" altLang="zh-CN" smtClean="0"/>
          </a:p>
          <a:p>
            <a:pPr lvl="1" eaLnBrk="1" hangingPunct="1"/>
            <a:r>
              <a:rPr lang="zh-CN" altLang="en-US"/>
              <a:t>导</a:t>
            </a:r>
            <a:r>
              <a:rPr lang="zh-CN" altLang="en-US" smtClean="0"/>
              <a:t>入</a:t>
            </a:r>
            <a:r>
              <a:rPr lang="en-US" altLang="zh-CN" smtClean="0"/>
              <a:t>sql</a:t>
            </a:r>
            <a:r>
              <a:rPr lang="zh-CN" altLang="en-US" smtClean="0"/>
              <a:t>数据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导出查询结果</a:t>
            </a:r>
            <a:endParaRPr lang="en-US" altLang="zh-CN" smtClean="0"/>
          </a:p>
          <a:p>
            <a:pPr eaLnBrk="1" hangingPunct="1"/>
            <a:endParaRPr lang="en-US" altLang="zh-CN" dirty="0" smtClean="0"/>
          </a:p>
        </p:txBody>
      </p:sp>
      <p:pic>
        <p:nvPicPr>
          <p:cNvPr id="1026" name="Picture 2" descr="http://img.pcstore.com.tw/~prod/M10514047_big.jpg?pimg=static&amp;P=133112834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941" y="1268760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19925" cy="857250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Mysql</a:t>
            </a:r>
            <a:r>
              <a:rPr lang="zh-CN" altLang="en-US" dirty="0" smtClean="0"/>
              <a:t>数据库的命令行操作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8786813" cy="50736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配置环境变量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将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目录配置到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命令行操作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27584" y="2276873"/>
          <a:ext cx="7416824" cy="3474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2168"/>
                <a:gridCol w="5904656"/>
              </a:tblGrid>
              <a:tr h="3046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登陆操作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mysql</a:t>
                      </a:r>
                      <a:r>
                        <a:rPr lang="en-US" altLang="zh-CN" dirty="0" smtClean="0"/>
                        <a:t>  -</a:t>
                      </a:r>
                      <a:r>
                        <a:rPr lang="en-US" altLang="zh-CN" dirty="0" err="1" smtClean="0"/>
                        <a:t>hlocalhost</a:t>
                      </a:r>
                      <a:r>
                        <a:rPr lang="en-US" altLang="zh-CN" baseline="0" dirty="0" smtClean="0"/>
                        <a:t> –</a:t>
                      </a:r>
                      <a:r>
                        <a:rPr lang="en-US" altLang="zh-CN" baseline="0" dirty="0" err="1" smtClean="0"/>
                        <a:t>uroot</a:t>
                      </a:r>
                      <a:r>
                        <a:rPr lang="en-US" altLang="zh-CN" baseline="0" dirty="0" smtClean="0"/>
                        <a:t> –p123456</a:t>
                      </a:r>
                      <a:endParaRPr lang="zh-CN" altLang="en-US" dirty="0"/>
                    </a:p>
                  </a:txBody>
                  <a:tcPr/>
                </a:tc>
              </a:tr>
              <a:tr h="3046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退出操作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exit</a:t>
                      </a:r>
                      <a:endParaRPr lang="zh-CN" altLang="en-US" dirty="0"/>
                    </a:p>
                  </a:txBody>
                  <a:tcPr/>
                </a:tc>
              </a:tr>
              <a:tr h="7616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建库：</a:t>
                      </a:r>
                      <a:r>
                        <a:rPr lang="en-US" altLang="zh-CN" dirty="0" smtClean="0"/>
                        <a:t>create database  </a:t>
                      </a:r>
                      <a:r>
                        <a:rPr lang="zh-CN" altLang="en-US" dirty="0" smtClean="0"/>
                        <a:t>库名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en-US" altLang="zh-CN" baseline="0" dirty="0" smtClean="0"/>
                        <a:t> </a:t>
                      </a:r>
                      <a:endParaRPr lang="en-US" altLang="zh-CN" baseline="0" dirty="0" smtClean="0"/>
                    </a:p>
                    <a:p>
                      <a:r>
                        <a:rPr lang="zh-CN" altLang="en-US" baseline="0" dirty="0" smtClean="0"/>
                        <a:t>卸载库：</a:t>
                      </a:r>
                      <a:r>
                        <a:rPr lang="en-US" altLang="zh-CN" baseline="0" dirty="0" smtClean="0"/>
                        <a:t>drop </a:t>
                      </a:r>
                      <a:r>
                        <a:rPr lang="en-US" altLang="zh-CN" dirty="0" smtClean="0"/>
                        <a:t>database  </a:t>
                      </a:r>
                      <a:r>
                        <a:rPr lang="zh-CN" altLang="en-US" dirty="0" smtClean="0"/>
                        <a:t>库名</a:t>
                      </a:r>
                      <a:r>
                        <a:rPr lang="en-US" altLang="zh-CN" baseline="0" dirty="0" smtClean="0"/>
                        <a:t>;</a:t>
                      </a:r>
                      <a:endParaRPr lang="en-US" altLang="zh-CN" baseline="0" dirty="0" smtClean="0"/>
                    </a:p>
                    <a:p>
                      <a:r>
                        <a:rPr lang="zh-CN" altLang="en-US" baseline="0" dirty="0" smtClean="0"/>
                        <a:t>显示所有数据库：</a:t>
                      </a:r>
                      <a:r>
                        <a:rPr lang="en-US" altLang="zh-CN" baseline="0" dirty="0" smtClean="0"/>
                        <a:t>show databases;</a:t>
                      </a:r>
                      <a:endParaRPr lang="en-US" altLang="zh-CN" baseline="0" dirty="0" smtClean="0"/>
                    </a:p>
                    <a:p>
                      <a:r>
                        <a:rPr lang="zh-CN" altLang="en-US" baseline="0" dirty="0" smtClean="0"/>
                        <a:t>选择库：</a:t>
                      </a:r>
                      <a:r>
                        <a:rPr lang="en-US" altLang="zh-CN" baseline="0" dirty="0" smtClean="0"/>
                        <a:t>use </a:t>
                      </a:r>
                      <a:r>
                        <a:rPr lang="en-US" altLang="zh-CN" baseline="0" dirty="0" err="1" smtClean="0"/>
                        <a:t>testjdbc</a:t>
                      </a:r>
                      <a:r>
                        <a:rPr lang="en-US" altLang="zh-CN" baseline="0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7616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建表的</a:t>
                      </a:r>
                      <a:r>
                        <a:rPr lang="en-US" altLang="zh-CN" dirty="0" err="1" smtClean="0"/>
                        <a:t>sql</a:t>
                      </a:r>
                      <a:r>
                        <a:rPr lang="zh-CN" altLang="en-US" dirty="0" smtClean="0"/>
                        <a:t>语句；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显示库中所有表：</a:t>
                      </a:r>
                      <a:r>
                        <a:rPr lang="en-US" altLang="zh-CN" dirty="0" smtClean="0"/>
                        <a:t>show tables;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显示某个表的结构：</a:t>
                      </a:r>
                      <a:r>
                        <a:rPr lang="en-US" altLang="zh-CN" dirty="0" smtClean="0"/>
                        <a:t>describe </a:t>
                      </a:r>
                      <a:r>
                        <a:rPr lang="en-US" altLang="zh-CN" dirty="0" err="1" smtClean="0"/>
                        <a:t>testjdbc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875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</a:t>
                      </a:r>
                      <a:r>
                        <a:rPr lang="zh-CN" altLang="en-US" dirty="0" smtClean="0"/>
                        <a:t>语句；</a:t>
                      </a:r>
                      <a:r>
                        <a:rPr lang="en-US" altLang="zh-CN" dirty="0" smtClean="0"/>
                        <a:t>Insert</a:t>
                      </a:r>
                      <a:r>
                        <a:rPr lang="zh-CN" altLang="en-US" dirty="0" smtClean="0"/>
                        <a:t>语句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en-US" altLang="zh-CN" baseline="0" dirty="0" smtClean="0"/>
                        <a:t>   update</a:t>
                      </a:r>
                      <a:r>
                        <a:rPr lang="zh-CN" altLang="en-US" baseline="0" dirty="0" smtClean="0"/>
                        <a:t>语句</a:t>
                      </a:r>
                      <a:r>
                        <a:rPr lang="en-US" altLang="zh-CN" baseline="0" dirty="0" smtClean="0"/>
                        <a:t>;   delete</a:t>
                      </a:r>
                      <a:r>
                        <a:rPr lang="zh-CN" altLang="en-US" baseline="0" dirty="0" smtClean="0"/>
                        <a:t>语句； </a:t>
                      </a:r>
                      <a:endParaRPr lang="en-US" altLang="zh-CN" baseline="0" dirty="0" smtClean="0"/>
                    </a:p>
                    <a:p>
                      <a:r>
                        <a:rPr lang="zh-CN" altLang="en-US" baseline="0" dirty="0" smtClean="0"/>
                        <a:t>表操作</a:t>
                      </a:r>
                      <a:r>
                        <a:rPr lang="en-US" altLang="zh-CN" baseline="0" dirty="0" smtClean="0"/>
                        <a:t>DDL</a:t>
                      </a:r>
                      <a:r>
                        <a:rPr lang="zh-CN" altLang="en-US" baseline="0" dirty="0" smtClean="0"/>
                        <a:t>语句</a:t>
                      </a:r>
                      <a:r>
                        <a:rPr lang="en-US" altLang="zh-CN" baseline="0" dirty="0" smtClean="0"/>
                        <a:t>(create, alter, drop</a:t>
                      </a:r>
                      <a:r>
                        <a:rPr lang="zh-CN" altLang="en-US" baseline="0" dirty="0" smtClean="0"/>
                        <a:t>等</a:t>
                      </a:r>
                      <a:r>
                        <a:rPr lang="en-US" altLang="zh-CN" baseline="0" dirty="0" smtClean="0"/>
                        <a:t>)</a:t>
                      </a:r>
                      <a:r>
                        <a:rPr lang="zh-CN" altLang="en-US" baseline="0" dirty="0" smtClean="0"/>
                        <a:t>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19925" cy="857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什么是</a:t>
            </a:r>
            <a:r>
              <a:rPr lang="en-US" altLang="zh-CN" dirty="0" smtClean="0"/>
              <a:t>JDBC?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8786813" cy="50736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JDBC(Java Database  Connection)</a:t>
            </a:r>
            <a:r>
              <a:rPr lang="zh-CN" altLang="zh-CN" dirty="0" smtClean="0"/>
              <a:t>为</a:t>
            </a:r>
            <a:r>
              <a:rPr lang="en-US" altLang="zh-CN" dirty="0"/>
              <a:t>java</a:t>
            </a:r>
            <a:r>
              <a:rPr lang="zh-CN" altLang="zh-CN" dirty="0"/>
              <a:t>开发者使用数据库提供了</a:t>
            </a:r>
            <a:r>
              <a:rPr lang="zh-CN" altLang="zh-CN" b="1" dirty="0"/>
              <a:t>统一的编程接口</a:t>
            </a:r>
            <a:r>
              <a:rPr lang="zh-CN" altLang="zh-CN" dirty="0"/>
              <a:t>，它由一组</a:t>
            </a:r>
            <a:r>
              <a:rPr lang="en-US" altLang="zh-CN" dirty="0"/>
              <a:t>java</a:t>
            </a:r>
            <a:r>
              <a:rPr lang="zh-CN" altLang="zh-CN" dirty="0"/>
              <a:t>类和接口组成。是</a:t>
            </a:r>
            <a:r>
              <a:rPr lang="en-US" altLang="zh-CN" dirty="0"/>
              <a:t>java</a:t>
            </a:r>
            <a:r>
              <a:rPr lang="zh-CN" altLang="zh-CN" dirty="0"/>
              <a:t>程序与数据库系统通信的标准</a:t>
            </a:r>
            <a:r>
              <a:rPr lang="en-US" altLang="zh-CN" dirty="0"/>
              <a:t>API</a:t>
            </a:r>
            <a:r>
              <a:rPr lang="zh-CN" altLang="zh-CN" dirty="0"/>
              <a:t>。</a:t>
            </a:r>
            <a:r>
              <a:rPr lang="en-US" altLang="zh-CN" dirty="0"/>
              <a:t>JDBC API </a:t>
            </a:r>
            <a:r>
              <a:rPr lang="zh-CN" altLang="zh-CN" dirty="0"/>
              <a:t>使得开发人员可以使用纯</a:t>
            </a:r>
            <a:r>
              <a:rPr lang="en-US" altLang="zh-CN" dirty="0"/>
              <a:t>java</a:t>
            </a:r>
            <a:r>
              <a:rPr lang="zh-CN" altLang="zh-CN" dirty="0"/>
              <a:t>的方式来连接数据库，并执行操作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 smtClean="0"/>
              <a:t>sun</a:t>
            </a:r>
            <a:r>
              <a:rPr lang="zh-CN" altLang="en-US" dirty="0"/>
              <a:t>公司由于不知道各个主流商用数据库的程序代码，因此无法自己写代码连接各个数据库，因此，</a:t>
            </a:r>
            <a:r>
              <a:rPr lang="en-US" altLang="zh-CN" dirty="0"/>
              <a:t>sun</a:t>
            </a:r>
            <a:r>
              <a:rPr lang="zh-CN" altLang="en-US" dirty="0"/>
              <a:t>公司决定，自己提供一套</a:t>
            </a:r>
            <a:r>
              <a:rPr lang="en-US" altLang="zh-CN" dirty="0" err="1"/>
              <a:t>api</a:t>
            </a:r>
            <a:r>
              <a:rPr lang="zh-CN" altLang="en-US" dirty="0"/>
              <a:t>，凡是数据库想与</a:t>
            </a:r>
            <a:r>
              <a:rPr lang="en-US" altLang="zh-CN" dirty="0"/>
              <a:t>Java</a:t>
            </a:r>
            <a:r>
              <a:rPr lang="zh-CN" altLang="en-US" dirty="0"/>
              <a:t>进行连接的，数据库厂商自己必须</a:t>
            </a:r>
            <a:r>
              <a:rPr lang="zh-CN" altLang="en-US" b="1" dirty="0">
                <a:solidFill>
                  <a:srgbClr val="FF0000"/>
                </a:solidFill>
              </a:rPr>
              <a:t>实现</a:t>
            </a:r>
            <a:r>
              <a:rPr lang="en-US" altLang="zh-CN" b="1" dirty="0">
                <a:solidFill>
                  <a:srgbClr val="FF0000"/>
                </a:solidFill>
              </a:rPr>
              <a:t>JDBC</a:t>
            </a:r>
            <a:r>
              <a:rPr lang="zh-CN" altLang="en-US" b="1" dirty="0">
                <a:solidFill>
                  <a:srgbClr val="FF0000"/>
                </a:solidFill>
              </a:rPr>
              <a:t>这套接口</a:t>
            </a:r>
            <a:r>
              <a:rPr lang="zh-CN" altLang="en-US" dirty="0"/>
              <a:t>。而数据库厂商的</a:t>
            </a:r>
            <a:r>
              <a:rPr lang="en-US" altLang="zh-CN" dirty="0"/>
              <a:t>JDBC</a:t>
            </a:r>
            <a:r>
              <a:rPr lang="zh-CN" altLang="en-US" dirty="0"/>
              <a:t>实现，我们就叫他此数据库的</a:t>
            </a:r>
            <a:r>
              <a:rPr lang="zh-CN" altLang="en-US" b="1" dirty="0">
                <a:solidFill>
                  <a:srgbClr val="FF0000"/>
                </a:solidFill>
              </a:rPr>
              <a:t>数据库驱动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Why  JDBC?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3578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/>
              <a:t> </a:t>
            </a:r>
            <a:endParaRPr lang="zh-CN" altLang="en-US" dirty="0" smtClean="0"/>
          </a:p>
        </p:txBody>
      </p:sp>
      <p:pic>
        <p:nvPicPr>
          <p:cNvPr id="4" name="图片 3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3528" y="1887071"/>
            <a:ext cx="3888432" cy="217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7826" y="1656556"/>
            <a:ext cx="3958629" cy="263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0</TotalTime>
  <Words>5263</Words>
  <Application>WPS 演示</Application>
  <PresentationFormat>信纸(8.5x11 英寸)</PresentationFormat>
  <Paragraphs>325</Paragraphs>
  <Slides>24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Trebuchet MS</vt:lpstr>
      <vt:lpstr>微软雅黑</vt:lpstr>
      <vt:lpstr>Tahoma</vt:lpstr>
      <vt:lpstr>Arial Unicode MS</vt:lpstr>
      <vt:lpstr>ppt新模板</vt:lpstr>
      <vt:lpstr>JDBC数据库操作</vt:lpstr>
      <vt:lpstr>JDBC课程规划</vt:lpstr>
      <vt:lpstr>JDBC课程规划</vt:lpstr>
      <vt:lpstr>Mysql数据库简介</vt:lpstr>
      <vt:lpstr>Mysql数据库的安装</vt:lpstr>
      <vt:lpstr>Navicat客户端软件的使用</vt:lpstr>
      <vt:lpstr>Mysql数据库的命令行操作</vt:lpstr>
      <vt:lpstr>什么是JDBC?</vt:lpstr>
      <vt:lpstr>Why  JDBC?</vt:lpstr>
      <vt:lpstr>JDBC访问数据库流程</vt:lpstr>
      <vt:lpstr>JDBC常用接口</vt:lpstr>
      <vt:lpstr>JDBC常用接口</vt:lpstr>
      <vt:lpstr>JDBC常用接口</vt:lpstr>
      <vt:lpstr>JDBC常用接口</vt:lpstr>
      <vt:lpstr>JDBC常用接口</vt:lpstr>
      <vt:lpstr>JDBC详细操作</vt:lpstr>
      <vt:lpstr>事务</vt:lpstr>
      <vt:lpstr>事务</vt:lpstr>
      <vt:lpstr>事务</vt:lpstr>
      <vt:lpstr>时间类型</vt:lpstr>
      <vt:lpstr>CLOB</vt:lpstr>
      <vt:lpstr>BLOB</vt:lpstr>
      <vt:lpstr>经典JDBC代码总结</vt:lpstr>
      <vt:lpstr>ORM基本思想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高淇</cp:lastModifiedBy>
  <cp:revision>1596</cp:revision>
  <dcterms:created xsi:type="dcterms:W3CDTF">2007-09-26T12:04:00Z</dcterms:created>
  <dcterms:modified xsi:type="dcterms:W3CDTF">2018-02-28T15:23:32Z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