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31" r:id="rId3"/>
    <p:sldId id="340" r:id="rId4"/>
    <p:sldId id="303" r:id="rId5"/>
    <p:sldId id="304" r:id="rId6"/>
    <p:sldId id="323" r:id="rId7"/>
    <p:sldId id="316" r:id="rId8"/>
    <p:sldId id="317" r:id="rId9"/>
    <p:sldId id="318" r:id="rId10"/>
    <p:sldId id="320" r:id="rId11"/>
    <p:sldId id="321" r:id="rId12"/>
    <p:sldId id="345" r:id="rId13"/>
    <p:sldId id="346" r:id="rId14"/>
    <p:sldId id="347" r:id="rId15"/>
    <p:sldId id="307" r:id="rId16"/>
    <p:sldId id="308" r:id="rId17"/>
    <p:sldId id="309" r:id="rId18"/>
    <p:sldId id="310" r:id="rId19"/>
    <p:sldId id="311" r:id="rId20"/>
    <p:sldId id="332" r:id="rId21"/>
    <p:sldId id="324" r:id="rId22"/>
    <p:sldId id="325" r:id="rId23"/>
    <p:sldId id="313" r:id="rId24"/>
    <p:sldId id="341" r:id="rId25"/>
    <p:sldId id="257" r:id="rId26"/>
    <p:sldId id="258" r:id="rId27"/>
    <p:sldId id="259" r:id="rId28"/>
    <p:sldId id="260" r:id="rId29"/>
    <p:sldId id="261" r:id="rId30"/>
    <p:sldId id="262" r:id="rId31"/>
    <p:sldId id="271" r:id="rId32"/>
    <p:sldId id="342" r:id="rId33"/>
    <p:sldId id="264" r:id="rId34"/>
    <p:sldId id="265" r:id="rId35"/>
    <p:sldId id="266" r:id="rId36"/>
    <p:sldId id="273" r:id="rId37"/>
    <p:sldId id="343" r:id="rId38"/>
    <p:sldId id="326" r:id="rId39"/>
    <p:sldId id="275" r:id="rId40"/>
    <p:sldId id="276" r:id="rId41"/>
    <p:sldId id="277" r:id="rId42"/>
    <p:sldId id="344" r:id="rId43"/>
    <p:sldId id="336" r:id="rId44"/>
    <p:sldId id="337" r:id="rId45"/>
    <p:sldId id="338" r:id="rId46"/>
    <p:sldId id="339" r:id="rId47"/>
    <p:sldId id="279" r:id="rId48"/>
    <p:sldId id="280" r:id="rId49"/>
    <p:sldId id="281" r:id="rId50"/>
    <p:sldId id="282" r:id="rId51"/>
    <p:sldId id="301" r:id="rId52"/>
    <p:sldId id="284" r:id="rId53"/>
    <p:sldId id="285" r:id="rId54"/>
    <p:sldId id="286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348" r:id="rId6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F2A1"/>
    <a:srgbClr val="6A3A7D"/>
    <a:srgbClr val="009800"/>
    <a:srgbClr val="EAEC9B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0113" autoAdjust="0"/>
  </p:normalViewPr>
  <p:slideViewPr>
    <p:cSldViewPr snapToGrid="0" snapToObjects="1">
      <p:cViewPr>
        <p:scale>
          <a:sx n="100" d="100"/>
          <a:sy n="100" d="100"/>
        </p:scale>
        <p:origin x="-1144" y="-80"/>
      </p:cViewPr>
      <p:guideLst>
        <p:guide orient="horz" pos="34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EDCD63-AB15-8342-8E5B-BCD6ABC2F214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612CD0-3455-324E-B2BB-793C5B99A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9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CE5BAC-C56A-1E49-9B43-EB3405CD9EA0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03267E-0D39-9643-83E3-553A3933ED07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AF43AF-ADE4-0040-9EA8-D8030D7FBEC2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A0CD36-F47F-DB4B-A731-9C40A173AD79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AF43AF-ADE4-0040-9EA8-D8030D7FBEC2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A0CD36-F47F-DB4B-A731-9C40A173AD79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AA9810-DE9F-5748-ACB3-E80D4DBAAA87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B23E0C-A108-4748-80E9-7ECB76DEEEDB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456EB-81E0-AA4C-AFE9-2B36B5E31025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4011A0-0BD0-EE4A-BF3D-2C1AB6DF155C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ED59EE-EE51-1748-B60F-AE5F470FDE87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B7542-7D4A-9847-9129-B3B399A6661E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6C3617-8721-F34A-9694-F50579BB1C0A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1DA0A9-D76B-D540-9A67-567D62509C0A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9645AE-AA79-364E-93BA-A72537ACC643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6BEAB5-F83D-304B-AF93-1AFE2F6E2C6F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160717-CB05-B44C-BA97-CBA724751D5D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08EBB6-C5B2-5540-BF7A-E154E6BA3D34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8B368E-75D5-A545-B399-09CC84B36690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C40AC6-5D14-2A41-94CE-0B1C7AF27457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17F572-1EB9-AE4E-8A46-2464A1021F39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EE8435-08B4-6E41-8FA7-E838EB80F18B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AB17DF-8733-CC4A-AD45-E37EB2E6D234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0D25B5-A236-9541-B520-2086CF2955F8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D679CA-368B-A94C-AF97-C71E674836BC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3E3EF3-5FA3-4244-AE68-9C1004380D14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60D645-1150-B145-B1B3-A303D3B25EC1}" type="datetime3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 October 2012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charset="0"/>
                <a:ea typeface="ＭＳ Ｐゴシック" charset="-128"/>
                <a:cs typeface="ＭＳ Ｐゴシック" charset="-128"/>
              </a:rPr>
              <a:t>Chapter 2 — Instructions: Language of the Computer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B8DC5D-78A1-3044-895E-D8B6435D94E8}" type="slidenum"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202C-11AC-6A43-8F4B-3C527ABC680D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C50B4-70D1-1D43-9F4D-EF270B2D6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786D-40FE-2848-9F3E-C1F4167EADBC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4CA5-E46B-2343-8C24-468AD5EEE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DEFC2-4E9A-7841-AD5B-D6C294739B1C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AF04-C4A5-7A47-B489-068F2454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D8ACF-C319-A545-9F7E-3C46F0ED445C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34861-036A-EC45-BDB0-BC66E8F3B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B3A34-A050-E148-81BF-B5EAE726CC47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545A2-B28B-BE40-8F36-5BE560BD5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2A8C3-C562-B24E-AF9D-E6BDF563A85D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EC954-08A3-1E49-BD21-747F604E8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2709-F004-014B-BE41-2A65FE99638E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2530-7D5C-BD43-8684-B9278B479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DB0AE-201D-5B45-9437-C0CFD97D84C9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D5BF-6873-F140-BB8A-63C35C15F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BA87-D183-2F45-951F-7AEB9D7AB36D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A2760-F0EE-0F46-9EC3-3CEA5D8B8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CE3B3-FF56-7344-9ED3-8E2DA38A705A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5F785-E358-3E4D-8D11-58130546E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C6988-02FC-B144-B4D0-5FCB8478AF42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9140-D890-CD4D-A7D0-EFFC24BAA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7C25D-77EC-7D42-821E-2B8868FCE370}" type="datetime1">
              <a:rPr lang="en-US"/>
              <a:pPr>
                <a:defRPr/>
              </a:pPr>
              <a:t>2012-10-16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7E4055-9B5E-8D4F-9B55-7726CAEA3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 6: Arrays, Pointers and Stack 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José Nelson Amaral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University of Alberta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46188" y="495300"/>
            <a:ext cx="2611437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(6):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i</a:t>
            </a:r>
            <a:r>
              <a:rPr lang="en-US" dirty="0">
                <a:latin typeface="Calibri" charset="0"/>
              </a:rPr>
              <a:t>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4*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i</a:t>
            </a:r>
            <a:r>
              <a:rPr lang="en-US" dirty="0">
                <a:latin typeface="Calibri" charset="0"/>
              </a:rPr>
              <a:t>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56025" y="495300"/>
            <a:ext cx="2738438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(7):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 </a:t>
            </a:r>
            <a:r>
              <a:rPr lang="en-US" dirty="0">
                <a:latin typeface="Calibri" charset="0"/>
              </a:rPr>
              <a:t>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 </a:t>
            </a:r>
            <a:r>
              <a:rPr lang="en-US" dirty="0">
                <a:latin typeface="Calibri" charset="0"/>
              </a:rPr>
              <a:t>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</a:t>
            </a:r>
            <a:r>
              <a:rPr lang="en-US" dirty="0">
                <a:latin typeface="Calibri" charset="0"/>
              </a:rPr>
              <a:t>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$s0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$s0 </a:t>
            </a:r>
            <a:r>
              <a:rPr lang="en-US" dirty="0">
                <a:latin typeface="Calibri" charset="0"/>
              </a:rPr>
              <a:t>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56025" y="495300"/>
            <a:ext cx="2738438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(7):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$s0-1;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*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430963" y="496887"/>
            <a:ext cx="2736850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(8):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←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$s0-1;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*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</a:t>
            </a:r>
            <a:r>
              <a:rPr lang="en-US" dirty="0"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$s1 </a:t>
            </a:r>
            <a:r>
              <a:rPr lang="en-US" dirty="0">
                <a:latin typeface="Calibri" charset="0"/>
              </a:rPr>
              <a:t>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6" grpId="0" animBg="1"/>
      <p:bldP spid="276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0" y="495300"/>
            <a:ext cx="2738438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(8):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 * $s1;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tC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+ 4];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121025" y="495300"/>
            <a:ext cx="2819400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(9):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 </a:t>
            </a:r>
            <a:r>
              <a:rPr lang="en-US" dirty="0">
                <a:latin typeface="Calibri" charset="0"/>
              </a:rPr>
              <a:t>← 4 * $s1;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009800"/>
                </a:solidFill>
                <a:latin typeface="Calibri" charset="0"/>
              </a:rPr>
              <a:t>$t2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>
                <a:solidFill>
                  <a:srgbClr val="FF6600"/>
                </a:solidFill>
                <a:latin typeface="Calibri" charset="0"/>
              </a:rPr>
              <a:t>$t3 </a:t>
            </a:r>
            <a:r>
              <a:rPr lang="en-US" dirty="0">
                <a:latin typeface="Calibri" charset="0"/>
              </a:rPr>
              <a:t>← M[</a:t>
            </a:r>
            <a:r>
              <a:rPr lang="en-US" dirty="0">
                <a:solidFill>
                  <a:srgbClr val="009800"/>
                </a:solidFill>
                <a:latin typeface="Calibri" charset="0"/>
              </a:rPr>
              <a:t>$t2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6A3A7D"/>
                </a:solidFill>
                <a:latin typeface="Calibri" charset="0"/>
              </a:rPr>
              <a:t>$t4 </a:t>
            </a:r>
            <a:r>
              <a:rPr lang="en-US" dirty="0">
                <a:latin typeface="Calibri" charset="0"/>
              </a:rPr>
              <a:t>← M[</a:t>
            </a:r>
            <a:r>
              <a:rPr lang="en-US" dirty="0">
                <a:solidFill>
                  <a:srgbClr val="009800"/>
                </a:solidFill>
                <a:latin typeface="Calibri" charset="0"/>
              </a:rPr>
              <a:t>$t2 </a:t>
            </a:r>
            <a:r>
              <a:rPr lang="en-US" dirty="0">
                <a:latin typeface="Calibri" charset="0"/>
              </a:rPr>
              <a:t>+ 4];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6A3A7D"/>
                </a:solidFill>
                <a:latin typeface="Calibri" charset="0"/>
              </a:rPr>
              <a:t>$t4 </a:t>
            </a:r>
            <a:r>
              <a:rPr lang="en-US" dirty="0">
                <a:latin typeface="Calibri" charset="0"/>
              </a:rPr>
              <a:t>&gt;= </a:t>
            </a:r>
            <a:r>
              <a:rPr lang="en-US" dirty="0">
                <a:solidFill>
                  <a:srgbClr val="FF6600"/>
                </a:solidFill>
                <a:latin typeface="Calibri" charset="0"/>
              </a:rPr>
              <a:t>$t3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323013" y="496888"/>
            <a:ext cx="2820987" cy="63611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(10):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solidFill>
                  <a:srgbClr val="008000"/>
                </a:solidFill>
                <a:latin typeface="Calibri" charset="0"/>
              </a:rPr>
              <a:t>      $s2 </a:t>
            </a:r>
            <a:r>
              <a:rPr lang="en-US" dirty="0">
                <a:latin typeface="Calibri" charset="0"/>
              </a:rPr>
              <a:t>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  </a:t>
            </a:r>
            <a:r>
              <a:rPr lang="en-US" dirty="0">
                <a:latin typeface="Calibri" charset="0"/>
              </a:rPr>
              <a:t>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$t1 ← 4 * $s1;</a:t>
            </a:r>
          </a:p>
          <a:p>
            <a:r>
              <a:rPr lang="en-US" dirty="0">
                <a:latin typeface="Calibri" charset="0"/>
              </a:rPr>
              <a:t>      $t2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$s2 </a:t>
            </a:r>
            <a:r>
              <a:rPr lang="en-US" dirty="0">
                <a:latin typeface="Calibri" charset="0"/>
              </a:rPr>
              <a:t>+ $t1;</a:t>
            </a:r>
          </a:p>
          <a:p>
            <a:r>
              <a:rPr lang="en-US" dirty="0">
                <a:latin typeface="Calibri" charset="0"/>
              </a:rPr>
              <a:t>      $t3 ← M[$t2];</a:t>
            </a:r>
          </a:p>
          <a:p>
            <a:r>
              <a:rPr lang="en-US" dirty="0">
                <a:latin typeface="Calibri" charset="0"/>
              </a:rPr>
              <a:t>      $t4 ← M[$t2 + 4];</a:t>
            </a:r>
          </a:p>
          <a:p>
            <a:r>
              <a:rPr lang="en-US" dirty="0">
                <a:latin typeface="Calibri" charset="0"/>
              </a:rPr>
              <a:t>      if 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$s2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1025" y="495300"/>
            <a:ext cx="2819400" cy="63611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(9):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$a0;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sB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 </a:t>
            </a:r>
            <a:r>
              <a:rPr lang="en-US" dirty="0">
                <a:latin typeface="Calibri" charset="0"/>
              </a:rPr>
              <a:t>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$t1 ← 4 * $s1;</a:t>
            </a:r>
          </a:p>
          <a:p>
            <a:r>
              <a:rPr lang="en-US" dirty="0">
                <a:latin typeface="Calibri" charset="0"/>
              </a:rPr>
              <a:t>      $t2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$t1;</a:t>
            </a:r>
          </a:p>
          <a:p>
            <a:r>
              <a:rPr lang="en-US" dirty="0">
                <a:latin typeface="Calibri" charset="0"/>
              </a:rPr>
              <a:t>      $t3 ← M[$t2];</a:t>
            </a:r>
          </a:p>
          <a:p>
            <a:r>
              <a:rPr lang="en-US" dirty="0">
                <a:latin typeface="Calibri" charset="0"/>
              </a:rPr>
              <a:t>      $t4 ← M[$t2 + 4];</a:t>
            </a:r>
          </a:p>
          <a:p>
            <a:r>
              <a:rPr lang="en-US" dirty="0">
                <a:latin typeface="Calibri" charset="0"/>
              </a:rPr>
              <a:t>      if 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6850" y="144745"/>
            <a:ext cx="2853891" cy="658334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(10):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solidFill>
                  <a:srgbClr val="008000"/>
                </a:solidFill>
                <a:latin typeface="Calibri" charset="0"/>
              </a:rPr>
              <a:t>      $s2 </a:t>
            </a:r>
            <a:r>
              <a:rPr lang="en-US" dirty="0">
                <a:latin typeface="Calibri" charset="0"/>
              </a:rPr>
              <a:t>← $a0;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  </a:t>
            </a:r>
            <a:r>
              <a:rPr lang="en-US" dirty="0">
                <a:latin typeface="Calibri" charset="0"/>
              </a:rPr>
              <a:t>← $a1;</a:t>
            </a:r>
          </a:p>
          <a:p>
            <a:r>
              <a:rPr lang="en-US" dirty="0">
                <a:latin typeface="Calibri" charset="0"/>
              </a:rPr>
              <a:t>      $s0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($s0 &gt;=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$s1 ← $s0 - 1;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$t1 ← 4 * $s1;</a:t>
            </a:r>
          </a:p>
          <a:p>
            <a:r>
              <a:rPr lang="en-US" dirty="0">
                <a:latin typeface="Calibri" charset="0"/>
              </a:rPr>
              <a:t>      $t2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$s2 </a:t>
            </a:r>
            <a:r>
              <a:rPr lang="en-US" dirty="0">
                <a:latin typeface="Calibri" charset="0"/>
              </a:rPr>
              <a:t>+ $t1;</a:t>
            </a:r>
          </a:p>
          <a:p>
            <a:r>
              <a:rPr lang="en-US" dirty="0">
                <a:latin typeface="Calibri" charset="0"/>
              </a:rPr>
              <a:t>      $t3 ← M[$t2];</a:t>
            </a:r>
          </a:p>
          <a:p>
            <a:r>
              <a:rPr lang="en-US" dirty="0">
                <a:latin typeface="Calibri" charset="0"/>
              </a:rPr>
              <a:t>      $t4 ← M[$t2 + 4];</a:t>
            </a:r>
          </a:p>
          <a:p>
            <a:r>
              <a:rPr lang="en-US" dirty="0">
                <a:latin typeface="Calibri" charset="0"/>
              </a:rPr>
              <a:t>      if 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$a0 ← 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$s2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$a1 ← $s1;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swap($a0,$a1);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$s1 ← $s1 -1;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$s0 ← $s0 + 1;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  <a:endParaRPr lang="en-US" dirty="0" smtClean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6850" y="137329"/>
            <a:ext cx="8750300" cy="658334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latin typeface="Calibri" charset="0"/>
              </a:rPr>
              <a:t>Assembly Code:</a:t>
            </a:r>
            <a:endParaRPr lang="en-US" u="sng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                     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move  $s2, $a0             #</a:t>
            </a:r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s2 ← $a0</a:t>
            </a:r>
            <a:r>
              <a:rPr lang="en-US" dirty="0" smtClean="0">
                <a:latin typeface="Calibri" charset="0"/>
              </a:rPr>
              <a:t>;                                $s2 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$s3, $a1             #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s3  </a:t>
            </a:r>
            <a:r>
              <a:rPr lang="en-US" dirty="0">
                <a:latin typeface="Calibri" charset="0"/>
              </a:rPr>
              <a:t>← $a1;                             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$s3 </a:t>
            </a:r>
            <a:r>
              <a:rPr lang="en-US" dirty="0" smtClean="0">
                <a:latin typeface="Calibri" charset="0"/>
              </a:rPr>
              <a:t>← 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$s0, $0               # $</a:t>
            </a:r>
            <a:r>
              <a:rPr lang="en-US" dirty="0">
                <a:latin typeface="Calibri" charset="0"/>
              </a:rPr>
              <a:t>s0 ← 0</a:t>
            </a:r>
            <a:r>
              <a:rPr lang="en-US" dirty="0" smtClean="0">
                <a:latin typeface="Calibri" charset="0"/>
              </a:rPr>
              <a:t>;            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0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$s0, $s3, exit1  # if </a:t>
            </a:r>
            <a:r>
              <a:rPr lang="en-US" dirty="0">
                <a:latin typeface="Calibri" charset="0"/>
              </a:rPr>
              <a:t>($s0 &gt;=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</a:t>
            </a:r>
            <a:r>
              <a:rPr lang="en-US" dirty="0" smtClean="0">
                <a:latin typeface="Calibri" charset="0"/>
              </a:rPr>
              <a:t>;      if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&gt;= n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$s1, $s0, -1        # $</a:t>
            </a:r>
            <a:r>
              <a:rPr lang="en-US" dirty="0">
                <a:latin typeface="Calibri" charset="0"/>
              </a:rPr>
              <a:t>s1 ← $s0 - 1;                          </a:t>
            </a:r>
            <a:r>
              <a:rPr lang="en-US" dirty="0" smtClean="0">
                <a:latin typeface="Calibri" charset="0"/>
              </a:rPr>
              <a:t>j ←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- 1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blt</a:t>
            </a:r>
            <a:r>
              <a:rPr lang="en-US" dirty="0" smtClean="0">
                <a:latin typeface="Calibri" charset="0"/>
              </a:rPr>
              <a:t>        $s1, $0,  exit2   # if </a:t>
            </a:r>
            <a:r>
              <a:rPr lang="en-US" dirty="0">
                <a:latin typeface="Calibri" charset="0"/>
              </a:rPr>
              <a:t>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      if j&lt;0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sll</a:t>
            </a:r>
            <a:r>
              <a:rPr lang="en-US" dirty="0" smtClean="0">
                <a:latin typeface="Calibri" charset="0"/>
              </a:rPr>
              <a:t>         $t1, $s1, 2         # $</a:t>
            </a:r>
            <a:r>
              <a:rPr lang="en-US" dirty="0">
                <a:latin typeface="Calibri" charset="0"/>
              </a:rPr>
              <a:t>t1 ← 4 * $s1;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t1 </a:t>
            </a:r>
            <a:r>
              <a:rPr lang="en-US" dirty="0" smtClean="0">
                <a:latin typeface="Calibri" charset="0"/>
              </a:rPr>
              <a:t>← 4*j 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add      $t2, $s2, $t1     # $</a:t>
            </a:r>
            <a:r>
              <a:rPr lang="en-US" dirty="0">
                <a:latin typeface="Calibri" charset="0"/>
              </a:rPr>
              <a:t>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 </a:t>
            </a:r>
            <a:r>
              <a:rPr lang="en-US" dirty="0">
                <a:latin typeface="Calibri" charset="0"/>
              </a:rPr>
              <a:t>+ $t1;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t2 </a:t>
            </a:r>
            <a:r>
              <a:rPr lang="en-US" dirty="0" smtClean="0">
                <a:latin typeface="Calibri" charset="0"/>
              </a:rPr>
              <a:t>← v + 4*j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$t3, 0($t2)        # $</a:t>
            </a:r>
            <a:r>
              <a:rPr lang="en-US" dirty="0">
                <a:latin typeface="Calibri" charset="0"/>
              </a:rPr>
              <a:t>t3 ← M[$t2];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t3 </a:t>
            </a:r>
            <a:r>
              <a:rPr lang="en-US" dirty="0" smtClean="0">
                <a:latin typeface="Calibri" charset="0"/>
              </a:rPr>
              <a:t>← v[j]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$t4, 4($t2)        # $</a:t>
            </a:r>
            <a:r>
              <a:rPr lang="en-US" dirty="0">
                <a:latin typeface="Calibri" charset="0"/>
              </a:rPr>
              <a:t>t4 ← M[$t2 + 4];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t4 </a:t>
            </a:r>
            <a:r>
              <a:rPr lang="en-US" dirty="0" smtClean="0">
                <a:latin typeface="Calibri" charset="0"/>
              </a:rPr>
              <a:t>← v[j+1]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 $t4, $t3, exit2 # if </a:t>
            </a:r>
            <a:r>
              <a:rPr lang="en-US" dirty="0">
                <a:latin typeface="Calibri" charset="0"/>
              </a:rPr>
              <a:t>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if v[j+1] &gt;= v[j]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  $a0, $s2           # $</a:t>
            </a:r>
            <a:r>
              <a:rPr lang="en-US" dirty="0">
                <a:latin typeface="Calibri" charset="0"/>
              </a:rPr>
              <a:t>a0 ←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</a:t>
            </a:r>
            <a:r>
              <a:rPr lang="en-US" dirty="0" smtClean="0">
                <a:latin typeface="Calibri" charset="0"/>
              </a:rPr>
              <a:t>;                               1</a:t>
            </a:r>
            <a:r>
              <a:rPr lang="en-US" baseline="30000" dirty="0" smtClean="0">
                <a:latin typeface="Calibri" charset="0"/>
              </a:rPr>
              <a:t>st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move    $a1, $s1           # $</a:t>
            </a:r>
            <a:r>
              <a:rPr lang="en-US" dirty="0">
                <a:latin typeface="Calibri" charset="0"/>
              </a:rPr>
              <a:t>a1 ← $s1</a:t>
            </a:r>
            <a:r>
              <a:rPr lang="en-US" dirty="0" smtClean="0">
                <a:latin typeface="Calibri" charset="0"/>
              </a:rPr>
              <a:t>;                              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j 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jal</a:t>
            </a:r>
            <a:r>
              <a:rPr lang="en-US" dirty="0" smtClean="0">
                <a:latin typeface="Calibri" charset="0"/>
              </a:rPr>
              <a:t>          swap                # swap</a:t>
            </a:r>
            <a:r>
              <a:rPr lang="en-US" dirty="0">
                <a:latin typeface="Calibri" charset="0"/>
              </a:rPr>
              <a:t>($a0,$a1)</a:t>
            </a:r>
            <a:r>
              <a:rPr lang="en-US" dirty="0" smtClean="0">
                <a:latin typeface="Calibri" charset="0"/>
              </a:rPr>
              <a:t>;                       swap(</a:t>
            </a:r>
            <a:r>
              <a:rPr lang="en-US" dirty="0" err="1" smtClean="0">
                <a:latin typeface="Calibri" charset="0"/>
              </a:rPr>
              <a:t>v,j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$s1, $s1, -1      # $</a:t>
            </a:r>
            <a:r>
              <a:rPr lang="en-US" dirty="0">
                <a:latin typeface="Calibri" charset="0"/>
              </a:rPr>
              <a:t>s1 ← $s1 -1;                          </a:t>
            </a:r>
            <a:r>
              <a:rPr lang="en-US" dirty="0" smtClean="0">
                <a:latin typeface="Calibri" charset="0"/>
              </a:rPr>
              <a:t>j ← j-1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j            for2tst 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for2tst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for2tst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$s0, $s0, 1        # $</a:t>
            </a:r>
            <a:r>
              <a:rPr lang="en-US" dirty="0">
                <a:latin typeface="Calibri" charset="0"/>
              </a:rPr>
              <a:t>s0 ← $s0 + 1</a:t>
            </a:r>
            <a:r>
              <a:rPr lang="en-US" dirty="0" smtClean="0">
                <a:latin typeface="Calibri" charset="0"/>
              </a:rPr>
              <a:t>;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i+1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j             for1tst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for1tst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for1tst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  <a:endParaRPr lang="en-US" dirty="0" smtClean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12738" y="4389969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Pass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params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&amp; call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062913" y="78370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Move</a:t>
            </a:r>
            <a:br>
              <a:rPr lang="en-AU" sz="1400" dirty="0">
                <a:latin typeface="Calibri" charset="0"/>
              </a:rPr>
            </a:br>
            <a:r>
              <a:rPr lang="en-AU" sz="1400" dirty="0" err="1">
                <a:latin typeface="Calibri" charset="0"/>
              </a:rPr>
              <a:t>params</a:t>
            </a:r>
            <a:endParaRPr lang="en-AU" sz="1400" dirty="0">
              <a:latin typeface="Calibri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7995181" y="5134510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8012114" y="5620285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Outer loop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995181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7978248" y="1525592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Outer loop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684213" y="1325040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85800" y="2146304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87388" y="4365100"/>
            <a:ext cx="827087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87388" y="5090587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687388" y="5559429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34667" y="372533"/>
            <a:ext cx="2387071" cy="619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02270" y="800636"/>
            <a:ext cx="2387071" cy="501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8945" y="1356520"/>
            <a:ext cx="2387071" cy="76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81645" y="2152654"/>
            <a:ext cx="2387071" cy="217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1645" y="4389969"/>
            <a:ext cx="2387071" cy="68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8945" y="5102759"/>
            <a:ext cx="2387071" cy="434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68945" y="5689600"/>
            <a:ext cx="2387071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6850" y="137329"/>
            <a:ext cx="8750300" cy="658334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latin typeface="Calibri" charset="0"/>
              </a:rPr>
              <a:t>Assembly Code:</a:t>
            </a:r>
            <a:endParaRPr lang="en-US" u="sng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                        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move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, $a0             #</a:t>
            </a:r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s2 ← $a0</a:t>
            </a:r>
            <a:r>
              <a:rPr lang="en-US" dirty="0" smtClean="0">
                <a:latin typeface="Calibri" charset="0"/>
              </a:rPr>
              <a:t>;                                $s2 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$s3</a:t>
            </a:r>
            <a:r>
              <a:rPr lang="en-US" dirty="0" smtClean="0">
                <a:latin typeface="Calibri" charset="0"/>
              </a:rPr>
              <a:t>, $a1             #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s3  </a:t>
            </a:r>
            <a:r>
              <a:rPr lang="en-US" dirty="0">
                <a:latin typeface="Calibri" charset="0"/>
              </a:rPr>
              <a:t>← $a1;                             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$s3 </a:t>
            </a:r>
            <a:r>
              <a:rPr lang="en-US" dirty="0" smtClean="0">
                <a:latin typeface="Calibri" charset="0"/>
              </a:rPr>
              <a:t>← 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$s0</a:t>
            </a:r>
            <a:r>
              <a:rPr lang="en-US" dirty="0" smtClean="0">
                <a:latin typeface="Calibri" charset="0"/>
              </a:rPr>
              <a:t>, $0               # $</a:t>
            </a:r>
            <a:r>
              <a:rPr lang="en-US" dirty="0">
                <a:latin typeface="Calibri" charset="0"/>
              </a:rPr>
              <a:t>s0 ← 0</a:t>
            </a:r>
            <a:r>
              <a:rPr lang="en-US" dirty="0" smtClean="0">
                <a:latin typeface="Calibri" charset="0"/>
              </a:rPr>
              <a:t>;            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0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$s0, $s3, exit1  # if </a:t>
            </a:r>
            <a:r>
              <a:rPr lang="en-US" dirty="0">
                <a:latin typeface="Calibri" charset="0"/>
              </a:rPr>
              <a:t>($s0 &gt;=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$s3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</a:t>
            </a:r>
            <a:r>
              <a:rPr lang="en-US" dirty="0" smtClean="0">
                <a:latin typeface="Calibri" charset="0"/>
              </a:rPr>
              <a:t>;      if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&gt;= n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$s1</a:t>
            </a:r>
            <a:r>
              <a:rPr lang="en-US" dirty="0" smtClean="0">
                <a:latin typeface="Calibri" charset="0"/>
              </a:rPr>
              <a:t>, $s0, -1        # $</a:t>
            </a:r>
            <a:r>
              <a:rPr lang="en-US" dirty="0">
                <a:latin typeface="Calibri" charset="0"/>
              </a:rPr>
              <a:t>s1 ← $s0 - 1;                          </a:t>
            </a:r>
            <a:r>
              <a:rPr lang="en-US" dirty="0" smtClean="0">
                <a:latin typeface="Calibri" charset="0"/>
              </a:rPr>
              <a:t>j ←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- 1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blt</a:t>
            </a:r>
            <a:r>
              <a:rPr lang="en-US" dirty="0" smtClean="0">
                <a:latin typeface="Calibri" charset="0"/>
              </a:rPr>
              <a:t>        $s1, $0,  exit2   # if </a:t>
            </a:r>
            <a:r>
              <a:rPr lang="en-US" dirty="0">
                <a:latin typeface="Calibri" charset="0"/>
              </a:rPr>
              <a:t>($s1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      if j&lt;0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sll</a:t>
            </a:r>
            <a:r>
              <a:rPr lang="en-US" dirty="0" smtClean="0">
                <a:latin typeface="Calibri" charset="0"/>
              </a:rPr>
              <a:t>         $t1, $s1, 2         # $</a:t>
            </a:r>
            <a:r>
              <a:rPr lang="en-US" dirty="0">
                <a:latin typeface="Calibri" charset="0"/>
              </a:rPr>
              <a:t>t1 ← 4 * $s1;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t1 </a:t>
            </a:r>
            <a:r>
              <a:rPr lang="en-US" dirty="0" smtClean="0">
                <a:latin typeface="Calibri" charset="0"/>
              </a:rPr>
              <a:t>← 4*j 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add      $t2, $s2, $t1     # $</a:t>
            </a:r>
            <a:r>
              <a:rPr lang="en-US" dirty="0">
                <a:latin typeface="Calibri" charset="0"/>
              </a:rPr>
              <a:t>t2 ←</a:t>
            </a:r>
            <a:r>
              <a:rPr lang="en-US" dirty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 </a:t>
            </a:r>
            <a:r>
              <a:rPr lang="en-US" dirty="0">
                <a:latin typeface="Calibri" charset="0"/>
              </a:rPr>
              <a:t>+ $t1;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t2 </a:t>
            </a:r>
            <a:r>
              <a:rPr lang="en-US" dirty="0" smtClean="0">
                <a:latin typeface="Calibri" charset="0"/>
              </a:rPr>
              <a:t>← v + 4*j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$t3, 0($t2)        # $</a:t>
            </a:r>
            <a:r>
              <a:rPr lang="en-US" dirty="0">
                <a:latin typeface="Calibri" charset="0"/>
              </a:rPr>
              <a:t>t3 ← M[$t2];      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t3 </a:t>
            </a:r>
            <a:r>
              <a:rPr lang="en-US" dirty="0" smtClean="0">
                <a:latin typeface="Calibri" charset="0"/>
              </a:rPr>
              <a:t>← v[j]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         $t4, 4($t2)        # $</a:t>
            </a:r>
            <a:r>
              <a:rPr lang="en-US" dirty="0">
                <a:latin typeface="Calibri" charset="0"/>
              </a:rPr>
              <a:t>t4 ← M[$t2 + 4];                   </a:t>
            </a:r>
            <a:r>
              <a:rPr lang="en-US" dirty="0" smtClean="0">
                <a:latin typeface="Calibri" charset="0"/>
              </a:rPr>
              <a:t>$</a:t>
            </a:r>
            <a:r>
              <a:rPr lang="en-US" dirty="0">
                <a:latin typeface="Calibri" charset="0"/>
              </a:rPr>
              <a:t>t4 </a:t>
            </a:r>
            <a:r>
              <a:rPr lang="en-US" dirty="0" smtClean="0">
                <a:latin typeface="Calibri" charset="0"/>
              </a:rPr>
              <a:t>← v[j+1]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bge</a:t>
            </a:r>
            <a:r>
              <a:rPr lang="en-US" dirty="0" smtClean="0">
                <a:latin typeface="Calibri" charset="0"/>
              </a:rPr>
              <a:t>       $t4, $t3, exit2 # if </a:t>
            </a:r>
            <a:r>
              <a:rPr lang="en-US" dirty="0">
                <a:latin typeface="Calibri" charset="0"/>
              </a:rPr>
              <a:t>($t4 &gt;= $t3)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</a:t>
            </a:r>
            <a:r>
              <a:rPr lang="en-US" dirty="0" smtClean="0">
                <a:latin typeface="Calibri" charset="0"/>
              </a:rPr>
              <a:t>;      if v[j+1] &gt;= v[j]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exit2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</a:rPr>
              <a:t>                     move    $a0, $s2           # $</a:t>
            </a:r>
            <a:r>
              <a:rPr lang="en-US" dirty="0">
                <a:latin typeface="Calibri" charset="0"/>
              </a:rPr>
              <a:t>a0 ←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$s2</a:t>
            </a:r>
            <a:r>
              <a:rPr lang="en-US" dirty="0" smtClean="0">
                <a:latin typeface="Calibri" charset="0"/>
              </a:rPr>
              <a:t>;                               1</a:t>
            </a:r>
            <a:r>
              <a:rPr lang="en-US" baseline="30000" dirty="0" smtClean="0">
                <a:latin typeface="Calibri" charset="0"/>
              </a:rPr>
              <a:t>st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v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move    $a1, $s1           # $</a:t>
            </a:r>
            <a:r>
              <a:rPr lang="en-US" dirty="0">
                <a:latin typeface="Calibri" charset="0"/>
              </a:rPr>
              <a:t>a1 ← $s1</a:t>
            </a:r>
            <a:r>
              <a:rPr lang="en-US" dirty="0" smtClean="0">
                <a:latin typeface="Calibri" charset="0"/>
              </a:rPr>
              <a:t>;                              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param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>
                <a:latin typeface="Calibri" charset="0"/>
              </a:rPr>
              <a:t>Of swap </a:t>
            </a:r>
            <a:r>
              <a:rPr lang="en-US" dirty="0" smtClean="0">
                <a:latin typeface="Calibri" charset="0"/>
              </a:rPr>
              <a:t>← j 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jal</a:t>
            </a:r>
            <a:r>
              <a:rPr lang="en-US" dirty="0" smtClean="0">
                <a:latin typeface="Calibri" charset="0"/>
              </a:rPr>
              <a:t>          swap                # swap</a:t>
            </a:r>
            <a:r>
              <a:rPr lang="en-US" dirty="0">
                <a:latin typeface="Calibri" charset="0"/>
              </a:rPr>
              <a:t>($a0,$a1)</a:t>
            </a:r>
            <a:r>
              <a:rPr lang="en-US" dirty="0" smtClean="0">
                <a:latin typeface="Calibri" charset="0"/>
              </a:rPr>
              <a:t>;                       swap(</a:t>
            </a:r>
            <a:r>
              <a:rPr lang="en-US" dirty="0" err="1" smtClean="0">
                <a:latin typeface="Calibri" charset="0"/>
              </a:rPr>
              <a:t>v,j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$s1</a:t>
            </a:r>
            <a:r>
              <a:rPr lang="en-US" dirty="0" smtClean="0">
                <a:latin typeface="Calibri" charset="0"/>
              </a:rPr>
              <a:t>, $s1, -1      # $</a:t>
            </a:r>
            <a:r>
              <a:rPr lang="en-US" dirty="0">
                <a:latin typeface="Calibri" charset="0"/>
              </a:rPr>
              <a:t>s1 ← $s1 -1;                          </a:t>
            </a:r>
            <a:r>
              <a:rPr lang="en-US" dirty="0" smtClean="0">
                <a:latin typeface="Calibri" charset="0"/>
              </a:rPr>
              <a:t>j ← j-1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 j            for2tst 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for2tst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for2tst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</a:t>
            </a:r>
            <a:r>
              <a:rPr lang="en-US" dirty="0" err="1" smtClean="0">
                <a:latin typeface="Calibri" charset="0"/>
              </a:rPr>
              <a:t>addi</a:t>
            </a:r>
            <a:r>
              <a:rPr lang="en-US" dirty="0" smtClean="0">
                <a:latin typeface="Calibri" charset="0"/>
              </a:rPr>
              <a:t>      $s0, $s0, 1        # $</a:t>
            </a:r>
            <a:r>
              <a:rPr lang="en-US" dirty="0">
                <a:latin typeface="Calibri" charset="0"/>
              </a:rPr>
              <a:t>s0 ← $s0 + 1</a:t>
            </a:r>
            <a:r>
              <a:rPr lang="en-US" dirty="0" smtClean="0">
                <a:latin typeface="Calibri" charset="0"/>
              </a:rPr>
              <a:t>;                        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 ← i+1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smtClean="0">
                <a:latin typeface="Calibri" charset="0"/>
              </a:rPr>
              <a:t>                     j             for1tst              #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for1tst</a:t>
            </a:r>
            <a:r>
              <a:rPr lang="en-US" dirty="0" smtClean="0">
                <a:latin typeface="Calibri" charset="0"/>
              </a:rPr>
              <a:t>;                            </a:t>
            </a:r>
            <a:r>
              <a:rPr lang="en-US" dirty="0" err="1" smtClean="0">
                <a:latin typeface="Calibri" charset="0"/>
              </a:rPr>
              <a:t>goto</a:t>
            </a:r>
            <a:r>
              <a:rPr lang="en-US" dirty="0" smtClean="0">
                <a:latin typeface="Calibri" charset="0"/>
              </a:rPr>
              <a:t> for1tst</a:t>
            </a:r>
            <a:endParaRPr lang="en-US" dirty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  <a:endParaRPr lang="en-US" dirty="0" smtClean="0">
              <a:latin typeface="Calibri" charset="0"/>
            </a:endParaRP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12738" y="4389969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Pass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params</a:t>
            </a:r>
            <a:br>
              <a:rPr lang="en-AU" sz="1400">
                <a:latin typeface="Calibri" charset="0"/>
              </a:rPr>
            </a:br>
            <a:r>
              <a:rPr lang="en-AU" sz="1400">
                <a:latin typeface="Calibri" charset="0"/>
              </a:rPr>
              <a:t>&amp; call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062913" y="78370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Move</a:t>
            </a:r>
            <a:br>
              <a:rPr lang="en-AU" sz="1400" dirty="0">
                <a:latin typeface="Calibri" charset="0"/>
              </a:rPr>
            </a:br>
            <a:r>
              <a:rPr lang="en-AU" sz="1400" dirty="0" err="1">
                <a:latin typeface="Calibri" charset="0"/>
              </a:rPr>
              <a:t>params</a:t>
            </a:r>
            <a:endParaRPr lang="en-AU" sz="1400" dirty="0">
              <a:latin typeface="Calibri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7995181" y="5134510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8012114" y="5620285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Outer loop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995181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 dirty="0">
                <a:latin typeface="Calibri" charset="0"/>
              </a:rPr>
              <a:t>Inner loop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7978248" y="1525592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>
            <a:prstTxWarp prst="textNoShape">
              <a:avLst/>
            </a:prstTxWarp>
          </a:bodyPr>
          <a:lstStyle/>
          <a:p>
            <a:r>
              <a:rPr lang="en-AU" sz="1400">
                <a:latin typeface="Calibri" charset="0"/>
              </a:rPr>
              <a:t>Outer loop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684213" y="1325040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85800" y="2146304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87388" y="4365100"/>
            <a:ext cx="827087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87388" y="5090587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687388" y="5559429"/>
            <a:ext cx="8270875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7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A2B8D904-3164-7A4A-976F-22FA74222780}" type="slidenum">
              <a:rPr lang="en-AU" smtClean="0">
                <a:latin typeface="Arial" pitchFamily="-107" charset="0"/>
              </a:rPr>
              <a:pPr algn="l">
                <a:defRPr/>
              </a:pPr>
              <a:t>15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84213" y="1201738"/>
            <a:ext cx="7450137" cy="14668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4213" y="3152775"/>
            <a:ext cx="7450137" cy="14938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684213" y="4646613"/>
            <a:ext cx="7450137" cy="258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684213" y="2668588"/>
            <a:ext cx="7450137" cy="48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482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73163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sort:    </a:t>
            </a:r>
            <a:r>
              <a:rPr lang="en-AU" sz="1400" dirty="0" err="1">
                <a:latin typeface="Lucida Console" charset="0"/>
              </a:rPr>
              <a:t>addi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, 16($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# save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$s3,12($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$s3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$s2, 8($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$s2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$s1, 4($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$s1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sw</a:t>
            </a:r>
            <a:r>
              <a:rPr lang="en-AU" sz="1400" dirty="0">
                <a:latin typeface="Lucida Console" charset="0"/>
              </a:rPr>
              <a:t> $s0, 0($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save $s0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exit1: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$s0, 0($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$s0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$s1, 4($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$s1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$s2, 8($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$s2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$s3,12($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$s3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lw</a:t>
            </a:r>
            <a:r>
              <a:rPr lang="en-AU" sz="1400" dirty="0">
                <a:latin typeface="Lucida Console" charset="0"/>
              </a:rPr>
              <a:t> $ra,16($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)         # restore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addi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,$</a:t>
            </a:r>
            <a:r>
              <a:rPr lang="en-AU" sz="1400" dirty="0" err="1">
                <a:latin typeface="Lucida Console" charset="0"/>
              </a:rPr>
              <a:t>sp</a:t>
            </a:r>
            <a:r>
              <a:rPr lang="en-AU" sz="1400" dirty="0">
                <a:latin typeface="Lucida Console" charset="0"/>
              </a:rPr>
              <a:t>, 20       # restore stack pointer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sz="1400" dirty="0">
                <a:latin typeface="Lucida Console" charset="0"/>
              </a:rPr>
              <a:t>         </a:t>
            </a:r>
            <a:r>
              <a:rPr lang="en-AU" sz="1400" dirty="0" err="1">
                <a:latin typeface="Lucida Console" charset="0"/>
              </a:rPr>
              <a:t>jr</a:t>
            </a:r>
            <a:r>
              <a:rPr lang="en-AU" sz="1400" dirty="0">
                <a:latin typeface="Lucida Console" charset="0"/>
              </a:rPr>
              <a:t> $</a:t>
            </a:r>
            <a:r>
              <a:rPr lang="en-AU" sz="1400" dirty="0" err="1">
                <a:latin typeface="Lucida Console" charset="0"/>
              </a:rPr>
              <a:t>ra</a:t>
            </a:r>
            <a:r>
              <a:rPr lang="en-AU" sz="1400" dirty="0">
                <a:latin typeface="Lucida Console" charset="0"/>
              </a:rPr>
              <a:t>                 # return to calling routine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Full Procedure</a:t>
            </a:r>
          </a:p>
        </p:txBody>
      </p:sp>
      <p:sp>
        <p:nvSpPr>
          <p:cNvPr id="34825" name="TextBox 8"/>
          <p:cNvSpPr txBox="1">
            <a:spLocks noChangeArrowheads="1"/>
          </p:cNvSpPr>
          <p:nvPr/>
        </p:nvSpPr>
        <p:spPr bwMode="auto">
          <a:xfrm>
            <a:off x="1905000" y="64119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155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5856" y="-77580"/>
            <a:ext cx="2288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/>
            <a:r>
              <a:rPr lang="en-US" u="sng" dirty="0" smtClean="0">
                <a:latin typeface="Calibri" charset="0"/>
              </a:rPr>
              <a:t>Assumption:</a:t>
            </a:r>
            <a:r>
              <a:rPr lang="en-US" dirty="0">
                <a:latin typeface="Calibri" charset="0"/>
                <a:sym typeface="Symbol" charset="2"/>
              </a:rPr>
              <a:t> </a:t>
            </a:r>
            <a:r>
              <a:rPr lang="en-US" dirty="0" smtClean="0">
                <a:latin typeface="Calibri" charset="0"/>
                <a:sym typeface="Symbol" charset="2"/>
              </a:rPr>
              <a:t>  </a:t>
            </a:r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← $a0</a:t>
            </a:r>
          </a:p>
          <a:p>
            <a:pPr algn="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← $a1</a:t>
            </a:r>
          </a:p>
          <a:p>
            <a:pPr algn="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← $s0</a:t>
            </a:r>
          </a:p>
          <a:p>
            <a:pPr algn="r"/>
            <a:r>
              <a:rPr lang="en-US" dirty="0" smtClean="0">
                <a:latin typeface="Calibri" charset="0"/>
                <a:sym typeface="Symbol" charset="2"/>
              </a:rPr>
              <a:t>j ←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73099F2F-5DF7-3249-A892-B58843FCE654}" type="slidenum">
              <a:rPr lang="en-AU" smtClean="0">
                <a:latin typeface="Arial" pitchFamily="-107" charset="0"/>
              </a:rPr>
              <a:pPr algn="l">
                <a:defRPr/>
              </a:pPr>
              <a:t>16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368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Effect of Compiler Optimization</a:t>
            </a:r>
            <a:endParaRPr lang="en-AU" sz="400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90525" y="1773238"/>
          <a:ext cx="38481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Chart" r:id="rId4" imgW="3848100" imgH="2336800" progId="MSGraph.Chart.8">
                  <p:embed followColorScheme="full"/>
                </p:oleObj>
              </mc:Choice>
              <mc:Fallback>
                <p:oleObj name="Chart" r:id="rId4" imgW="3848100" imgH="23368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773238"/>
                        <a:ext cx="38481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00050" y="4043363"/>
          <a:ext cx="3771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Chart" r:id="rId6" imgW="3771900" imgH="2336800" progId="MSGraph.Chart.8">
                  <p:embed followColorScheme="full"/>
                </p:oleObj>
              </mc:Choice>
              <mc:Fallback>
                <p:oleObj name="Chart" r:id="rId6" imgW="3771900" imgH="2336800" progId="MSGraph.Chart.8">
                  <p:embed followColorScheme="full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3363"/>
                        <a:ext cx="3771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284663" y="1771650"/>
          <a:ext cx="3771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Chart" r:id="rId8" imgW="3771900" imgH="2336800" progId="MSGraph.Chart.8">
                  <p:embed followColorScheme="full"/>
                </p:oleObj>
              </mc:Choice>
              <mc:Fallback>
                <p:oleObj name="Chart" r:id="rId8" imgW="3771900" imgH="2336800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1650"/>
                        <a:ext cx="3771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424363" y="4046538"/>
          <a:ext cx="3835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Chart" r:id="rId10" imgW="3835400" imgH="2336800" progId="MSGraph.Chart.8">
                  <p:embed followColorScheme="full"/>
                </p:oleObj>
              </mc:Choice>
              <mc:Fallback>
                <p:oleObj name="Chart" r:id="rId10" imgW="3835400" imgH="2336800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046538"/>
                        <a:ext cx="38354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1908175" y="1268413"/>
            <a:ext cx="47323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 charset="0"/>
              </a:rPr>
              <a:t>Compiled with gcc for Pentium 4 under Linux</a:t>
            </a:r>
            <a:endParaRPr lang="en-AU">
              <a:latin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52900" y="4127500"/>
            <a:ext cx="4241800" cy="22479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0200" y="4051300"/>
            <a:ext cx="3759200" cy="22479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2900" y="1778000"/>
            <a:ext cx="4241800" cy="22479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6876" name="TextBox 11"/>
          <p:cNvSpPr txBox="1">
            <a:spLocks noChangeArrowheads="1"/>
          </p:cNvSpPr>
          <p:nvPr/>
        </p:nvSpPr>
        <p:spPr bwMode="auto">
          <a:xfrm>
            <a:off x="1790700" y="6159500"/>
            <a:ext cx="5291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See section 2.15 in CD for compiler optimizations.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A96A06B8-CB99-8545-9554-91BCAD0DAA03}" type="slidenum">
              <a:rPr lang="en-AU" smtClean="0">
                <a:latin typeface="Arial" pitchFamily="-107" charset="0"/>
              </a:rPr>
              <a:pPr algn="l">
                <a:defRPr/>
              </a:pPr>
              <a:t>17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/>
              <a:t>Effect of Language and Algorithm</a:t>
            </a:r>
            <a:endParaRPr lang="en-AU" sz="360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644650" y="1125538"/>
          <a:ext cx="50927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Chart" r:id="rId4" imgW="5092700" imgH="1943100" progId="MSGraph.Chart.8">
                  <p:embed followColorScheme="full"/>
                </p:oleObj>
              </mc:Choice>
              <mc:Fallback>
                <p:oleObj name="Chart" r:id="rId4" imgW="5092700" imgH="19431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125538"/>
                        <a:ext cx="5092700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644650" y="2852738"/>
          <a:ext cx="5092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Chart" r:id="rId6" imgW="5092700" imgH="1943100" progId="MSGraph.Chart.8">
                  <p:embed followColorScheme="full"/>
                </p:oleObj>
              </mc:Choice>
              <mc:Fallback>
                <p:oleObj name="Chart" r:id="rId6" imgW="5092700" imgH="1943100" progId="MSGraph.Chart.8">
                  <p:embed followColorScheme="full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852738"/>
                        <a:ext cx="50927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616075" y="4652963"/>
          <a:ext cx="5092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Chart" r:id="rId8" imgW="5092700" imgH="1943100" progId="MSGraph.Chart.8">
                  <p:embed followColorScheme="full"/>
                </p:oleObj>
              </mc:Choice>
              <mc:Fallback>
                <p:oleObj name="Chart" r:id="rId8" imgW="5092700" imgH="1943100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652963"/>
                        <a:ext cx="50927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22400" y="4648200"/>
            <a:ext cx="5664200" cy="17399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36700" y="2832100"/>
            <a:ext cx="5664200" cy="17399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AAEB403B-E31A-0949-B2EE-0821DA1F4D3F}" type="slidenum">
              <a:rPr lang="en-AU" smtClean="0">
                <a:latin typeface="Arial" pitchFamily="-107" charset="0"/>
              </a:rPr>
              <a:pPr algn="l">
                <a:defRPr/>
              </a:pPr>
              <a:t>18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Lessons Learnt</a:t>
            </a:r>
            <a:endParaRPr lang="en-AU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Instruction count and CPI are not good performance indicators in isolation</a:t>
            </a:r>
          </a:p>
          <a:p>
            <a:pPr eaLnBrk="1" hangingPunct="1"/>
            <a:r>
              <a:rPr lang="en-US"/>
              <a:t>Compiler optimizations are sensitive to the algorithm</a:t>
            </a:r>
          </a:p>
          <a:p>
            <a:pPr eaLnBrk="1" hangingPunct="1"/>
            <a:r>
              <a:rPr lang="en-US"/>
              <a:t>Java/JIT compiled code is significantly faster than JVM interpreted</a:t>
            </a:r>
          </a:p>
          <a:p>
            <a:pPr lvl="1" eaLnBrk="1" hangingPunct="1"/>
            <a:r>
              <a:rPr lang="en-US"/>
              <a:t>Comparable to optimized C in some cases</a:t>
            </a:r>
            <a:endParaRPr lang="en-AU"/>
          </a:p>
          <a:p>
            <a:pPr eaLnBrk="1" hangingPunct="1"/>
            <a:r>
              <a:rPr lang="en-US"/>
              <a:t>Nothing can fix a dumb algorithm!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A78597FA-C26E-114A-B567-973EA2044876}" type="slidenum">
              <a:rPr lang="en-AU" smtClean="0">
                <a:latin typeface="Arial" pitchFamily="-107" charset="0"/>
              </a:rPr>
              <a:pPr algn="l">
                <a:defRPr/>
              </a:pPr>
              <a:t>19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vs. Pointers</a:t>
            </a:r>
            <a:endParaRPr lang="en-AU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30325"/>
            <a:ext cx="3720306" cy="715962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Array </a:t>
            </a:r>
            <a:r>
              <a:rPr lang="en-US" dirty="0" smtClean="0"/>
              <a:t>indexing: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250" y="3594100"/>
            <a:ext cx="2314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← </a:t>
            </a:r>
            <a:r>
              <a:rPr lang="en-US" dirty="0" err="1" smtClean="0"/>
              <a:t>v</a:t>
            </a:r>
            <a:endParaRPr lang="en-US" dirty="0" smtClean="0"/>
          </a:p>
          <a:p>
            <a:r>
              <a:rPr lang="en-US" dirty="0" smtClean="0"/>
              <a:t>for(…){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reg</a:t>
            </a:r>
            <a:r>
              <a:rPr lang="en-US" dirty="0" smtClean="0"/>
              <a:t> ← </a:t>
            </a:r>
            <a:r>
              <a:rPr lang="en-US" dirty="0" err="1" smtClean="0"/>
              <a:t>M[pointer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pointer = pointer+1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215900" y="2046287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clear1(int array[],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clear2(int *array,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&amp;array[0];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sll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$t1,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  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sw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$zero,0(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Memory[p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addi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$t0,$t0,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&lt;&amp;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bne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goto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22800" y="2019299"/>
            <a:ext cx="4724400" cy="151130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3530600"/>
            <a:ext cx="4686300" cy="28257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07345" y="5232400"/>
            <a:ext cx="1877155" cy="406400"/>
            <a:chOff x="1031145" y="4025900"/>
            <a:chExt cx="1877155" cy="406400"/>
          </a:xfrm>
        </p:grpSpPr>
        <p:sp>
          <p:nvSpPr>
            <p:cNvPr id="15" name="Rectangle 14"/>
            <p:cNvSpPr/>
            <p:nvPr/>
          </p:nvSpPr>
          <p:spPr>
            <a:xfrm>
              <a:off x="1536700" y="4025900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1145" y="4051300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07345" y="5871528"/>
            <a:ext cx="1877155" cy="406400"/>
            <a:chOff x="1031145" y="4665028"/>
            <a:chExt cx="1877155" cy="406400"/>
          </a:xfrm>
        </p:grpSpPr>
        <p:sp>
          <p:nvSpPr>
            <p:cNvPr id="17" name="Rectangle 16"/>
            <p:cNvSpPr/>
            <p:nvPr/>
          </p:nvSpPr>
          <p:spPr>
            <a:xfrm>
              <a:off x="1536700" y="4665028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1145" y="4690428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1145" y="3594100"/>
            <a:ext cx="2297472" cy="1477328"/>
            <a:chOff x="5334000" y="3312636"/>
            <a:chExt cx="2297472" cy="1477328"/>
          </a:xfrm>
        </p:grpSpPr>
        <p:sp>
          <p:nvSpPr>
            <p:cNvPr id="19" name="Rectangle 18"/>
            <p:cNvSpPr/>
            <p:nvPr/>
          </p:nvSpPr>
          <p:spPr>
            <a:xfrm>
              <a:off x="5334000" y="3312636"/>
              <a:ext cx="2297472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450" y="3312636"/>
              <a:ext cx="20960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for(…){</a:t>
              </a:r>
            </a:p>
            <a:p>
              <a:r>
                <a:rPr lang="en-US" dirty="0" smtClean="0"/>
                <a:t>   $t2 ← array+4×i</a:t>
              </a:r>
            </a:p>
            <a:p>
              <a:r>
                <a:rPr lang="en-US" dirty="0" smtClean="0"/>
                <a:t>   M[$t2] ← $zero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i</a:t>
              </a:r>
              <a:r>
                <a:rPr lang="en-US" dirty="0" smtClean="0"/>
                <a:t> = i+1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10500" y="317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19600" y="3517900"/>
            <a:ext cx="4724400" cy="2760028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41245" y="5665232"/>
            <a:ext cx="1877155" cy="406400"/>
            <a:chOff x="1031145" y="4025900"/>
            <a:chExt cx="1877155" cy="406400"/>
          </a:xfrm>
        </p:grpSpPr>
        <p:sp>
          <p:nvSpPr>
            <p:cNvPr id="26" name="Rectangle 25"/>
            <p:cNvSpPr/>
            <p:nvPr/>
          </p:nvSpPr>
          <p:spPr>
            <a:xfrm>
              <a:off x="1536700" y="4025900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145" y="4051300"/>
              <a:ext cx="56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$a0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41245" y="6304360"/>
            <a:ext cx="1877155" cy="406400"/>
            <a:chOff x="1031145" y="4665028"/>
            <a:chExt cx="1877155" cy="406400"/>
          </a:xfrm>
        </p:grpSpPr>
        <p:sp>
          <p:nvSpPr>
            <p:cNvPr id="29" name="Rectangle 28"/>
            <p:cNvSpPr/>
            <p:nvPr/>
          </p:nvSpPr>
          <p:spPr>
            <a:xfrm>
              <a:off x="1536700" y="4665028"/>
              <a:ext cx="1371600" cy="406400"/>
            </a:xfrm>
            <a:prstGeom prst="rect">
              <a:avLst/>
            </a:prstGeom>
            <a:solidFill>
              <a:srgbClr val="EAEC9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145" y="4690428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$t0</a:t>
              </a:r>
              <a:endParaRPr lang="en-US" dirty="0"/>
            </a:p>
          </p:txBody>
        </p:sp>
      </p:grpSp>
      <p:grpSp>
        <p:nvGrpSpPr>
          <p:cNvPr id="31" name="Group 19"/>
          <p:cNvGrpSpPr/>
          <p:nvPr/>
        </p:nvGrpSpPr>
        <p:grpSpPr>
          <a:xfrm>
            <a:off x="5689600" y="3693635"/>
            <a:ext cx="2297697" cy="1754328"/>
            <a:chOff x="5334000" y="3312635"/>
            <a:chExt cx="2297697" cy="1754328"/>
          </a:xfrm>
        </p:grpSpPr>
        <p:sp>
          <p:nvSpPr>
            <p:cNvPr id="32" name="Rectangle 31"/>
            <p:cNvSpPr/>
            <p:nvPr/>
          </p:nvSpPr>
          <p:spPr>
            <a:xfrm>
              <a:off x="5334000" y="3312635"/>
              <a:ext cx="2297472" cy="1754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5450" y="3312636"/>
              <a:ext cx="2096247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dirty="0" smtClean="0"/>
                <a:t> ← array</a:t>
              </a:r>
            </a:p>
            <a:p>
              <a:r>
                <a:rPr lang="en-US" dirty="0" smtClean="0"/>
                <a:t>$t2 ← &amp;</a:t>
              </a:r>
              <a:r>
                <a:rPr lang="en-US" dirty="0" err="1" smtClean="0"/>
                <a:t>array[size</a:t>
              </a:r>
              <a:r>
                <a:rPr lang="en-US" dirty="0" smtClean="0"/>
                <a:t>]</a:t>
              </a:r>
            </a:p>
            <a:p>
              <a:r>
                <a:rPr lang="en-US" dirty="0" smtClean="0"/>
                <a:t>for(…){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M[p</a:t>
              </a:r>
              <a:r>
                <a:rPr lang="en-US" dirty="0" smtClean="0"/>
                <a:t>] ← $zero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p</a:t>
              </a:r>
              <a:r>
                <a:rPr lang="en-US" dirty="0" smtClean="0"/>
                <a:t> = p+4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61645" y="1330325"/>
            <a:ext cx="3098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Pointer indexing: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DDB70585-67D9-B44C-91FA-965551C22A8C}" type="slidenum">
              <a:rPr lang="en-AU" smtClean="0">
                <a:latin typeface="Arial" pitchFamily="-107" charset="0"/>
              </a:rPr>
              <a:pPr algn="l">
                <a:defRPr/>
              </a:pPr>
              <a:t>2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 Sort Example</a:t>
            </a:r>
            <a:endParaRPr lang="en-AU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1998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>
                <a:latin typeface="Lucida Console" charset="0"/>
              </a:rPr>
              <a:t>	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524000" y="3048000"/>
            <a:ext cx="2481263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r>
              <a:rPr lang="en-US">
                <a:latin typeface="Calibri" charset="0"/>
              </a:rPr>
              <a:t>void swap(int v[], int k)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{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int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temp = v[k];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v[k] = v[k+1];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v[k+1] =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43094" y="3352711"/>
            <a:ext cx="13630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$a0</a:t>
            </a:r>
          </a:p>
          <a:p>
            <a:pPr algn="ctr"/>
            <a:r>
              <a:rPr lang="en-US" dirty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temp </a:t>
            </a:r>
            <a:r>
              <a:rPr lang="en-US" dirty="0" smtClean="0">
                <a:latin typeface="Calibri" charset="0"/>
                <a:sym typeface="Symbol" charset="2"/>
              </a:rPr>
              <a:t>⟷ </a:t>
            </a:r>
            <a:r>
              <a:rPr lang="en-US" dirty="0">
                <a:latin typeface="Calibri" charset="0"/>
                <a:sym typeface="Symbol" charset="2"/>
              </a:rPr>
              <a:t>$t0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149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A78597FA-C26E-114A-B567-973EA2044876}" type="slidenum">
              <a:rPr lang="en-AU" smtClean="0">
                <a:latin typeface="Arial" pitchFamily="-107" charset="0"/>
              </a:rPr>
              <a:pPr algn="l">
                <a:defRPr/>
              </a:pPr>
              <a:t>20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vs. Pointers</a:t>
            </a:r>
            <a:endParaRPr lang="en-AU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dirty="0"/>
              <a:t>Array indexing involves</a:t>
            </a:r>
          </a:p>
          <a:p>
            <a:pPr lvl="1" eaLnBrk="1" hangingPunct="1"/>
            <a:r>
              <a:rPr lang="en-US" dirty="0"/>
              <a:t>Multiplying index by element size</a:t>
            </a:r>
          </a:p>
          <a:p>
            <a:pPr lvl="1" eaLnBrk="1" hangingPunct="1"/>
            <a:r>
              <a:rPr lang="en-US" dirty="0"/>
              <a:t>Adding to array base address</a:t>
            </a:r>
            <a:endParaRPr lang="en-AU" dirty="0"/>
          </a:p>
          <a:p>
            <a:pPr eaLnBrk="1" hangingPunct="1"/>
            <a:r>
              <a:rPr lang="en-US" dirty="0"/>
              <a:t>Pointers correspond directly to memory addresses</a:t>
            </a:r>
          </a:p>
          <a:p>
            <a:pPr lvl="1" eaLnBrk="1" hangingPunct="1"/>
            <a:r>
              <a:rPr lang="en-US" dirty="0"/>
              <a:t>Can avoid indexing complexity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5400000">
            <a:off x="7399338" y="1374774"/>
            <a:ext cx="3119438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Calibri" charset="0"/>
              </a:rPr>
              <a:t>§2.14 Arrays versus Pointers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905000" y="64119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5F902F7D-9E1D-2C48-A1CB-6B86DB58BF3F}" type="slidenum">
              <a:rPr lang="en-AU" smtClean="0">
                <a:latin typeface="Arial" pitchFamily="-107" charset="0"/>
              </a:rPr>
              <a:pPr algn="l">
                <a:defRPr/>
              </a:pPr>
              <a:t>21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Clearing an Array</a:t>
            </a:r>
            <a:endParaRPr lang="en-AU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clear1(int array[],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clear2(int *array,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&amp;array[0];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&lt;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*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-110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sll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$t1,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   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array[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sw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$zero,0(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Memory[p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addi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$t0,$t0,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=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slt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$t3,$t0,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p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&lt;&amp;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array[size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-110" charset="0"/>
                        </a:rPr>
                        <a:t>]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bne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                          #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goto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-110" charset="0"/>
                        </a:rPr>
                        <a:t>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071" name="TextBox 4"/>
          <p:cNvSpPr txBox="1">
            <a:spLocks noChangeArrowheads="1"/>
          </p:cNvSpPr>
          <p:nvPr/>
        </p:nvSpPr>
        <p:spPr bwMode="auto">
          <a:xfrm>
            <a:off x="1905000" y="6411913"/>
            <a:ext cx="1878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pp. 157-160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19600" y="5054600"/>
            <a:ext cx="4724400" cy="787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3962400"/>
            <a:ext cx="4724400" cy="11176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2921000"/>
            <a:ext cx="4724400" cy="1041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9600" y="1397000"/>
            <a:ext cx="4724400" cy="1524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500" y="5041900"/>
            <a:ext cx="4343400" cy="787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3962400"/>
            <a:ext cx="4343400" cy="1092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8900" y="2870200"/>
            <a:ext cx="4343400" cy="1092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3700" y="5499100"/>
            <a:ext cx="5599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add, addi, slt, sll: 1 cycle;  sw: 5 cycles; bne: 2 cycles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6400" y="5918200"/>
            <a:ext cx="767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Assume size is very large. Compute CPI. Which is faster? By how much?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move $t0,$zero   # i = 0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loop1: sll $t1,$t0,2    # $t1 = i * 4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 $t2,$a0,$t1  # $t2 =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#   &amp;array[i]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sw $zero, 0($t2) # array[i] = 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addi $t0,$t0,1   # i = i + 1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slt $t3,$t0,$a1  # $t3 =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bne $t3,$zero,loop1 # if (…)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/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$a0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# p = &amp; array[0]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sll $t1,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$a1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* 4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 $t2,$a0,$t1 # $t2 =  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#   &amp;array[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sw $zero,0(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$t0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)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Memory[p]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= 0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addi $t0,$t0,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p = p + 4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slt $t3,$t0,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$t2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# $t3 =     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p&lt;&amp;array[size]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bne $t3,$zero,loop2 # if (…)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-128"/>
                          <a:cs typeface="ＭＳ Ｐゴシック" charset="-128"/>
                        </a:rPr>
                        <a:t>                           # goto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1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Clearing an Array</a:t>
            </a:r>
            <a:endParaRPr lang="en-AU"/>
          </a:p>
        </p:txBody>
      </p:sp>
      <p:sp>
        <p:nvSpPr>
          <p:cNvPr id="3440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876DBA20-6926-6F4A-974C-F828D2AB5258}" type="slidenum">
              <a:rPr lang="en-AU" smtClean="0">
                <a:latin typeface="Arial" pitchFamily="-107" charset="0"/>
              </a:rPr>
              <a:pPr algn="l">
                <a:defRPr/>
              </a:pPr>
              <a:t>22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47122" name="TextBox 4"/>
          <p:cNvSpPr txBox="1">
            <a:spLocks noChangeArrowheads="1"/>
          </p:cNvSpPr>
          <p:nvPr/>
        </p:nvSpPr>
        <p:spPr bwMode="auto">
          <a:xfrm>
            <a:off x="1905000" y="6411913"/>
            <a:ext cx="1878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pp. 157-160</a:t>
            </a:r>
          </a:p>
        </p:txBody>
      </p:sp>
      <p:sp>
        <p:nvSpPr>
          <p:cNvPr id="47123" name="TextBox 12"/>
          <p:cNvSpPr txBox="1">
            <a:spLocks noChangeArrowheads="1"/>
          </p:cNvSpPr>
          <p:nvPr/>
        </p:nvSpPr>
        <p:spPr bwMode="auto">
          <a:xfrm>
            <a:off x="393700" y="5499100"/>
            <a:ext cx="5599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add, addi, slt, sll: 1 cycle;  sw: 5 cycles; bne: 2 cycles  </a:t>
            </a:r>
          </a:p>
        </p:txBody>
      </p:sp>
      <p:sp>
        <p:nvSpPr>
          <p:cNvPr id="47124" name="TextBox 13"/>
          <p:cNvSpPr txBox="1">
            <a:spLocks noChangeArrowheads="1"/>
          </p:cNvSpPr>
          <p:nvPr/>
        </p:nvSpPr>
        <p:spPr bwMode="auto">
          <a:xfrm>
            <a:off x="406400" y="5918200"/>
            <a:ext cx="767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Assume size is very large. Compute CPI. Which is faster? By how much? 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3338" y="185738"/>
            <a:ext cx="5029200" cy="2320925"/>
            <a:chOff x="0" y="-220133"/>
            <a:chExt cx="5029200" cy="2319866"/>
          </a:xfrm>
        </p:grpSpPr>
        <p:sp>
          <p:nvSpPr>
            <p:cNvPr id="17" name="Rectangle 16"/>
            <p:cNvSpPr/>
            <p:nvPr/>
          </p:nvSpPr>
          <p:spPr>
            <a:xfrm>
              <a:off x="0" y="-220133"/>
              <a:ext cx="5029200" cy="2319866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107950" y="0"/>
            <a:ext cx="4629916" cy="1754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9" name="Equation" r:id="rId4" imgW="2781300" imgH="1054100" progId="Equation.3">
                    <p:embed/>
                  </p:oleObj>
                </mc:Choice>
                <mc:Fallback>
                  <p:oleObj name="Equation" r:id="rId4" imgW="2781300" imgH="10541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50" y="0"/>
                          <a:ext cx="4629916" cy="17547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83163" y="185738"/>
            <a:ext cx="4097337" cy="2320925"/>
            <a:chOff x="5356215" y="0"/>
            <a:chExt cx="4096051" cy="2319866"/>
          </a:xfrm>
        </p:grpSpPr>
        <p:sp>
          <p:nvSpPr>
            <p:cNvPr id="20" name="Rectangle 19"/>
            <p:cNvSpPr/>
            <p:nvPr/>
          </p:nvSpPr>
          <p:spPr>
            <a:xfrm>
              <a:off x="5356215" y="0"/>
              <a:ext cx="4096051" cy="2319866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5406371" y="282840"/>
            <a:ext cx="3995738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0" name="Equation" r:id="rId6" imgW="2400300" imgH="1054100" progId="Equation.3">
                    <p:embed/>
                  </p:oleObj>
                </mc:Choice>
                <mc:Fallback>
                  <p:oleObj name="Equation" r:id="rId6" imgW="2400300" imgH="10541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371" y="282840"/>
                          <a:ext cx="3995738" cy="1754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905000" y="3179763"/>
            <a:ext cx="5029200" cy="2319337"/>
            <a:chOff x="0" y="-220133"/>
            <a:chExt cx="5029200" cy="2319866"/>
          </a:xfrm>
        </p:grpSpPr>
        <p:sp>
          <p:nvSpPr>
            <p:cNvPr id="24" name="Rectangle 23"/>
            <p:cNvSpPr/>
            <p:nvPr/>
          </p:nvSpPr>
          <p:spPr>
            <a:xfrm>
              <a:off x="0" y="-220133"/>
              <a:ext cx="5029200" cy="2319866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7106" name="Object 2"/>
            <p:cNvGraphicFramePr>
              <a:graphicFrameLocks noChangeAspect="1"/>
            </p:cNvGraphicFramePr>
            <p:nvPr/>
          </p:nvGraphicFramePr>
          <p:xfrm>
            <a:off x="477838" y="199496"/>
            <a:ext cx="3889375" cy="135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" name="Equation" r:id="rId8" imgW="2336800" imgH="812800" progId="Equation.3">
                    <p:embed/>
                  </p:oleObj>
                </mc:Choice>
                <mc:Fallback>
                  <p:oleObj name="Equation" r:id="rId8" imgW="2336800" imgH="812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38" y="199496"/>
                          <a:ext cx="3889375" cy="1354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dirty="0" smtClean="0">
                <a:latin typeface="Arial" pitchFamily="-107" charset="0"/>
              </a:rPr>
              <a:t>Chapter 2 — Instructions: Language of the Computer — </a:t>
            </a:r>
            <a:fld id="{F47B55DC-6134-2B40-855B-22C95FFCA069}" type="slidenum">
              <a:rPr lang="en-AU" smtClean="0">
                <a:latin typeface="Arial" pitchFamily="-107" charset="0"/>
              </a:rPr>
              <a:pPr algn="l">
                <a:defRPr/>
              </a:pPr>
              <a:t>23</a:t>
            </a:fld>
            <a:endParaRPr lang="en-AU" dirty="0" smtClean="0">
              <a:latin typeface="Arial" pitchFamily="-107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Comparison of Array vs. Ptr</a:t>
            </a:r>
            <a:endParaRPr lang="en-AU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version requires shift to be inside loop</a:t>
            </a:r>
          </a:p>
          <a:p>
            <a:pPr lvl="1" eaLnBrk="1" hangingPunct="1"/>
            <a:r>
              <a:rPr lang="en-US" dirty="0" smtClean="0"/>
              <a:t>It is part of index calculation for incremented </a:t>
            </a:r>
            <a:r>
              <a:rPr lang="en-US" b="1" dirty="0" err="1" smtClean="0"/>
              <a:t>i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recalculate address in each iteration</a:t>
            </a:r>
          </a:p>
          <a:p>
            <a:pPr eaLnBrk="1" hangingPunct="1"/>
            <a:r>
              <a:rPr lang="en-US" dirty="0" smtClean="0"/>
              <a:t>Compiler can achieve same effect as manual use of pointers</a:t>
            </a:r>
          </a:p>
          <a:p>
            <a:pPr lvl="1" eaLnBrk="1" hangingPunct="1"/>
            <a:r>
              <a:rPr lang="en-US" dirty="0" smtClean="0"/>
              <a:t>Induction variable elimination</a:t>
            </a:r>
          </a:p>
          <a:p>
            <a:pPr lvl="1" eaLnBrk="1" hangingPunct="1"/>
            <a:r>
              <a:rPr lang="en-US" dirty="0" smtClean="0"/>
              <a:t>Better to make program clearer and safer</a:t>
            </a:r>
            <a:endParaRPr lang="en-AU" dirty="0" smtClean="0"/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1905000" y="64119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84500"/>
            <a:ext cx="8229600" cy="1854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difference between passing a parameter by value and passing it by reference?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EEFF5-1444-5E48-AFC5-31009C5DF99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498600" y="1708150"/>
            <a:ext cx="2763838" cy="4984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3399"/>
                </a:solidFill>
                <a:latin typeface="Times New Roman" charset="0"/>
              </a:rPr>
              <a:t>#include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&lt;stdio.h&gt;</a:t>
            </a:r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3399"/>
                </a:solidFill>
                <a:latin typeface="Times New Roman" charset="0"/>
              </a:rPr>
              <a:t>#define</a:t>
            </a:r>
            <a:r>
              <a:rPr lang="en-US" sz="1400">
                <a:latin typeface="Times New Roman" charset="0"/>
              </a:rPr>
              <a:t>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STRINGLENGTH</a:t>
            </a:r>
            <a:r>
              <a:rPr lang="en-US" sz="1400">
                <a:latin typeface="Times New Roman" charset="0"/>
              </a:rPr>
              <a:t> 20</a:t>
            </a:r>
          </a:p>
          <a:p>
            <a:endParaRPr lang="en-US" sz="1400">
              <a:latin typeface="Times New Roman" charset="0"/>
            </a:endParaRP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typedef struct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c_node</a:t>
            </a:r>
            <a:r>
              <a:rPr lang="en-US" sz="1400">
                <a:latin typeface="Times New Roman" charset="0"/>
              </a:rPr>
              <a:t>{</a:t>
            </a:r>
          </a:p>
          <a:p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 int  </a:t>
            </a:r>
            <a:r>
              <a:rPr lang="en-US" sz="1400">
                <a:latin typeface="Times New Roman" charset="0"/>
              </a:rPr>
              <a:t>  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vehicleID</a:t>
            </a:r>
            <a:r>
              <a:rPr lang="en-US" sz="1400">
                <a:latin typeface="Times New Roman" charset="0"/>
              </a:rPr>
              <a:t>;</a:t>
            </a:r>
          </a:p>
          <a:p>
            <a:r>
              <a:rPr lang="en-US" sz="1400">
                <a:latin typeface="Times New Roman" charset="0"/>
              </a:rPr>
              <a:t> 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>
                <a:latin typeface="Times New Roman" charset="0"/>
              </a:rPr>
              <a:t>  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make</a:t>
            </a:r>
            <a:r>
              <a:rPr lang="en-US" sz="1400">
                <a:latin typeface="Times New Roman" charset="0"/>
              </a:rPr>
              <a:t>[STRINGLENGTH];</a:t>
            </a:r>
          </a:p>
          <a:p>
            <a:r>
              <a:rPr lang="en-US" sz="1400">
                <a:latin typeface="Times New Roman" charset="0"/>
              </a:rPr>
              <a:t> 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>
                <a:latin typeface="Times New Roman" charset="0"/>
              </a:rPr>
              <a:t>  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model</a:t>
            </a:r>
            <a:r>
              <a:rPr lang="en-US" sz="1400">
                <a:latin typeface="Times New Roman" charset="0"/>
              </a:rPr>
              <a:t>[STRINGLENGTH];</a:t>
            </a:r>
          </a:p>
          <a:p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 int    </a:t>
            </a:r>
            <a:r>
              <a:rPr lang="en-US" sz="1400">
                <a:latin typeface="Times New Roman" charset="0"/>
              </a:rPr>
              <a:t>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year</a:t>
            </a:r>
            <a:r>
              <a:rPr lang="en-US" sz="1400">
                <a:latin typeface="Times New Roman" charset="0"/>
              </a:rPr>
              <a:t>;</a:t>
            </a:r>
          </a:p>
          <a:p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 int </a:t>
            </a:r>
            <a:r>
              <a:rPr lang="en-US" sz="1400">
                <a:latin typeface="Times New Roman" charset="0"/>
              </a:rPr>
              <a:t>   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mileage</a:t>
            </a:r>
            <a:r>
              <a:rPr lang="en-US" sz="1400">
                <a:latin typeface="Times New Roman" charset="0"/>
              </a:rPr>
              <a:t>;</a:t>
            </a:r>
          </a:p>
          <a:p>
            <a:r>
              <a:rPr lang="en-US" sz="1400">
                <a:latin typeface="Times New Roman" charset="0"/>
              </a:rPr>
              <a:t> 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double</a:t>
            </a:r>
            <a:r>
              <a:rPr lang="en-US" sz="1400">
                <a:latin typeface="Times New Roman" charset="0"/>
              </a:rPr>
              <a:t>  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cost</a:t>
            </a:r>
            <a:r>
              <a:rPr lang="en-US" sz="1400">
                <a:latin typeface="Times New Roman" charset="0"/>
              </a:rPr>
              <a:t>;</a:t>
            </a:r>
          </a:p>
          <a:p>
            <a:r>
              <a:rPr lang="en-US" sz="1400">
                <a:latin typeface="Times New Roman" charset="0"/>
              </a:rPr>
              <a:t>  </a:t>
            </a:r>
            <a:r>
              <a:rPr lang="en-US" sz="1400">
                <a:solidFill>
                  <a:srgbClr val="0066CC"/>
                </a:solidFill>
                <a:latin typeface="Times New Roman" charset="0"/>
              </a:rPr>
              <a:t>struct </a:t>
            </a:r>
            <a:r>
              <a:rPr lang="en-US" sz="1400">
                <a:latin typeface="Times New Roman" charset="0"/>
              </a:rPr>
              <a:t>c_node *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next</a:t>
            </a:r>
            <a:r>
              <a:rPr lang="en-US" sz="1400">
                <a:latin typeface="Times New Roman" charset="0"/>
              </a:rPr>
              <a:t>;</a:t>
            </a:r>
          </a:p>
          <a:p>
            <a:r>
              <a:rPr lang="en-US" sz="1400">
                <a:latin typeface="Times New Roman" charset="0"/>
              </a:rPr>
              <a:t>} </a:t>
            </a:r>
            <a:r>
              <a:rPr lang="en-US" sz="1400">
                <a:solidFill>
                  <a:srgbClr val="CC0099"/>
                </a:solidFill>
                <a:latin typeface="Times New Roman" charset="0"/>
              </a:rPr>
              <a:t>CarNode</a:t>
            </a:r>
            <a:r>
              <a:rPr lang="en-US" sz="1400">
                <a:latin typeface="Times New Roman" charset="0"/>
              </a:rPr>
              <a:t>;</a:t>
            </a: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sz="1400">
                <a:latin typeface="Times New Roman" charset="0"/>
              </a:rPr>
              <a:t>(CarNode *car);</a:t>
            </a: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sz="1400">
                <a:latin typeface="Times New Roman" charset="0"/>
              </a:rPr>
              <a:t>(CarNode car);</a:t>
            </a: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CC0000"/>
                </a:solidFill>
                <a:latin typeface="Times New Roman" charset="0"/>
              </a:rPr>
              <a:t>main</a:t>
            </a:r>
            <a:r>
              <a:rPr lang="en-US" sz="1400">
                <a:latin typeface="Times New Roman" charset="0"/>
              </a:rPr>
              <a:t>()</a:t>
            </a:r>
          </a:p>
          <a:p>
            <a:r>
              <a:rPr lang="en-US" sz="1400">
                <a:latin typeface="Times New Roman" charset="0"/>
              </a:rPr>
              <a:t>{</a:t>
            </a:r>
          </a:p>
          <a:p>
            <a:r>
              <a:rPr lang="en-US" sz="1400">
                <a:latin typeface="Times New Roman" charset="0"/>
              </a:rPr>
              <a:t>  CarNode mycar;</a:t>
            </a:r>
          </a:p>
          <a:p>
            <a:r>
              <a:rPr lang="en-US" sz="1400">
                <a:latin typeface="Times New Roman" charset="0"/>
              </a:rPr>
              <a:t>  ReadCar(&amp;mycar);</a:t>
            </a:r>
          </a:p>
          <a:p>
            <a:r>
              <a:rPr lang="en-US" sz="1400">
                <a:latin typeface="Times New Roman" charset="0"/>
              </a:rPr>
              <a:t>  PrintCar(mycar);</a:t>
            </a:r>
          </a:p>
          <a:p>
            <a:r>
              <a:rPr lang="en-US" sz="1400">
                <a:latin typeface="Times New Roman" charset="0"/>
              </a:rPr>
              <a:t>}</a:t>
            </a:r>
          </a:p>
        </p:txBody>
      </p:sp>
      <p:sp>
        <p:nvSpPr>
          <p:cNvPr id="51206" name="Text Box 47"/>
          <p:cNvSpPr txBox="1">
            <a:spLocks noChangeArrowheads="1"/>
          </p:cNvSpPr>
          <p:nvPr/>
        </p:nvSpPr>
        <p:spPr bwMode="auto">
          <a:xfrm>
            <a:off x="5232400" y="1708150"/>
            <a:ext cx="3157538" cy="43465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sz="1400">
                <a:latin typeface="Times New Roman" charset="0"/>
              </a:rPr>
              <a:t>(CarNode *car)</a:t>
            </a:r>
          </a:p>
          <a:p>
            <a:r>
              <a:rPr lang="en-US" sz="1400">
                <a:latin typeface="Times New Roman" charset="0"/>
              </a:rPr>
              <a:t>{</a:t>
            </a:r>
          </a:p>
          <a:p>
            <a:r>
              <a:rPr lang="en-US" sz="1400">
                <a:latin typeface="Times New Roman" charset="0"/>
              </a:rPr>
              <a:t>  car-&gt;vehicleID = 2;</a:t>
            </a:r>
          </a:p>
          <a:p>
            <a:r>
              <a:rPr lang="en-US" sz="1400">
                <a:latin typeface="Times New Roman" charset="0"/>
              </a:rPr>
              <a:t>  strcpy(car-&gt;make,"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DODGE</a:t>
            </a:r>
            <a:r>
              <a:rPr lang="en-US" sz="1400">
                <a:latin typeface="Times New Roman" charset="0"/>
              </a:rPr>
              <a:t>");</a:t>
            </a:r>
          </a:p>
          <a:p>
            <a:r>
              <a:rPr lang="en-US" sz="1400">
                <a:latin typeface="Times New Roman" charset="0"/>
              </a:rPr>
              <a:t>  strcpy(car-&gt;model,"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STRATUS</a:t>
            </a:r>
            <a:r>
              <a:rPr lang="en-US" sz="1400">
                <a:latin typeface="Times New Roman" charset="0"/>
              </a:rPr>
              <a:t>");</a:t>
            </a:r>
          </a:p>
          <a:p>
            <a:r>
              <a:rPr lang="en-US" sz="1400">
                <a:latin typeface="Times New Roman" charset="0"/>
              </a:rPr>
              <a:t>  car-&gt;year = 1996;</a:t>
            </a:r>
          </a:p>
          <a:p>
            <a:r>
              <a:rPr lang="en-US" sz="1400">
                <a:latin typeface="Times New Roman" charset="0"/>
              </a:rPr>
              <a:t>  car-&gt;mileage = 70000;</a:t>
            </a:r>
          </a:p>
          <a:p>
            <a:r>
              <a:rPr lang="en-US" sz="1400">
                <a:latin typeface="Times New Roman" charset="0"/>
              </a:rPr>
              <a:t>  car-&gt;cost = 4,525.74;</a:t>
            </a:r>
          </a:p>
          <a:p>
            <a:r>
              <a:rPr lang="en-US" sz="1400">
                <a:latin typeface="Times New Roman" charset="0"/>
              </a:rPr>
              <a:t>}</a:t>
            </a: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sz="1400">
                <a:latin typeface="Times New Roman" charset="0"/>
              </a:rPr>
              <a:t>(CarNode car)</a:t>
            </a:r>
          </a:p>
          <a:p>
            <a:r>
              <a:rPr lang="en-US" sz="1400">
                <a:latin typeface="Times New Roman" charset="0"/>
              </a:rPr>
              <a:t>{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vehicleID: %d\n</a:t>
            </a:r>
            <a:r>
              <a:rPr lang="en-US" sz="1400">
                <a:latin typeface="Times New Roman" charset="0"/>
              </a:rPr>
              <a:t>",car.vehicleID);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make: %s\n</a:t>
            </a:r>
            <a:r>
              <a:rPr lang="en-US" sz="1400">
                <a:latin typeface="Times New Roman" charset="0"/>
              </a:rPr>
              <a:t>",car.make);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model: %s\n</a:t>
            </a:r>
            <a:r>
              <a:rPr lang="en-US" sz="1400">
                <a:latin typeface="Times New Roman" charset="0"/>
              </a:rPr>
              <a:t>",car.model);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year: %d\n</a:t>
            </a:r>
            <a:r>
              <a:rPr lang="en-US" sz="1400">
                <a:latin typeface="Times New Roman" charset="0"/>
              </a:rPr>
              <a:t>",car.year);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mileage: %d\n</a:t>
            </a:r>
            <a:r>
              <a:rPr lang="en-US" sz="1400">
                <a:latin typeface="Times New Roman" charset="0"/>
              </a:rPr>
              <a:t>",car.mileage);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cost: %f\n</a:t>
            </a:r>
            <a:r>
              <a:rPr lang="en-US" sz="1400">
                <a:latin typeface="Times New Roman" charset="0"/>
              </a:rPr>
              <a:t>",car.cost);</a:t>
            </a:r>
          </a:p>
          <a:p>
            <a:r>
              <a:rPr lang="en-US" sz="1400">
                <a:latin typeface="Times New Roman" charset="0"/>
              </a:rPr>
              <a:t>}</a:t>
            </a:r>
          </a:p>
        </p:txBody>
      </p:sp>
      <p:sp>
        <p:nvSpPr>
          <p:cNvPr id="51207" name="Text Box 48"/>
          <p:cNvSpPr txBox="1">
            <a:spLocks noChangeArrowheads="1"/>
          </p:cNvSpPr>
          <p:nvPr/>
        </p:nvSpPr>
        <p:spPr bwMode="auto">
          <a:xfrm>
            <a:off x="6305550" y="6491288"/>
            <a:ext cx="2508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Patt and Patel, pp. 419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2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E2661-2414-BE4E-9A0D-2A4BBD1695D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2228" name="Group 188"/>
          <p:cNvGrpSpPr>
            <a:grpSpLocks/>
          </p:cNvGrpSpPr>
          <p:nvPr/>
        </p:nvGrpSpPr>
        <p:grpSpPr bwMode="auto">
          <a:xfrm>
            <a:off x="4724400" y="1625600"/>
            <a:ext cx="2032000" cy="266700"/>
            <a:chOff x="2776" y="1328"/>
            <a:chExt cx="1280" cy="168"/>
          </a:xfrm>
        </p:grpSpPr>
        <p:sp>
          <p:nvSpPr>
            <p:cNvPr id="52433" name="Rectangle 189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4" name="Rectangle 190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5" name="Rectangle 191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6" name="Rectangle 192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2230" name="Text Box 3"/>
          <p:cNvSpPr txBox="1">
            <a:spLocks noChangeArrowheads="1"/>
          </p:cNvSpPr>
          <p:nvPr/>
        </p:nvSpPr>
        <p:spPr bwMode="auto">
          <a:xfrm>
            <a:off x="419100" y="2150498"/>
            <a:ext cx="2792326" cy="267765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#define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STRINGLENGTH</a:t>
            </a:r>
            <a:r>
              <a:rPr lang="en-US" sz="1400" dirty="0">
                <a:latin typeface="Times New Roman" charset="0"/>
              </a:rPr>
              <a:t> 20</a:t>
            </a:r>
          </a:p>
          <a:p>
            <a:endParaRPr lang="en-US" sz="1400" dirty="0">
              <a:latin typeface="Times New Roman" charset="0"/>
            </a:endParaRP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typedef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vehicleID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make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model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  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year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 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mileage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double</a:t>
            </a:r>
            <a:r>
              <a:rPr lang="en-US" sz="1400" dirty="0">
                <a:latin typeface="Times New Roman" charset="0"/>
              </a:rPr>
              <a:t>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cost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solidFill>
                  <a:srgbClr val="CC0099"/>
                </a:solidFill>
                <a:latin typeface="Times New Roman" charset="0"/>
              </a:rPr>
              <a:t>next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}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;</a:t>
            </a:r>
          </a:p>
        </p:txBody>
      </p:sp>
      <p:grpSp>
        <p:nvGrpSpPr>
          <p:cNvPr id="52231" name="Group 9"/>
          <p:cNvGrpSpPr>
            <a:grpSpLocks/>
          </p:cNvGrpSpPr>
          <p:nvPr/>
        </p:nvGrpSpPr>
        <p:grpSpPr bwMode="auto">
          <a:xfrm>
            <a:off x="4724400" y="1892300"/>
            <a:ext cx="2032000" cy="266700"/>
            <a:chOff x="2776" y="1328"/>
            <a:chExt cx="1280" cy="168"/>
          </a:xfrm>
        </p:grpSpPr>
        <p:sp>
          <p:nvSpPr>
            <p:cNvPr id="52429" name="Rectangle 5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0" name="Rectangle 6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1" name="Rectangle 7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432" name="Rectangle 8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2232" name="Group 35"/>
          <p:cNvGrpSpPr>
            <a:grpSpLocks/>
          </p:cNvGrpSpPr>
          <p:nvPr/>
        </p:nvGrpSpPr>
        <p:grpSpPr bwMode="auto">
          <a:xfrm>
            <a:off x="4724400" y="2159000"/>
            <a:ext cx="2032000" cy="1333500"/>
            <a:chOff x="2776" y="1496"/>
            <a:chExt cx="1280" cy="840"/>
          </a:xfrm>
        </p:grpSpPr>
        <p:grpSp>
          <p:nvGrpSpPr>
            <p:cNvPr id="52404" name="Group 10"/>
            <p:cNvGrpSpPr>
              <a:grpSpLocks/>
            </p:cNvGrpSpPr>
            <p:nvPr/>
          </p:nvGrpSpPr>
          <p:grpSpPr bwMode="auto">
            <a:xfrm>
              <a:off x="2776" y="1496"/>
              <a:ext cx="1280" cy="168"/>
              <a:chOff x="2776" y="1328"/>
              <a:chExt cx="1280" cy="168"/>
            </a:xfrm>
          </p:grpSpPr>
          <p:sp>
            <p:nvSpPr>
              <p:cNvPr id="52425" name="Rectangle 1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6" name="Rectangle 1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7" name="Rectangle 1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8" name="Rectangle 1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5" name="Group 15"/>
            <p:cNvGrpSpPr>
              <a:grpSpLocks/>
            </p:cNvGrpSpPr>
            <p:nvPr/>
          </p:nvGrpSpPr>
          <p:grpSpPr bwMode="auto">
            <a:xfrm>
              <a:off x="2776" y="1664"/>
              <a:ext cx="1280" cy="168"/>
              <a:chOff x="2776" y="1328"/>
              <a:chExt cx="1280" cy="168"/>
            </a:xfrm>
          </p:grpSpPr>
          <p:sp>
            <p:nvSpPr>
              <p:cNvPr id="52421" name="Rectangle 16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2" name="Rectangle 17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3" name="Rectangle 18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4" name="Rectangle 19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6" name="Group 20"/>
            <p:cNvGrpSpPr>
              <a:grpSpLocks/>
            </p:cNvGrpSpPr>
            <p:nvPr/>
          </p:nvGrpSpPr>
          <p:grpSpPr bwMode="auto">
            <a:xfrm>
              <a:off x="2776" y="1832"/>
              <a:ext cx="1280" cy="168"/>
              <a:chOff x="2776" y="1328"/>
              <a:chExt cx="1280" cy="168"/>
            </a:xfrm>
          </p:grpSpPr>
          <p:sp>
            <p:nvSpPr>
              <p:cNvPr id="52417" name="Rectangle 2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8" name="Rectangle 2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9" name="Rectangle 2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20" name="Rectangle 2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7" name="Group 25"/>
            <p:cNvGrpSpPr>
              <a:grpSpLocks/>
            </p:cNvGrpSpPr>
            <p:nvPr/>
          </p:nvGrpSpPr>
          <p:grpSpPr bwMode="auto">
            <a:xfrm>
              <a:off x="2776" y="2000"/>
              <a:ext cx="1280" cy="168"/>
              <a:chOff x="2776" y="1328"/>
              <a:chExt cx="1280" cy="168"/>
            </a:xfrm>
          </p:grpSpPr>
          <p:sp>
            <p:nvSpPr>
              <p:cNvPr id="52413" name="Rectangle 26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4" name="Rectangle 27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5" name="Rectangle 28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6" name="Rectangle 29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408" name="Group 30"/>
            <p:cNvGrpSpPr>
              <a:grpSpLocks/>
            </p:cNvGrpSpPr>
            <p:nvPr/>
          </p:nvGrpSpPr>
          <p:grpSpPr bwMode="auto">
            <a:xfrm>
              <a:off x="2776" y="2168"/>
              <a:ext cx="1280" cy="168"/>
              <a:chOff x="2776" y="1328"/>
              <a:chExt cx="1280" cy="168"/>
            </a:xfrm>
          </p:grpSpPr>
          <p:sp>
            <p:nvSpPr>
              <p:cNvPr id="52409" name="Rectangle 3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0" name="Rectangle 3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1" name="Rectangle 3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12" name="Rectangle 3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2233" name="Group 36"/>
          <p:cNvGrpSpPr>
            <a:grpSpLocks/>
          </p:cNvGrpSpPr>
          <p:nvPr/>
        </p:nvGrpSpPr>
        <p:grpSpPr bwMode="auto">
          <a:xfrm>
            <a:off x="4724400" y="3492500"/>
            <a:ext cx="2032000" cy="1333500"/>
            <a:chOff x="2776" y="1496"/>
            <a:chExt cx="1280" cy="840"/>
          </a:xfrm>
        </p:grpSpPr>
        <p:grpSp>
          <p:nvGrpSpPr>
            <p:cNvPr id="52379" name="Group 37"/>
            <p:cNvGrpSpPr>
              <a:grpSpLocks/>
            </p:cNvGrpSpPr>
            <p:nvPr/>
          </p:nvGrpSpPr>
          <p:grpSpPr bwMode="auto">
            <a:xfrm>
              <a:off x="2776" y="1496"/>
              <a:ext cx="1280" cy="168"/>
              <a:chOff x="2776" y="1328"/>
              <a:chExt cx="1280" cy="168"/>
            </a:xfrm>
          </p:grpSpPr>
          <p:sp>
            <p:nvSpPr>
              <p:cNvPr id="52400" name="Rectangle 3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01" name="Rectangle 3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02" name="Rectangle 4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403" name="Rectangle 4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0" name="Group 42"/>
            <p:cNvGrpSpPr>
              <a:grpSpLocks/>
            </p:cNvGrpSpPr>
            <p:nvPr/>
          </p:nvGrpSpPr>
          <p:grpSpPr bwMode="auto">
            <a:xfrm>
              <a:off x="2776" y="1664"/>
              <a:ext cx="1280" cy="168"/>
              <a:chOff x="2776" y="1328"/>
              <a:chExt cx="1280" cy="168"/>
            </a:xfrm>
          </p:grpSpPr>
          <p:sp>
            <p:nvSpPr>
              <p:cNvPr id="52396" name="Rectangle 43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7" name="Rectangle 44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8" name="Rectangle 45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9" name="Rectangle 46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1" name="Group 47"/>
            <p:cNvGrpSpPr>
              <a:grpSpLocks/>
            </p:cNvGrpSpPr>
            <p:nvPr/>
          </p:nvGrpSpPr>
          <p:grpSpPr bwMode="auto">
            <a:xfrm>
              <a:off x="2776" y="1832"/>
              <a:ext cx="1280" cy="168"/>
              <a:chOff x="2776" y="1328"/>
              <a:chExt cx="1280" cy="168"/>
            </a:xfrm>
          </p:grpSpPr>
          <p:sp>
            <p:nvSpPr>
              <p:cNvPr id="52392" name="Rectangle 4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3" name="Rectangle 4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4" name="Rectangle 5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5" name="Rectangle 5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2" name="Group 52"/>
            <p:cNvGrpSpPr>
              <a:grpSpLocks/>
            </p:cNvGrpSpPr>
            <p:nvPr/>
          </p:nvGrpSpPr>
          <p:grpSpPr bwMode="auto">
            <a:xfrm>
              <a:off x="2776" y="2000"/>
              <a:ext cx="1280" cy="168"/>
              <a:chOff x="2776" y="1328"/>
              <a:chExt cx="1280" cy="168"/>
            </a:xfrm>
          </p:grpSpPr>
          <p:sp>
            <p:nvSpPr>
              <p:cNvPr id="52388" name="Rectangle 53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9" name="Rectangle 54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0" name="Rectangle 55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91" name="Rectangle 56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83" name="Group 57"/>
            <p:cNvGrpSpPr>
              <a:grpSpLocks/>
            </p:cNvGrpSpPr>
            <p:nvPr/>
          </p:nvGrpSpPr>
          <p:grpSpPr bwMode="auto">
            <a:xfrm>
              <a:off x="2776" y="2168"/>
              <a:ext cx="1280" cy="168"/>
              <a:chOff x="2776" y="1328"/>
              <a:chExt cx="1280" cy="168"/>
            </a:xfrm>
          </p:grpSpPr>
          <p:sp>
            <p:nvSpPr>
              <p:cNvPr id="52384" name="Rectangle 5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5" name="Rectangle 5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6" name="Rectangle 6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87" name="Rectangle 6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2234" name="Group 62"/>
          <p:cNvGrpSpPr>
            <a:grpSpLocks/>
          </p:cNvGrpSpPr>
          <p:nvPr/>
        </p:nvGrpSpPr>
        <p:grpSpPr bwMode="auto">
          <a:xfrm>
            <a:off x="4724400" y="4826000"/>
            <a:ext cx="2032000" cy="266700"/>
            <a:chOff x="2776" y="1328"/>
            <a:chExt cx="1280" cy="168"/>
          </a:xfrm>
        </p:grpSpPr>
        <p:sp>
          <p:nvSpPr>
            <p:cNvPr id="52375" name="Rectangle 63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6" name="Rectangle 64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7" name="Rectangle 65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8" name="Rectangle 66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2235" name="Group 67"/>
          <p:cNvGrpSpPr>
            <a:grpSpLocks/>
          </p:cNvGrpSpPr>
          <p:nvPr/>
        </p:nvGrpSpPr>
        <p:grpSpPr bwMode="auto">
          <a:xfrm>
            <a:off x="4724400" y="5092700"/>
            <a:ext cx="2032000" cy="266700"/>
            <a:chOff x="2776" y="1328"/>
            <a:chExt cx="1280" cy="168"/>
          </a:xfrm>
        </p:grpSpPr>
        <p:sp>
          <p:nvSpPr>
            <p:cNvPr id="52371" name="Rectangle 68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2" name="Rectangle 69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3" name="Rectangle 70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74" name="Rectangle 71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2236" name="Group 82"/>
          <p:cNvGrpSpPr>
            <a:grpSpLocks/>
          </p:cNvGrpSpPr>
          <p:nvPr/>
        </p:nvGrpSpPr>
        <p:grpSpPr bwMode="auto">
          <a:xfrm>
            <a:off x="4724400" y="5359400"/>
            <a:ext cx="2032000" cy="533400"/>
            <a:chOff x="2760" y="3512"/>
            <a:chExt cx="1280" cy="336"/>
          </a:xfrm>
        </p:grpSpPr>
        <p:grpSp>
          <p:nvGrpSpPr>
            <p:cNvPr id="52361" name="Group 72"/>
            <p:cNvGrpSpPr>
              <a:grpSpLocks/>
            </p:cNvGrpSpPr>
            <p:nvPr/>
          </p:nvGrpSpPr>
          <p:grpSpPr bwMode="auto">
            <a:xfrm>
              <a:off x="2760" y="3512"/>
              <a:ext cx="1280" cy="168"/>
              <a:chOff x="2776" y="1328"/>
              <a:chExt cx="1280" cy="168"/>
            </a:xfrm>
          </p:grpSpPr>
          <p:sp>
            <p:nvSpPr>
              <p:cNvPr id="52367" name="Rectangle 73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8" name="Rectangle 74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9" name="Rectangle 75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70" name="Rectangle 76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52362" name="Group 77"/>
            <p:cNvGrpSpPr>
              <a:grpSpLocks/>
            </p:cNvGrpSpPr>
            <p:nvPr/>
          </p:nvGrpSpPr>
          <p:grpSpPr bwMode="auto">
            <a:xfrm>
              <a:off x="2760" y="3680"/>
              <a:ext cx="1280" cy="168"/>
              <a:chOff x="2776" y="1328"/>
              <a:chExt cx="1280" cy="168"/>
            </a:xfrm>
          </p:grpSpPr>
          <p:sp>
            <p:nvSpPr>
              <p:cNvPr id="52363" name="Rectangle 78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4" name="Rectangle 79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5" name="Rectangle 80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66" name="Rectangle 81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2237" name="Group 83"/>
          <p:cNvGrpSpPr>
            <a:grpSpLocks/>
          </p:cNvGrpSpPr>
          <p:nvPr/>
        </p:nvGrpSpPr>
        <p:grpSpPr bwMode="auto">
          <a:xfrm>
            <a:off x="4724400" y="5892800"/>
            <a:ext cx="2032000" cy="266700"/>
            <a:chOff x="2776" y="1328"/>
            <a:chExt cx="1280" cy="168"/>
          </a:xfrm>
        </p:grpSpPr>
        <p:sp>
          <p:nvSpPr>
            <p:cNvPr id="52357" name="Rectangle 84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58" name="Rectangle 85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59" name="Rectangle 86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360" name="Rectangle 87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22" name="Group 173"/>
          <p:cNvGrpSpPr>
            <a:grpSpLocks/>
          </p:cNvGrpSpPr>
          <p:nvPr/>
        </p:nvGrpSpPr>
        <p:grpSpPr bwMode="auto">
          <a:xfrm>
            <a:off x="4724400" y="5892800"/>
            <a:ext cx="2032000" cy="266700"/>
            <a:chOff x="1312" y="3320"/>
            <a:chExt cx="1280" cy="168"/>
          </a:xfrm>
        </p:grpSpPr>
        <p:grpSp>
          <p:nvGrpSpPr>
            <p:cNvPr id="52351" name="Group 88"/>
            <p:cNvGrpSpPr>
              <a:grpSpLocks/>
            </p:cNvGrpSpPr>
            <p:nvPr/>
          </p:nvGrpSpPr>
          <p:grpSpPr bwMode="auto">
            <a:xfrm>
              <a:off x="1312" y="3320"/>
              <a:ext cx="1280" cy="168"/>
              <a:chOff x="2776" y="1328"/>
              <a:chExt cx="1280" cy="168"/>
            </a:xfrm>
          </p:grpSpPr>
          <p:sp>
            <p:nvSpPr>
              <p:cNvPr id="52353" name="Rectangle 89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54" name="Rectangle 90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55" name="Rectangle 91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356" name="Rectangle 92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352" name="Rectangle 172"/>
            <p:cNvSpPr>
              <a:spLocks noChangeArrowheads="1"/>
            </p:cNvSpPr>
            <p:nvPr/>
          </p:nvSpPr>
          <p:spPr bwMode="auto">
            <a:xfrm>
              <a:off x="1312" y="3320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vehicleID</a:t>
              </a:r>
            </a:p>
          </p:txBody>
        </p:sp>
      </p:grpSp>
      <p:grpSp>
        <p:nvGrpSpPr>
          <p:cNvPr id="24" name="Group 175"/>
          <p:cNvGrpSpPr>
            <a:grpSpLocks/>
          </p:cNvGrpSpPr>
          <p:nvPr/>
        </p:nvGrpSpPr>
        <p:grpSpPr bwMode="auto">
          <a:xfrm>
            <a:off x="4724400" y="4559300"/>
            <a:ext cx="2032000" cy="1333500"/>
            <a:chOff x="1008" y="3072"/>
            <a:chExt cx="1280" cy="840"/>
          </a:xfrm>
        </p:grpSpPr>
        <p:grpSp>
          <p:nvGrpSpPr>
            <p:cNvPr id="52324" name="Group 93"/>
            <p:cNvGrpSpPr>
              <a:grpSpLocks/>
            </p:cNvGrpSpPr>
            <p:nvPr/>
          </p:nvGrpSpPr>
          <p:grpSpPr bwMode="auto">
            <a:xfrm>
              <a:off x="1008" y="3072"/>
              <a:ext cx="1280" cy="840"/>
              <a:chOff x="2776" y="1496"/>
              <a:chExt cx="1280" cy="840"/>
            </a:xfrm>
          </p:grpSpPr>
          <p:grpSp>
            <p:nvGrpSpPr>
              <p:cNvPr id="52326" name="Group 94"/>
              <p:cNvGrpSpPr>
                <a:grpSpLocks/>
              </p:cNvGrpSpPr>
              <p:nvPr/>
            </p:nvGrpSpPr>
            <p:grpSpPr bwMode="auto">
              <a:xfrm>
                <a:off x="2776" y="1496"/>
                <a:ext cx="1280" cy="168"/>
                <a:chOff x="2776" y="1328"/>
                <a:chExt cx="1280" cy="168"/>
              </a:xfrm>
            </p:grpSpPr>
            <p:sp>
              <p:nvSpPr>
                <p:cNvPr id="52347" name="Rectangle 95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8" name="Rectangle 96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9" name="Rectangle 97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50" name="Rectangle 98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27" name="Group 99"/>
              <p:cNvGrpSpPr>
                <a:grpSpLocks/>
              </p:cNvGrpSpPr>
              <p:nvPr/>
            </p:nvGrpSpPr>
            <p:grpSpPr bwMode="auto">
              <a:xfrm>
                <a:off x="2776" y="1664"/>
                <a:ext cx="1280" cy="168"/>
                <a:chOff x="2776" y="1328"/>
                <a:chExt cx="1280" cy="168"/>
              </a:xfrm>
            </p:grpSpPr>
            <p:sp>
              <p:nvSpPr>
                <p:cNvPr id="523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6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28" name="Group 104"/>
              <p:cNvGrpSpPr>
                <a:grpSpLocks/>
              </p:cNvGrpSpPr>
              <p:nvPr/>
            </p:nvGrpSpPr>
            <p:grpSpPr bwMode="auto">
              <a:xfrm>
                <a:off x="2776" y="1832"/>
                <a:ext cx="1280" cy="168"/>
                <a:chOff x="2776" y="1328"/>
                <a:chExt cx="1280" cy="168"/>
              </a:xfrm>
            </p:grpSpPr>
            <p:sp>
              <p:nvSpPr>
                <p:cNvPr id="5233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1" name="Rectangle 107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4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29" name="Group 109"/>
              <p:cNvGrpSpPr>
                <a:grpSpLocks/>
              </p:cNvGrpSpPr>
              <p:nvPr/>
            </p:nvGrpSpPr>
            <p:grpSpPr bwMode="auto">
              <a:xfrm>
                <a:off x="2776" y="2000"/>
                <a:ext cx="1280" cy="168"/>
                <a:chOff x="2776" y="1328"/>
                <a:chExt cx="1280" cy="168"/>
              </a:xfrm>
            </p:grpSpPr>
            <p:sp>
              <p:nvSpPr>
                <p:cNvPr id="5233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6" name="Rectangle 111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7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8" name="Rectangle 113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30" name="Group 114"/>
              <p:cNvGrpSpPr>
                <a:grpSpLocks/>
              </p:cNvGrpSpPr>
              <p:nvPr/>
            </p:nvGrpSpPr>
            <p:grpSpPr bwMode="auto">
              <a:xfrm>
                <a:off x="2776" y="2168"/>
                <a:ext cx="1280" cy="168"/>
                <a:chOff x="2776" y="1328"/>
                <a:chExt cx="1280" cy="168"/>
              </a:xfrm>
            </p:grpSpPr>
            <p:sp>
              <p:nvSpPr>
                <p:cNvPr id="523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3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</p:grpSp>
        <p:sp>
          <p:nvSpPr>
            <p:cNvPr id="52325" name="Rectangle 174"/>
            <p:cNvSpPr>
              <a:spLocks noChangeArrowheads="1"/>
            </p:cNvSpPr>
            <p:nvPr/>
          </p:nvSpPr>
          <p:spPr bwMode="auto">
            <a:xfrm>
              <a:off x="1008" y="3072"/>
              <a:ext cx="1280" cy="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make[20]</a:t>
              </a:r>
            </a:p>
          </p:txBody>
        </p:sp>
      </p:grpSp>
      <p:grpSp>
        <p:nvGrpSpPr>
          <p:cNvPr id="31" name="Group 177"/>
          <p:cNvGrpSpPr>
            <a:grpSpLocks/>
          </p:cNvGrpSpPr>
          <p:nvPr/>
        </p:nvGrpSpPr>
        <p:grpSpPr bwMode="auto">
          <a:xfrm>
            <a:off x="4724400" y="3225800"/>
            <a:ext cx="2032000" cy="1333500"/>
            <a:chOff x="856" y="2896"/>
            <a:chExt cx="1280" cy="840"/>
          </a:xfrm>
        </p:grpSpPr>
        <p:grpSp>
          <p:nvGrpSpPr>
            <p:cNvPr id="52297" name="Group 119"/>
            <p:cNvGrpSpPr>
              <a:grpSpLocks/>
            </p:cNvGrpSpPr>
            <p:nvPr/>
          </p:nvGrpSpPr>
          <p:grpSpPr bwMode="auto">
            <a:xfrm>
              <a:off x="856" y="2896"/>
              <a:ext cx="1280" cy="840"/>
              <a:chOff x="2776" y="1496"/>
              <a:chExt cx="1280" cy="840"/>
            </a:xfrm>
          </p:grpSpPr>
          <p:grpSp>
            <p:nvGrpSpPr>
              <p:cNvPr id="52299" name="Group 120"/>
              <p:cNvGrpSpPr>
                <a:grpSpLocks/>
              </p:cNvGrpSpPr>
              <p:nvPr/>
            </p:nvGrpSpPr>
            <p:grpSpPr bwMode="auto">
              <a:xfrm>
                <a:off x="2776" y="1496"/>
                <a:ext cx="1280" cy="168"/>
                <a:chOff x="2776" y="1328"/>
                <a:chExt cx="1280" cy="168"/>
              </a:xfrm>
            </p:grpSpPr>
            <p:sp>
              <p:nvSpPr>
                <p:cNvPr id="5232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21" name="Rectangle 122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22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23" name="Rectangle 124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0" name="Group 125"/>
              <p:cNvGrpSpPr>
                <a:grpSpLocks/>
              </p:cNvGrpSpPr>
              <p:nvPr/>
            </p:nvGrpSpPr>
            <p:grpSpPr bwMode="auto">
              <a:xfrm>
                <a:off x="2776" y="1664"/>
                <a:ext cx="1280" cy="168"/>
                <a:chOff x="2776" y="1328"/>
                <a:chExt cx="1280" cy="168"/>
              </a:xfrm>
            </p:grpSpPr>
            <p:sp>
              <p:nvSpPr>
                <p:cNvPr id="5231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7" name="Rectangle 127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8" name="Rectangle 128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9" name="Rectangle 129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1" name="Group 130"/>
              <p:cNvGrpSpPr>
                <a:grpSpLocks/>
              </p:cNvGrpSpPr>
              <p:nvPr/>
            </p:nvGrpSpPr>
            <p:grpSpPr bwMode="auto">
              <a:xfrm>
                <a:off x="2776" y="1832"/>
                <a:ext cx="1280" cy="168"/>
                <a:chOff x="2776" y="1328"/>
                <a:chExt cx="1280" cy="168"/>
              </a:xfrm>
            </p:grpSpPr>
            <p:sp>
              <p:nvSpPr>
                <p:cNvPr id="523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2" name="Group 135"/>
              <p:cNvGrpSpPr>
                <a:grpSpLocks/>
              </p:cNvGrpSpPr>
              <p:nvPr/>
            </p:nvGrpSpPr>
            <p:grpSpPr bwMode="auto">
              <a:xfrm>
                <a:off x="2776" y="2000"/>
                <a:ext cx="1280" cy="168"/>
                <a:chOff x="2776" y="1328"/>
                <a:chExt cx="1280" cy="168"/>
              </a:xfrm>
            </p:grpSpPr>
            <p:sp>
              <p:nvSpPr>
                <p:cNvPr id="523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0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11" name="Rectangle 139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303" name="Group 140"/>
              <p:cNvGrpSpPr>
                <a:grpSpLocks/>
              </p:cNvGrpSpPr>
              <p:nvPr/>
            </p:nvGrpSpPr>
            <p:grpSpPr bwMode="auto">
              <a:xfrm>
                <a:off x="2776" y="2168"/>
                <a:ext cx="1280" cy="168"/>
                <a:chOff x="2776" y="1328"/>
                <a:chExt cx="1280" cy="168"/>
              </a:xfrm>
            </p:grpSpPr>
            <p:sp>
              <p:nvSpPr>
                <p:cNvPr id="52304" name="Rectangle 141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5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6" name="Rectangle 143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307" name="Rectangle 144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</p:grpSp>
        <p:sp>
          <p:nvSpPr>
            <p:cNvPr id="52298" name="Rectangle 176"/>
            <p:cNvSpPr>
              <a:spLocks noChangeArrowheads="1"/>
            </p:cNvSpPr>
            <p:nvPr/>
          </p:nvSpPr>
          <p:spPr bwMode="auto">
            <a:xfrm>
              <a:off x="856" y="2896"/>
              <a:ext cx="1280" cy="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model[20]</a:t>
              </a:r>
            </a:p>
          </p:txBody>
        </p:sp>
      </p:grpSp>
      <p:grpSp>
        <p:nvGrpSpPr>
          <p:cNvPr id="52443" name="Group 179"/>
          <p:cNvGrpSpPr>
            <a:grpSpLocks/>
          </p:cNvGrpSpPr>
          <p:nvPr/>
        </p:nvGrpSpPr>
        <p:grpSpPr bwMode="auto">
          <a:xfrm>
            <a:off x="4724400" y="2959100"/>
            <a:ext cx="2032000" cy="266700"/>
            <a:chOff x="616" y="3280"/>
            <a:chExt cx="1280" cy="168"/>
          </a:xfrm>
        </p:grpSpPr>
        <p:grpSp>
          <p:nvGrpSpPr>
            <p:cNvPr id="52291" name="Group 145"/>
            <p:cNvGrpSpPr>
              <a:grpSpLocks/>
            </p:cNvGrpSpPr>
            <p:nvPr/>
          </p:nvGrpSpPr>
          <p:grpSpPr bwMode="auto">
            <a:xfrm>
              <a:off x="616" y="3280"/>
              <a:ext cx="1280" cy="168"/>
              <a:chOff x="2776" y="1328"/>
              <a:chExt cx="1280" cy="168"/>
            </a:xfrm>
          </p:grpSpPr>
          <p:sp>
            <p:nvSpPr>
              <p:cNvPr id="52293" name="Rectangle 146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4" name="Rectangle 147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5" name="Rectangle 148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6" name="Rectangle 149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292" name="Rectangle 178"/>
            <p:cNvSpPr>
              <a:spLocks noChangeArrowheads="1"/>
            </p:cNvSpPr>
            <p:nvPr/>
          </p:nvSpPr>
          <p:spPr bwMode="auto">
            <a:xfrm>
              <a:off x="616" y="3280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year</a:t>
              </a:r>
            </a:p>
          </p:txBody>
        </p:sp>
      </p:grpSp>
      <p:grpSp>
        <p:nvGrpSpPr>
          <p:cNvPr id="52445" name="Group 184"/>
          <p:cNvGrpSpPr>
            <a:grpSpLocks/>
          </p:cNvGrpSpPr>
          <p:nvPr/>
        </p:nvGrpSpPr>
        <p:grpSpPr bwMode="auto">
          <a:xfrm>
            <a:off x="4724400" y="2692400"/>
            <a:ext cx="2032000" cy="266700"/>
            <a:chOff x="1048" y="3312"/>
            <a:chExt cx="1280" cy="168"/>
          </a:xfrm>
        </p:grpSpPr>
        <p:grpSp>
          <p:nvGrpSpPr>
            <p:cNvPr id="52285" name="Group 150"/>
            <p:cNvGrpSpPr>
              <a:grpSpLocks/>
            </p:cNvGrpSpPr>
            <p:nvPr/>
          </p:nvGrpSpPr>
          <p:grpSpPr bwMode="auto">
            <a:xfrm>
              <a:off x="1048" y="3312"/>
              <a:ext cx="1280" cy="168"/>
              <a:chOff x="2776" y="1328"/>
              <a:chExt cx="1280" cy="168"/>
            </a:xfrm>
          </p:grpSpPr>
          <p:sp>
            <p:nvSpPr>
              <p:cNvPr id="52287" name="Rectangle 151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88" name="Rectangle 152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89" name="Rectangle 153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90" name="Rectangle 154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286" name="Rectangle 180"/>
            <p:cNvSpPr>
              <a:spLocks noChangeArrowheads="1"/>
            </p:cNvSpPr>
            <p:nvPr/>
          </p:nvSpPr>
          <p:spPr bwMode="auto">
            <a:xfrm>
              <a:off x="1048" y="3312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mileage</a:t>
              </a:r>
            </a:p>
          </p:txBody>
        </p:sp>
      </p:grpSp>
      <p:grpSp>
        <p:nvGrpSpPr>
          <p:cNvPr id="52447" name="Group 183"/>
          <p:cNvGrpSpPr>
            <a:grpSpLocks/>
          </p:cNvGrpSpPr>
          <p:nvPr/>
        </p:nvGrpSpPr>
        <p:grpSpPr bwMode="auto">
          <a:xfrm>
            <a:off x="4724400" y="1892300"/>
            <a:ext cx="2032000" cy="533400"/>
            <a:chOff x="1112" y="3632"/>
            <a:chExt cx="1280" cy="336"/>
          </a:xfrm>
        </p:grpSpPr>
        <p:grpSp>
          <p:nvGrpSpPr>
            <p:cNvPr id="52273" name="Group 155"/>
            <p:cNvGrpSpPr>
              <a:grpSpLocks/>
            </p:cNvGrpSpPr>
            <p:nvPr/>
          </p:nvGrpSpPr>
          <p:grpSpPr bwMode="auto">
            <a:xfrm>
              <a:off x="1112" y="3632"/>
              <a:ext cx="1280" cy="336"/>
              <a:chOff x="2760" y="3512"/>
              <a:chExt cx="1280" cy="336"/>
            </a:xfrm>
          </p:grpSpPr>
          <p:grpSp>
            <p:nvGrpSpPr>
              <p:cNvPr id="52275" name="Group 156"/>
              <p:cNvGrpSpPr>
                <a:grpSpLocks/>
              </p:cNvGrpSpPr>
              <p:nvPr/>
            </p:nvGrpSpPr>
            <p:grpSpPr bwMode="auto">
              <a:xfrm>
                <a:off x="2760" y="3512"/>
                <a:ext cx="1280" cy="168"/>
                <a:chOff x="2776" y="1328"/>
                <a:chExt cx="1280" cy="168"/>
              </a:xfrm>
            </p:grpSpPr>
            <p:sp>
              <p:nvSpPr>
                <p:cNvPr id="52281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2" name="Rectangle 158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3" name="Rectangle 159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4" name="Rectangle 160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  <p:grpSp>
            <p:nvGrpSpPr>
              <p:cNvPr id="52276" name="Group 161"/>
              <p:cNvGrpSpPr>
                <a:grpSpLocks/>
              </p:cNvGrpSpPr>
              <p:nvPr/>
            </p:nvGrpSpPr>
            <p:grpSpPr bwMode="auto">
              <a:xfrm>
                <a:off x="2760" y="3680"/>
                <a:ext cx="1280" cy="168"/>
                <a:chOff x="2776" y="1328"/>
                <a:chExt cx="1280" cy="168"/>
              </a:xfrm>
            </p:grpSpPr>
            <p:sp>
              <p:nvSpPr>
                <p:cNvPr id="52277" name="Rectangle 162"/>
                <p:cNvSpPr>
                  <a:spLocks noChangeArrowheads="1"/>
                </p:cNvSpPr>
                <p:nvPr/>
              </p:nvSpPr>
              <p:spPr bwMode="auto">
                <a:xfrm>
                  <a:off x="277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78" name="Rectangle 163"/>
                <p:cNvSpPr>
                  <a:spLocks noChangeArrowheads="1"/>
                </p:cNvSpPr>
                <p:nvPr/>
              </p:nvSpPr>
              <p:spPr bwMode="auto">
                <a:xfrm>
                  <a:off x="309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79" name="Rectangle 164"/>
                <p:cNvSpPr>
                  <a:spLocks noChangeArrowheads="1"/>
                </p:cNvSpPr>
                <p:nvPr/>
              </p:nvSpPr>
              <p:spPr bwMode="auto">
                <a:xfrm>
                  <a:off x="341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52280" name="Rectangle 165"/>
                <p:cNvSpPr>
                  <a:spLocks noChangeArrowheads="1"/>
                </p:cNvSpPr>
                <p:nvPr/>
              </p:nvSpPr>
              <p:spPr bwMode="auto">
                <a:xfrm>
                  <a:off x="3736" y="1328"/>
                  <a:ext cx="320" cy="1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alibri" charset="0"/>
                  </a:endParaRPr>
                </a:p>
              </p:txBody>
            </p:sp>
          </p:grpSp>
        </p:grpSp>
        <p:sp>
          <p:nvSpPr>
            <p:cNvPr id="52274" name="Rectangle 182"/>
            <p:cNvSpPr>
              <a:spLocks noChangeArrowheads="1"/>
            </p:cNvSpPr>
            <p:nvPr/>
          </p:nvSpPr>
          <p:spPr bwMode="auto">
            <a:xfrm>
              <a:off x="1112" y="3632"/>
              <a:ext cx="12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cost</a:t>
              </a:r>
            </a:p>
          </p:txBody>
        </p:sp>
      </p:grpSp>
      <p:grpSp>
        <p:nvGrpSpPr>
          <p:cNvPr id="52227" name="Group 187"/>
          <p:cNvGrpSpPr>
            <a:grpSpLocks/>
          </p:cNvGrpSpPr>
          <p:nvPr/>
        </p:nvGrpSpPr>
        <p:grpSpPr bwMode="auto">
          <a:xfrm>
            <a:off x="4724400" y="1625600"/>
            <a:ext cx="2032000" cy="266700"/>
            <a:chOff x="688" y="3032"/>
            <a:chExt cx="1280" cy="168"/>
          </a:xfrm>
        </p:grpSpPr>
        <p:grpSp>
          <p:nvGrpSpPr>
            <p:cNvPr id="52267" name="Group 166"/>
            <p:cNvGrpSpPr>
              <a:grpSpLocks/>
            </p:cNvGrpSpPr>
            <p:nvPr/>
          </p:nvGrpSpPr>
          <p:grpSpPr bwMode="auto">
            <a:xfrm>
              <a:off x="688" y="3032"/>
              <a:ext cx="1280" cy="168"/>
              <a:chOff x="2776" y="1328"/>
              <a:chExt cx="1280" cy="168"/>
            </a:xfrm>
          </p:grpSpPr>
          <p:sp>
            <p:nvSpPr>
              <p:cNvPr id="52269" name="Rectangle 167"/>
              <p:cNvSpPr>
                <a:spLocks noChangeArrowheads="1"/>
              </p:cNvSpPr>
              <p:nvPr/>
            </p:nvSpPr>
            <p:spPr bwMode="auto">
              <a:xfrm>
                <a:off x="277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70" name="Rectangle 168"/>
              <p:cNvSpPr>
                <a:spLocks noChangeArrowheads="1"/>
              </p:cNvSpPr>
              <p:nvPr/>
            </p:nvSpPr>
            <p:spPr bwMode="auto">
              <a:xfrm>
                <a:off x="309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71" name="Rectangle 169"/>
              <p:cNvSpPr>
                <a:spLocks noChangeArrowheads="1"/>
              </p:cNvSpPr>
              <p:nvPr/>
            </p:nvSpPr>
            <p:spPr bwMode="auto">
              <a:xfrm>
                <a:off x="341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272" name="Rectangle 170"/>
              <p:cNvSpPr>
                <a:spLocks noChangeArrowheads="1"/>
              </p:cNvSpPr>
              <p:nvPr/>
            </p:nvSpPr>
            <p:spPr bwMode="auto">
              <a:xfrm>
                <a:off x="3736" y="1328"/>
                <a:ext cx="320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52268" name="Rectangle 186"/>
            <p:cNvSpPr>
              <a:spLocks noChangeArrowheads="1"/>
            </p:cNvSpPr>
            <p:nvPr/>
          </p:nvSpPr>
          <p:spPr bwMode="auto">
            <a:xfrm>
              <a:off x="688" y="3032"/>
              <a:ext cx="1280" cy="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CC0099"/>
                  </a:solidFill>
                  <a:latin typeface="Calibri" charset="0"/>
                </a:rPr>
                <a:t>next</a:t>
              </a:r>
            </a:p>
          </p:txBody>
        </p:sp>
      </p:grpSp>
      <p:grpSp>
        <p:nvGrpSpPr>
          <p:cNvPr id="52245" name="Group 193"/>
          <p:cNvGrpSpPr>
            <a:grpSpLocks/>
          </p:cNvGrpSpPr>
          <p:nvPr/>
        </p:nvGrpSpPr>
        <p:grpSpPr bwMode="auto">
          <a:xfrm>
            <a:off x="4724400" y="6159500"/>
            <a:ext cx="2032000" cy="266700"/>
            <a:chOff x="2776" y="1328"/>
            <a:chExt cx="1280" cy="168"/>
          </a:xfrm>
        </p:grpSpPr>
        <p:sp>
          <p:nvSpPr>
            <p:cNvPr id="52263" name="Rectangle 194"/>
            <p:cNvSpPr>
              <a:spLocks noChangeArrowheads="1"/>
            </p:cNvSpPr>
            <p:nvPr/>
          </p:nvSpPr>
          <p:spPr bwMode="auto">
            <a:xfrm>
              <a:off x="277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264" name="Rectangle 195"/>
            <p:cNvSpPr>
              <a:spLocks noChangeArrowheads="1"/>
            </p:cNvSpPr>
            <p:nvPr/>
          </p:nvSpPr>
          <p:spPr bwMode="auto">
            <a:xfrm>
              <a:off x="309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265" name="Rectangle 196"/>
            <p:cNvSpPr>
              <a:spLocks noChangeArrowheads="1"/>
            </p:cNvSpPr>
            <p:nvPr/>
          </p:nvSpPr>
          <p:spPr bwMode="auto">
            <a:xfrm>
              <a:off x="341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266" name="Rectangle 197"/>
            <p:cNvSpPr>
              <a:spLocks noChangeArrowheads="1"/>
            </p:cNvSpPr>
            <p:nvPr/>
          </p:nvSpPr>
          <p:spPr bwMode="auto">
            <a:xfrm>
              <a:off x="3736" y="1328"/>
              <a:ext cx="32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52246" name="Text Box 198"/>
          <p:cNvSpPr txBox="1">
            <a:spLocks noChangeArrowheads="1"/>
          </p:cNvSpPr>
          <p:nvPr/>
        </p:nvSpPr>
        <p:spPr bwMode="auto">
          <a:xfrm>
            <a:off x="4448175" y="58642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0</a:t>
            </a:r>
          </a:p>
        </p:txBody>
      </p:sp>
      <p:sp>
        <p:nvSpPr>
          <p:cNvPr id="52247" name="Text Box 199"/>
          <p:cNvSpPr txBox="1">
            <a:spLocks noChangeArrowheads="1"/>
          </p:cNvSpPr>
          <p:nvPr/>
        </p:nvSpPr>
        <p:spPr bwMode="auto">
          <a:xfrm>
            <a:off x="4448175" y="5597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</a:t>
            </a:r>
          </a:p>
        </p:txBody>
      </p:sp>
      <p:sp>
        <p:nvSpPr>
          <p:cNvPr id="52248" name="Text Box 200"/>
          <p:cNvSpPr txBox="1">
            <a:spLocks noChangeArrowheads="1"/>
          </p:cNvSpPr>
          <p:nvPr/>
        </p:nvSpPr>
        <p:spPr bwMode="auto">
          <a:xfrm>
            <a:off x="4448175" y="53292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8</a:t>
            </a:r>
          </a:p>
        </p:txBody>
      </p:sp>
      <p:sp>
        <p:nvSpPr>
          <p:cNvPr id="52249" name="Text Box 201"/>
          <p:cNvSpPr txBox="1">
            <a:spLocks noChangeArrowheads="1"/>
          </p:cNvSpPr>
          <p:nvPr/>
        </p:nvSpPr>
        <p:spPr bwMode="auto">
          <a:xfrm>
            <a:off x="4335463" y="50625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12</a:t>
            </a:r>
          </a:p>
        </p:txBody>
      </p:sp>
      <p:sp>
        <p:nvSpPr>
          <p:cNvPr id="52250" name="Text Box 202"/>
          <p:cNvSpPr txBox="1">
            <a:spLocks noChangeArrowheads="1"/>
          </p:cNvSpPr>
          <p:nvPr/>
        </p:nvSpPr>
        <p:spPr bwMode="auto">
          <a:xfrm>
            <a:off x="4335463" y="47942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16</a:t>
            </a:r>
          </a:p>
        </p:txBody>
      </p:sp>
      <p:sp>
        <p:nvSpPr>
          <p:cNvPr id="52251" name="Text Box 203"/>
          <p:cNvSpPr txBox="1">
            <a:spLocks noChangeArrowheads="1"/>
          </p:cNvSpPr>
          <p:nvPr/>
        </p:nvSpPr>
        <p:spPr bwMode="auto">
          <a:xfrm>
            <a:off x="4335463" y="45275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20</a:t>
            </a:r>
          </a:p>
        </p:txBody>
      </p:sp>
      <p:sp>
        <p:nvSpPr>
          <p:cNvPr id="52252" name="Text Box 204"/>
          <p:cNvSpPr txBox="1">
            <a:spLocks noChangeArrowheads="1"/>
          </p:cNvSpPr>
          <p:nvPr/>
        </p:nvSpPr>
        <p:spPr bwMode="auto">
          <a:xfrm>
            <a:off x="4335463" y="425926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24</a:t>
            </a:r>
          </a:p>
        </p:txBody>
      </p:sp>
      <p:sp>
        <p:nvSpPr>
          <p:cNvPr id="52253" name="Text Box 205"/>
          <p:cNvSpPr txBox="1">
            <a:spLocks noChangeArrowheads="1"/>
          </p:cNvSpPr>
          <p:nvPr/>
        </p:nvSpPr>
        <p:spPr bwMode="auto">
          <a:xfrm>
            <a:off x="4335463" y="399256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28</a:t>
            </a:r>
          </a:p>
        </p:txBody>
      </p:sp>
      <p:sp>
        <p:nvSpPr>
          <p:cNvPr id="52254" name="Text Box 206"/>
          <p:cNvSpPr txBox="1">
            <a:spLocks noChangeArrowheads="1"/>
          </p:cNvSpPr>
          <p:nvPr/>
        </p:nvSpPr>
        <p:spPr bwMode="auto">
          <a:xfrm>
            <a:off x="4335463" y="37242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32</a:t>
            </a:r>
          </a:p>
        </p:txBody>
      </p:sp>
      <p:sp>
        <p:nvSpPr>
          <p:cNvPr id="52255" name="Text Box 207"/>
          <p:cNvSpPr txBox="1">
            <a:spLocks noChangeArrowheads="1"/>
          </p:cNvSpPr>
          <p:nvPr/>
        </p:nvSpPr>
        <p:spPr bwMode="auto">
          <a:xfrm>
            <a:off x="4335463" y="3457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36</a:t>
            </a:r>
          </a:p>
        </p:txBody>
      </p:sp>
      <p:sp>
        <p:nvSpPr>
          <p:cNvPr id="52256" name="Text Box 208"/>
          <p:cNvSpPr txBox="1">
            <a:spLocks noChangeArrowheads="1"/>
          </p:cNvSpPr>
          <p:nvPr/>
        </p:nvSpPr>
        <p:spPr bwMode="auto">
          <a:xfrm>
            <a:off x="4335463" y="318928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40</a:t>
            </a:r>
          </a:p>
        </p:txBody>
      </p:sp>
      <p:sp>
        <p:nvSpPr>
          <p:cNvPr id="52257" name="Text Box 209"/>
          <p:cNvSpPr txBox="1">
            <a:spLocks noChangeArrowheads="1"/>
          </p:cNvSpPr>
          <p:nvPr/>
        </p:nvSpPr>
        <p:spPr bwMode="auto">
          <a:xfrm>
            <a:off x="4335463" y="292258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44</a:t>
            </a:r>
          </a:p>
        </p:txBody>
      </p:sp>
      <p:sp>
        <p:nvSpPr>
          <p:cNvPr id="52258" name="Text Box 210"/>
          <p:cNvSpPr txBox="1">
            <a:spLocks noChangeArrowheads="1"/>
          </p:cNvSpPr>
          <p:nvPr/>
        </p:nvSpPr>
        <p:spPr bwMode="auto">
          <a:xfrm>
            <a:off x="4335463" y="26543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48</a:t>
            </a:r>
          </a:p>
        </p:txBody>
      </p:sp>
      <p:sp>
        <p:nvSpPr>
          <p:cNvPr id="52259" name="Text Box 211"/>
          <p:cNvSpPr txBox="1">
            <a:spLocks noChangeArrowheads="1"/>
          </p:cNvSpPr>
          <p:nvPr/>
        </p:nvSpPr>
        <p:spPr bwMode="auto">
          <a:xfrm>
            <a:off x="4335463" y="23876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52</a:t>
            </a:r>
          </a:p>
        </p:txBody>
      </p:sp>
      <p:sp>
        <p:nvSpPr>
          <p:cNvPr id="52260" name="Text Box 212"/>
          <p:cNvSpPr txBox="1">
            <a:spLocks noChangeArrowheads="1"/>
          </p:cNvSpPr>
          <p:nvPr/>
        </p:nvSpPr>
        <p:spPr bwMode="auto">
          <a:xfrm>
            <a:off x="4335463" y="21193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56</a:t>
            </a:r>
          </a:p>
        </p:txBody>
      </p:sp>
      <p:sp>
        <p:nvSpPr>
          <p:cNvPr id="52261" name="Text Box 213"/>
          <p:cNvSpPr txBox="1">
            <a:spLocks noChangeArrowheads="1"/>
          </p:cNvSpPr>
          <p:nvPr/>
        </p:nvSpPr>
        <p:spPr bwMode="auto">
          <a:xfrm>
            <a:off x="4335463" y="1852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60</a:t>
            </a:r>
          </a:p>
        </p:txBody>
      </p:sp>
      <p:sp>
        <p:nvSpPr>
          <p:cNvPr id="52262" name="Text Box 217"/>
          <p:cNvSpPr txBox="1">
            <a:spLocks noChangeArrowheads="1"/>
          </p:cNvSpPr>
          <p:nvPr/>
        </p:nvSpPr>
        <p:spPr bwMode="auto">
          <a:xfrm>
            <a:off x="4335463" y="15843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64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14758-CDED-F34D-BAF9-EE6F5835AF1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1498600" y="1676758"/>
            <a:ext cx="2805150" cy="504753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#include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imes New Roman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Times New Roman" charset="0"/>
              </a:rPr>
              <a:t>stdio.h</a:t>
            </a:r>
            <a:r>
              <a:rPr lang="en-US" sz="1400" dirty="0">
                <a:solidFill>
                  <a:schemeClr val="tx2"/>
                </a:solidFill>
                <a:latin typeface="Times New Roman" charset="0"/>
              </a:rPr>
              <a:t>&gt;</a:t>
            </a:r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#define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STRINGLENGTH</a:t>
            </a:r>
            <a:r>
              <a:rPr lang="en-US" sz="1400" dirty="0">
                <a:latin typeface="Times New Roman" charset="0"/>
              </a:rPr>
              <a:t> 20</a:t>
            </a:r>
          </a:p>
          <a:p>
            <a:endParaRPr lang="en-US" sz="1400" dirty="0">
              <a:latin typeface="Times New Roman" charset="0"/>
            </a:endParaRP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typedef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vehicleID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make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model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  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year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 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mileage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double</a:t>
            </a:r>
            <a:r>
              <a:rPr lang="en-US" sz="1400" dirty="0">
                <a:latin typeface="Times New Roman" charset="0"/>
              </a:rPr>
              <a:t>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cost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solidFill>
                  <a:srgbClr val="CC0099"/>
                </a:solidFill>
                <a:latin typeface="Times New Roman" charset="0"/>
              </a:rPr>
              <a:t>next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}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latin typeface="Times New Roman" charset="0"/>
              </a:rPr>
              <a:t>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car);</a:t>
            </a: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CC0000"/>
                </a:solidFill>
                <a:latin typeface="Times New Roman" charset="0"/>
              </a:rPr>
              <a:t>main</a:t>
            </a:r>
            <a:r>
              <a:rPr lang="en-US" sz="1400" dirty="0">
                <a:latin typeface="Times New Roman" charset="0"/>
              </a:rPr>
              <a:t>()</a:t>
            </a:r>
          </a:p>
          <a:p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ReadCar</a:t>
            </a:r>
            <a:r>
              <a:rPr lang="en-US" sz="1400" dirty="0">
                <a:latin typeface="Times New Roman" charset="0"/>
              </a:rPr>
              <a:t>(&amp;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PrintCar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latin typeface="Times New Roman" charset="0"/>
              </a:rPr>
              <a:t>}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8260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Calibri" charset="0"/>
              </a:rPr>
              <a:t>main: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>
                <a:latin typeface="Calibri" charset="0"/>
              </a:rPr>
              <a:t>	$sp, 168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$ra, 84($sp)</a:t>
            </a:r>
          </a:p>
          <a:p>
            <a:r>
              <a:rPr lang="en-US" sz="1400">
                <a:latin typeface="Calibri" charset="0"/>
              </a:rPr>
              <a:t>	.frame	$sp, 168, $ra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23	  CarNode mycar;</a:t>
            </a:r>
          </a:p>
          <a:p>
            <a:r>
              <a:rPr lang="en-US" sz="1400">
                <a:solidFill>
                  <a:schemeClr val="tx2"/>
                </a:solidFill>
                <a:latin typeface="Calibri" charset="0"/>
              </a:rPr>
              <a:t> #  25	  ReadCar(&amp;mycar);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$a0, $sp, 88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ReadCar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27	  PrintCar(mycar);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$t6, $sp, 88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$t9, $sp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$t0, $t6, 72</a:t>
            </a:r>
          </a:p>
          <a:p>
            <a:r>
              <a:rPr lang="en-US" sz="1400">
                <a:solidFill>
                  <a:srgbClr val="993300"/>
                </a:solidFill>
                <a:latin typeface="Calibri" charset="0"/>
              </a:rPr>
              <a:t>L1:</a:t>
            </a:r>
            <a:endParaRPr lang="en-US" sz="1400">
              <a:latin typeface="Calibri" charset="0"/>
            </a:endParaRP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$t8, 0($t6)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$t6, $t6, 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$t8, 0($t9)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$t7, -8($t6)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$t9, $t9, 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$t7, -8($t9)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$t8, -4($t6)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$t8, -4($t9)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bne</a:t>
            </a:r>
            <a:r>
              <a:rPr lang="en-US" sz="1400">
                <a:latin typeface="Calibri" charset="0"/>
              </a:rPr>
              <a:t>	$t6, $t0, </a:t>
            </a:r>
            <a:r>
              <a:rPr lang="en-US" sz="1400">
                <a:solidFill>
                  <a:srgbClr val="993300"/>
                </a:solidFill>
                <a:latin typeface="Calibri" charset="0"/>
              </a:rPr>
              <a:t>L1</a:t>
            </a:r>
            <a:endParaRPr lang="en-US" sz="1400">
              <a:latin typeface="Calibri" charset="0"/>
            </a:endParaRP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$a0, 0($sp)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$a1, 4($sp)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$a2, 8($sp)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$a3, 12($sp)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28	}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$v0, $zero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$ra, 84($sp)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$sp, 168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</a:t>
            </a:r>
            <a:r>
              <a:rPr lang="en-US" sz="1400">
                <a:latin typeface="Calibri" charset="0"/>
              </a:rPr>
              <a:t>	$ra                    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EA3FA-D310-3B48-A4ED-F1A0F20C2EC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1943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Calibri" charset="0"/>
              </a:rPr>
              <a:t>main: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>
                <a:latin typeface="Calibri" charset="0"/>
              </a:rPr>
              <a:t>	$sp, 168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$ra, 84($sp)</a:t>
            </a:r>
          </a:p>
          <a:p>
            <a:r>
              <a:rPr lang="en-US" sz="1400">
                <a:latin typeface="Calibri" charset="0"/>
              </a:rPr>
              <a:t>	.frame	$sp, 168, $ra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23	  CarNode mycar;</a:t>
            </a:r>
          </a:p>
          <a:p>
            <a:r>
              <a:rPr lang="en-US" sz="1400">
                <a:solidFill>
                  <a:schemeClr val="tx2"/>
                </a:solidFill>
                <a:latin typeface="Calibri" charset="0"/>
              </a:rPr>
              <a:t> #  25	  ReadCar(&amp;mycar);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$a0, $sp, 88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ReadCar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27	  PrintCar(mycar);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$t6, $sp, 88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$t9, $sp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$t0, $t6, 72</a:t>
            </a:r>
          </a:p>
          <a:p>
            <a:r>
              <a:rPr lang="en-US" sz="1400">
                <a:solidFill>
                  <a:srgbClr val="993300"/>
                </a:solidFill>
                <a:latin typeface="Calibri" charset="0"/>
              </a:rPr>
              <a:t>L1:</a:t>
            </a:r>
            <a:endParaRPr lang="en-US" sz="1400">
              <a:latin typeface="Calibri" charset="0"/>
            </a:endParaRP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$t8, 0($t6)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$t6, $t6, 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$t8, 0($t9)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$t7, -8($t6)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$t9, $t9, 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$t7, -8($t9)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$t8, -4($t6)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$t8, -4($t9)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bne</a:t>
            </a:r>
            <a:r>
              <a:rPr lang="en-US" sz="1400">
                <a:latin typeface="Calibri" charset="0"/>
              </a:rPr>
              <a:t>	$t6, $t0, </a:t>
            </a:r>
            <a:r>
              <a:rPr lang="en-US" sz="1400">
                <a:solidFill>
                  <a:srgbClr val="993300"/>
                </a:solidFill>
                <a:latin typeface="Calibri" charset="0"/>
              </a:rPr>
              <a:t>L1</a:t>
            </a:r>
            <a:endParaRPr lang="en-US" sz="1400">
              <a:latin typeface="Calibri" charset="0"/>
            </a:endParaRP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$a0, 0($sp)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$a1, 4($sp)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$a2, 8($sp)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$a3, 12($sp)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28	}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$v0, $zero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$ra, 84($sp)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$sp, 168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</a:t>
            </a:r>
            <a:r>
              <a:rPr lang="en-US" sz="1400">
                <a:latin typeface="Calibri" charset="0"/>
              </a:rPr>
              <a:t>	$ra                    	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83" name="Rectangle 13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4284" name="Rectangle 15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4285" name="Rectangle 16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4286" name="Rectangle 20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4287" name="Rectangle 21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4288" name="Rectangle 23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4289" name="Rectangle 24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4290" name="Rectangle 2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4291" name="Rectangle 2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4292" name="Rectangle 29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4293" name="Rectangle 30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4294" name="Rectangle 61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5" name="Rectangle 62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6" name="Rectangle 64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7" name="Rectangle 65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8" name="Rectangle 67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299" name="Rectangle 68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0" name="Rectangle 70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1" name="Rectangle 71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2" name="Rectangle 35"/>
          <p:cNvSpPr>
            <a:spLocks noChangeArrowheads="1"/>
          </p:cNvSpPr>
          <p:nvPr/>
        </p:nvSpPr>
        <p:spPr bwMode="auto">
          <a:xfrm>
            <a:off x="39751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3" name="Rectangle 36"/>
          <p:cNvSpPr>
            <a:spLocks noChangeArrowheads="1"/>
          </p:cNvSpPr>
          <p:nvPr/>
        </p:nvSpPr>
        <p:spPr bwMode="auto">
          <a:xfrm>
            <a:off x="39751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4" name="Rectangle 38"/>
          <p:cNvSpPr>
            <a:spLocks noChangeArrowheads="1"/>
          </p:cNvSpPr>
          <p:nvPr/>
        </p:nvSpPr>
        <p:spPr bwMode="auto">
          <a:xfrm>
            <a:off x="39751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5" name="Rectangle 39"/>
          <p:cNvSpPr>
            <a:spLocks noChangeArrowheads="1"/>
          </p:cNvSpPr>
          <p:nvPr/>
        </p:nvSpPr>
        <p:spPr bwMode="auto">
          <a:xfrm>
            <a:off x="39751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6" name="Rectangle 41"/>
          <p:cNvSpPr>
            <a:spLocks noChangeArrowheads="1"/>
          </p:cNvSpPr>
          <p:nvPr/>
        </p:nvSpPr>
        <p:spPr bwMode="auto">
          <a:xfrm>
            <a:off x="39751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7" name="Rectangle 42"/>
          <p:cNvSpPr>
            <a:spLocks noChangeArrowheads="1"/>
          </p:cNvSpPr>
          <p:nvPr/>
        </p:nvSpPr>
        <p:spPr bwMode="auto">
          <a:xfrm>
            <a:off x="39751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8" name="Rectangle 44"/>
          <p:cNvSpPr>
            <a:spLocks noChangeArrowheads="1"/>
          </p:cNvSpPr>
          <p:nvPr/>
        </p:nvSpPr>
        <p:spPr bwMode="auto">
          <a:xfrm>
            <a:off x="39751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09" name="Rectangle 45"/>
          <p:cNvSpPr>
            <a:spLocks noChangeArrowheads="1"/>
          </p:cNvSpPr>
          <p:nvPr/>
        </p:nvSpPr>
        <p:spPr bwMode="auto">
          <a:xfrm>
            <a:off x="39751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0" name="Rectangle 48"/>
          <p:cNvSpPr>
            <a:spLocks noChangeArrowheads="1"/>
          </p:cNvSpPr>
          <p:nvPr/>
        </p:nvSpPr>
        <p:spPr bwMode="auto">
          <a:xfrm>
            <a:off x="39751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1" name="Rectangle 49"/>
          <p:cNvSpPr>
            <a:spLocks noChangeArrowheads="1"/>
          </p:cNvSpPr>
          <p:nvPr/>
        </p:nvSpPr>
        <p:spPr bwMode="auto">
          <a:xfrm>
            <a:off x="39751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2" name="Rectangle 51"/>
          <p:cNvSpPr>
            <a:spLocks noChangeArrowheads="1"/>
          </p:cNvSpPr>
          <p:nvPr/>
        </p:nvSpPr>
        <p:spPr bwMode="auto">
          <a:xfrm>
            <a:off x="39751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3" name="Rectangle 52"/>
          <p:cNvSpPr>
            <a:spLocks noChangeArrowheads="1"/>
          </p:cNvSpPr>
          <p:nvPr/>
        </p:nvSpPr>
        <p:spPr bwMode="auto">
          <a:xfrm>
            <a:off x="39751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4" name="Rectangle 54"/>
          <p:cNvSpPr>
            <a:spLocks noChangeArrowheads="1"/>
          </p:cNvSpPr>
          <p:nvPr/>
        </p:nvSpPr>
        <p:spPr bwMode="auto">
          <a:xfrm>
            <a:off x="39751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5" name="Rectangle 55"/>
          <p:cNvSpPr>
            <a:spLocks noChangeArrowheads="1"/>
          </p:cNvSpPr>
          <p:nvPr/>
        </p:nvSpPr>
        <p:spPr bwMode="auto">
          <a:xfrm>
            <a:off x="39751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6" name="Rectangle 57"/>
          <p:cNvSpPr>
            <a:spLocks noChangeArrowheads="1"/>
          </p:cNvSpPr>
          <p:nvPr/>
        </p:nvSpPr>
        <p:spPr bwMode="auto">
          <a:xfrm>
            <a:off x="39751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7" name="Rectangle 58"/>
          <p:cNvSpPr>
            <a:spLocks noChangeArrowheads="1"/>
          </p:cNvSpPr>
          <p:nvPr/>
        </p:nvSpPr>
        <p:spPr bwMode="auto">
          <a:xfrm>
            <a:off x="39751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18" name="Rectangle 74"/>
          <p:cNvSpPr>
            <a:spLocks noChangeArrowheads="1"/>
          </p:cNvSpPr>
          <p:nvPr/>
        </p:nvSpPr>
        <p:spPr bwMode="auto">
          <a:xfrm>
            <a:off x="39751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4319" name="Rectangle 75"/>
          <p:cNvSpPr>
            <a:spLocks noChangeArrowheads="1"/>
          </p:cNvSpPr>
          <p:nvPr/>
        </p:nvSpPr>
        <p:spPr bwMode="auto">
          <a:xfrm>
            <a:off x="39751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4320" name="Rectangle 77"/>
          <p:cNvSpPr>
            <a:spLocks noChangeArrowheads="1"/>
          </p:cNvSpPr>
          <p:nvPr/>
        </p:nvSpPr>
        <p:spPr bwMode="auto">
          <a:xfrm>
            <a:off x="39751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1" name="Rectangle 78"/>
          <p:cNvSpPr>
            <a:spLocks noChangeArrowheads="1"/>
          </p:cNvSpPr>
          <p:nvPr/>
        </p:nvSpPr>
        <p:spPr bwMode="auto">
          <a:xfrm>
            <a:off x="39751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2" name="Rectangle 80"/>
          <p:cNvSpPr>
            <a:spLocks noChangeArrowheads="1"/>
          </p:cNvSpPr>
          <p:nvPr/>
        </p:nvSpPr>
        <p:spPr bwMode="auto">
          <a:xfrm>
            <a:off x="39751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3" name="Rectangle 81"/>
          <p:cNvSpPr>
            <a:spLocks noChangeArrowheads="1"/>
          </p:cNvSpPr>
          <p:nvPr/>
        </p:nvSpPr>
        <p:spPr bwMode="auto">
          <a:xfrm>
            <a:off x="39751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4" name="Rectangle 83"/>
          <p:cNvSpPr>
            <a:spLocks noChangeArrowheads="1"/>
          </p:cNvSpPr>
          <p:nvPr/>
        </p:nvSpPr>
        <p:spPr bwMode="auto">
          <a:xfrm>
            <a:off x="39751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5" name="Rectangle 84"/>
          <p:cNvSpPr>
            <a:spLocks noChangeArrowheads="1"/>
          </p:cNvSpPr>
          <p:nvPr/>
        </p:nvSpPr>
        <p:spPr bwMode="auto">
          <a:xfrm>
            <a:off x="39751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26" name="Text Box 88"/>
          <p:cNvSpPr txBox="1">
            <a:spLocks noChangeArrowheads="1"/>
          </p:cNvSpPr>
          <p:nvPr/>
        </p:nvSpPr>
        <p:spPr bwMode="auto">
          <a:xfrm>
            <a:off x="48355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4327" name="Text Box 90"/>
          <p:cNvSpPr txBox="1">
            <a:spLocks noChangeArrowheads="1"/>
          </p:cNvSpPr>
          <p:nvPr/>
        </p:nvSpPr>
        <p:spPr bwMode="auto">
          <a:xfrm>
            <a:off x="36210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4328" name="Text Box 91"/>
          <p:cNvSpPr txBox="1">
            <a:spLocks noChangeArrowheads="1"/>
          </p:cNvSpPr>
          <p:nvPr/>
        </p:nvSpPr>
        <p:spPr bwMode="auto">
          <a:xfrm>
            <a:off x="36210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4329" name="Text Box 92"/>
          <p:cNvSpPr txBox="1">
            <a:spLocks noChangeArrowheads="1"/>
          </p:cNvSpPr>
          <p:nvPr/>
        </p:nvSpPr>
        <p:spPr bwMode="auto">
          <a:xfrm>
            <a:off x="36210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4330" name="Text Box 93"/>
          <p:cNvSpPr txBox="1">
            <a:spLocks noChangeArrowheads="1"/>
          </p:cNvSpPr>
          <p:nvPr/>
        </p:nvSpPr>
        <p:spPr bwMode="auto">
          <a:xfrm>
            <a:off x="36210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4331" name="Text Box 94"/>
          <p:cNvSpPr txBox="1">
            <a:spLocks noChangeArrowheads="1"/>
          </p:cNvSpPr>
          <p:nvPr/>
        </p:nvSpPr>
        <p:spPr bwMode="auto">
          <a:xfrm>
            <a:off x="36210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4332" name="Text Box 106"/>
          <p:cNvSpPr txBox="1">
            <a:spLocks noChangeArrowheads="1"/>
          </p:cNvSpPr>
          <p:nvPr/>
        </p:nvSpPr>
        <p:spPr bwMode="auto">
          <a:xfrm>
            <a:off x="36210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4333" name="Text Box 107"/>
          <p:cNvSpPr txBox="1">
            <a:spLocks noChangeArrowheads="1"/>
          </p:cNvSpPr>
          <p:nvPr/>
        </p:nvSpPr>
        <p:spPr bwMode="auto">
          <a:xfrm>
            <a:off x="36210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4334" name="Text Box 108"/>
          <p:cNvSpPr txBox="1">
            <a:spLocks noChangeArrowheads="1"/>
          </p:cNvSpPr>
          <p:nvPr/>
        </p:nvSpPr>
        <p:spPr bwMode="auto">
          <a:xfrm>
            <a:off x="36210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4335" name="Text Box 109"/>
          <p:cNvSpPr txBox="1">
            <a:spLocks noChangeArrowheads="1"/>
          </p:cNvSpPr>
          <p:nvPr/>
        </p:nvSpPr>
        <p:spPr bwMode="auto">
          <a:xfrm>
            <a:off x="36210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4336" name="Text Box 110"/>
          <p:cNvSpPr txBox="1">
            <a:spLocks noChangeArrowheads="1"/>
          </p:cNvSpPr>
          <p:nvPr/>
        </p:nvSpPr>
        <p:spPr bwMode="auto">
          <a:xfrm>
            <a:off x="36210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4337" name="Text Box 112"/>
          <p:cNvSpPr txBox="1">
            <a:spLocks noChangeArrowheads="1"/>
          </p:cNvSpPr>
          <p:nvPr/>
        </p:nvSpPr>
        <p:spPr bwMode="auto">
          <a:xfrm>
            <a:off x="36210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4338" name="Text Box 113"/>
          <p:cNvSpPr txBox="1">
            <a:spLocks noChangeArrowheads="1"/>
          </p:cNvSpPr>
          <p:nvPr/>
        </p:nvSpPr>
        <p:spPr bwMode="auto">
          <a:xfrm>
            <a:off x="36210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4339" name="Text Box 114"/>
          <p:cNvSpPr txBox="1">
            <a:spLocks noChangeArrowheads="1"/>
          </p:cNvSpPr>
          <p:nvPr/>
        </p:nvSpPr>
        <p:spPr bwMode="auto">
          <a:xfrm>
            <a:off x="36210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4340" name="Text Box 115"/>
          <p:cNvSpPr txBox="1">
            <a:spLocks noChangeArrowheads="1"/>
          </p:cNvSpPr>
          <p:nvPr/>
        </p:nvSpPr>
        <p:spPr bwMode="auto">
          <a:xfrm>
            <a:off x="36210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4341" name="Text Box 116"/>
          <p:cNvSpPr txBox="1">
            <a:spLocks noChangeArrowheads="1"/>
          </p:cNvSpPr>
          <p:nvPr/>
        </p:nvSpPr>
        <p:spPr bwMode="auto">
          <a:xfrm>
            <a:off x="36210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4342" name="Text Box 118"/>
          <p:cNvSpPr txBox="1">
            <a:spLocks noChangeArrowheads="1"/>
          </p:cNvSpPr>
          <p:nvPr/>
        </p:nvSpPr>
        <p:spPr bwMode="auto">
          <a:xfrm>
            <a:off x="36210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4343" name="Text Box 119"/>
          <p:cNvSpPr txBox="1">
            <a:spLocks noChangeArrowheads="1"/>
          </p:cNvSpPr>
          <p:nvPr/>
        </p:nvSpPr>
        <p:spPr bwMode="auto">
          <a:xfrm>
            <a:off x="36210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4344" name="Text Box 120"/>
          <p:cNvSpPr txBox="1">
            <a:spLocks noChangeArrowheads="1"/>
          </p:cNvSpPr>
          <p:nvPr/>
        </p:nvSpPr>
        <p:spPr bwMode="auto">
          <a:xfrm>
            <a:off x="36210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4345" name="Text Box 121"/>
          <p:cNvSpPr txBox="1">
            <a:spLocks noChangeArrowheads="1"/>
          </p:cNvSpPr>
          <p:nvPr/>
        </p:nvSpPr>
        <p:spPr bwMode="auto">
          <a:xfrm>
            <a:off x="36210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4346" name="Text Box 122"/>
          <p:cNvSpPr txBox="1">
            <a:spLocks noChangeArrowheads="1"/>
          </p:cNvSpPr>
          <p:nvPr/>
        </p:nvSpPr>
        <p:spPr bwMode="auto">
          <a:xfrm>
            <a:off x="36210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4347" name="Text Box 124"/>
          <p:cNvSpPr txBox="1">
            <a:spLocks noChangeArrowheads="1"/>
          </p:cNvSpPr>
          <p:nvPr/>
        </p:nvSpPr>
        <p:spPr bwMode="auto">
          <a:xfrm>
            <a:off x="36210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4348" name="Text Box 125"/>
          <p:cNvSpPr txBox="1">
            <a:spLocks noChangeArrowheads="1"/>
          </p:cNvSpPr>
          <p:nvPr/>
        </p:nvSpPr>
        <p:spPr bwMode="auto">
          <a:xfrm>
            <a:off x="36210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4349" name="Text Box 126"/>
          <p:cNvSpPr txBox="1">
            <a:spLocks noChangeArrowheads="1"/>
          </p:cNvSpPr>
          <p:nvPr/>
        </p:nvSpPr>
        <p:spPr bwMode="auto">
          <a:xfrm>
            <a:off x="36210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4350" name="Text Box 127"/>
          <p:cNvSpPr txBox="1">
            <a:spLocks noChangeArrowheads="1"/>
          </p:cNvSpPr>
          <p:nvPr/>
        </p:nvSpPr>
        <p:spPr bwMode="auto">
          <a:xfrm>
            <a:off x="36210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4351" name="Text Box 132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4352" name="Text Box 133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4353" name="Text Box 134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4354" name="Text Box 136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4355" name="Text Box 138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4356" name="Text Box 139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4357" name="Text Box 140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4358" name="Text Box 141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4359" name="Text Box 142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4360" name="Text Box 144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4361" name="Text Box 145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4362" name="Text Box 146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4363" name="Text Box 147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4364" name="Text Box 148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4365" name="Text Box 150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4366" name="Text Box 151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4367" name="Text Box 152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4368" name="Text Box 153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4369" name="Text Box 154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4370" name="Text Box 156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4371" name="Text Box 157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4372" name="Text Box 158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4373" name="Text Box 159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4374" name="Text Box 160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sp>
        <p:nvSpPr>
          <p:cNvPr id="154786" name="AutoShape 162"/>
          <p:cNvSpPr>
            <a:spLocks noChangeArrowheads="1"/>
          </p:cNvSpPr>
          <p:nvPr/>
        </p:nvSpPr>
        <p:spPr bwMode="auto">
          <a:xfrm>
            <a:off x="5203825" y="19812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4794" name="AutoShape 170"/>
          <p:cNvSpPr>
            <a:spLocks noChangeArrowheads="1"/>
          </p:cNvSpPr>
          <p:nvPr/>
        </p:nvSpPr>
        <p:spPr bwMode="auto">
          <a:xfrm>
            <a:off x="5203825" y="21971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4795" name="AutoShape 171"/>
          <p:cNvSpPr>
            <a:spLocks noChangeArrowheads="1"/>
          </p:cNvSpPr>
          <p:nvPr/>
        </p:nvSpPr>
        <p:spPr bwMode="auto">
          <a:xfrm>
            <a:off x="5203825" y="24130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4799" name="AutoShape 175"/>
          <p:cNvSpPr>
            <a:spLocks noChangeArrowheads="1"/>
          </p:cNvSpPr>
          <p:nvPr/>
        </p:nvSpPr>
        <p:spPr bwMode="auto">
          <a:xfrm>
            <a:off x="5203825" y="28194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2822575" y="5888038"/>
            <a:ext cx="885825" cy="628650"/>
            <a:chOff x="1474" y="3709"/>
            <a:chExt cx="558" cy="396"/>
          </a:xfrm>
        </p:grpSpPr>
        <p:sp>
          <p:nvSpPr>
            <p:cNvPr id="54399" name="Text Box 16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4400" name="Rectangle 176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$t9</a:t>
              </a:r>
            </a:p>
          </p:txBody>
        </p:sp>
        <p:grpSp>
          <p:nvGrpSpPr>
            <p:cNvPr id="54401" name="Group 178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4402" name="Line 169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03" name="Oval 177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4" name="Group 186"/>
          <p:cNvGrpSpPr>
            <a:grpSpLocks/>
          </p:cNvGrpSpPr>
          <p:nvPr/>
        </p:nvGrpSpPr>
        <p:grpSpPr bwMode="auto">
          <a:xfrm>
            <a:off x="2822575" y="1150938"/>
            <a:ext cx="885825" cy="628650"/>
            <a:chOff x="1410" y="717"/>
            <a:chExt cx="558" cy="396"/>
          </a:xfrm>
        </p:grpSpPr>
        <p:sp>
          <p:nvSpPr>
            <p:cNvPr id="54394" name="Rectangle 182"/>
            <p:cNvSpPr>
              <a:spLocks noChangeArrowheads="1"/>
            </p:cNvSpPr>
            <p:nvPr/>
          </p:nvSpPr>
          <p:spPr bwMode="auto">
            <a:xfrm>
              <a:off x="1410" y="717"/>
              <a:ext cx="294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$t6</a:t>
              </a:r>
            </a:p>
          </p:txBody>
        </p:sp>
        <p:sp>
          <p:nvSpPr>
            <p:cNvPr id="54395" name="Text Box 181"/>
            <p:cNvSpPr txBox="1">
              <a:spLocks noChangeArrowheads="1"/>
            </p:cNvSpPr>
            <p:nvPr/>
          </p:nvSpPr>
          <p:spPr bwMode="auto">
            <a:xfrm>
              <a:off x="1424" y="895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grpSp>
          <p:nvGrpSpPr>
            <p:cNvPr id="54396" name="Group 183"/>
            <p:cNvGrpSpPr>
              <a:grpSpLocks/>
            </p:cNvGrpSpPr>
            <p:nvPr/>
          </p:nvGrpSpPr>
          <p:grpSpPr bwMode="auto">
            <a:xfrm>
              <a:off x="1528" y="976"/>
              <a:ext cx="440" cy="63"/>
              <a:chOff x="1592" y="3968"/>
              <a:chExt cx="440" cy="63"/>
            </a:xfrm>
          </p:grpSpPr>
          <p:sp>
            <p:nvSpPr>
              <p:cNvPr id="54397" name="Line 184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98" name="Oval 185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6" name="Group 187"/>
          <p:cNvGrpSpPr>
            <a:grpSpLocks/>
          </p:cNvGrpSpPr>
          <p:nvPr/>
        </p:nvGrpSpPr>
        <p:grpSpPr bwMode="auto">
          <a:xfrm>
            <a:off x="-12700" y="2433638"/>
            <a:ext cx="885825" cy="628650"/>
            <a:chOff x="1474" y="3709"/>
            <a:chExt cx="558" cy="396"/>
          </a:xfrm>
        </p:grpSpPr>
        <p:sp>
          <p:nvSpPr>
            <p:cNvPr id="54389" name="Text Box 18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4390" name="Rectangle 189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$t0</a:t>
              </a:r>
            </a:p>
          </p:txBody>
        </p:sp>
        <p:grpSp>
          <p:nvGrpSpPr>
            <p:cNvPr id="54391" name="Group 190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4392" name="Line 191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93" name="Oval 192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54382" name="Rectangle 193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83" name="Rectangle 194"/>
          <p:cNvSpPr>
            <a:spLocks noChangeArrowheads="1"/>
          </p:cNvSpPr>
          <p:nvPr/>
        </p:nvSpPr>
        <p:spPr bwMode="auto">
          <a:xfrm>
            <a:off x="2471738" y="2946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4384" name="Rectangle 195"/>
          <p:cNvSpPr>
            <a:spLocks noChangeArrowheads="1"/>
          </p:cNvSpPr>
          <p:nvPr/>
        </p:nvSpPr>
        <p:spPr bwMode="auto">
          <a:xfrm>
            <a:off x="2471738" y="21161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$t8</a:t>
            </a:r>
          </a:p>
        </p:txBody>
      </p:sp>
      <p:sp>
        <p:nvSpPr>
          <p:cNvPr id="54385" name="Rectangle 196"/>
          <p:cNvSpPr>
            <a:spLocks noChangeArrowheads="1"/>
          </p:cNvSpPr>
          <p:nvPr/>
        </p:nvSpPr>
        <p:spPr bwMode="auto">
          <a:xfrm>
            <a:off x="2471738" y="26622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$t7</a:t>
            </a:r>
          </a:p>
        </p:txBody>
      </p:sp>
      <p:cxnSp>
        <p:nvCxnSpPr>
          <p:cNvPr id="154821" name="AutoShape 197"/>
          <p:cNvCxnSpPr>
            <a:cxnSpLocks noChangeShapeType="1"/>
            <a:stCxn id="54319" idx="1"/>
            <a:endCxn id="154822" idx="3"/>
          </p:cNvCxnSpPr>
          <p:nvPr/>
        </p:nvCxnSpPr>
        <p:spPr bwMode="auto">
          <a:xfrm rot="10800000" flipV="1">
            <a:off x="3360738" y="1593850"/>
            <a:ext cx="614362" cy="927100"/>
          </a:xfrm>
          <a:prstGeom prst="curvedConnector3">
            <a:avLst>
              <a:gd name="adj1" fmla="val 4987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4822" name="Rectangle 198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132" name="AutoShape 129"/>
          <p:cNvSpPr>
            <a:spLocks noChangeArrowheads="1"/>
          </p:cNvSpPr>
          <p:nvPr/>
        </p:nvSpPr>
        <p:spPr bwMode="auto">
          <a:xfrm>
            <a:off x="5218113" y="30480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86" grpId="0" animBg="1"/>
      <p:bldP spid="154794" grpId="0" animBg="1"/>
      <p:bldP spid="154795" grpId="0" animBg="1"/>
      <p:bldP spid="154799" grpId="0" animBg="1"/>
      <p:bldP spid="154822" grpId="0" animBg="1" autoUpdateAnimBg="0"/>
      <p:bldP spid="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6E6E-C636-A84A-970D-694586CD593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51943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Calibri" charset="0"/>
              </a:rPr>
              <a:t>main: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>
                <a:latin typeface="Calibri" charset="0"/>
              </a:rPr>
              <a:t>	$sp, 168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$ra, 84($sp)</a:t>
            </a:r>
          </a:p>
          <a:p>
            <a:r>
              <a:rPr lang="en-US" sz="1400">
                <a:latin typeface="Calibri" charset="0"/>
              </a:rPr>
              <a:t>	.frame	$sp, 168, $ra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23	  CarNode mycar;</a:t>
            </a:r>
          </a:p>
          <a:p>
            <a:r>
              <a:rPr lang="en-US" sz="1400">
                <a:solidFill>
                  <a:schemeClr val="tx2"/>
                </a:solidFill>
                <a:latin typeface="Calibri" charset="0"/>
              </a:rPr>
              <a:t> #  25	  ReadCar(&amp;mycar);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$a0, $sp, 88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ReadCar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27	  PrintCar(mycar);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$t6, $sp, 88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$t9, $sp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$t0, $t6, 72</a:t>
            </a:r>
          </a:p>
          <a:p>
            <a:r>
              <a:rPr lang="en-US" sz="1400">
                <a:solidFill>
                  <a:srgbClr val="993300"/>
                </a:solidFill>
                <a:latin typeface="Calibri" charset="0"/>
              </a:rPr>
              <a:t>L1:</a:t>
            </a:r>
            <a:endParaRPr lang="en-US" sz="1400">
              <a:latin typeface="Calibri" charset="0"/>
            </a:endParaRP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$t8, 0($t6)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$t6, $t6, 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$t8, 0($t9)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$t7, -8($t6)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$t9, $t9, 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$t7, -8($t9)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$t8, -4($t6)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$t8, -4($t9)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bne</a:t>
            </a:r>
            <a:r>
              <a:rPr lang="en-US" sz="1400">
                <a:latin typeface="Calibri" charset="0"/>
              </a:rPr>
              <a:t>	$t6, $t0, </a:t>
            </a:r>
            <a:r>
              <a:rPr lang="en-US" sz="1400">
                <a:solidFill>
                  <a:srgbClr val="993300"/>
                </a:solidFill>
                <a:latin typeface="Calibri" charset="0"/>
              </a:rPr>
              <a:t>L1</a:t>
            </a:r>
            <a:endParaRPr lang="en-US" sz="1400">
              <a:latin typeface="Calibri" charset="0"/>
            </a:endParaRP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$a0, 0($sp)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$a1, 4($sp)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$a2, 8($sp)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$a3, 12($sp)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28	}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$v0, $zero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$ra, 84($sp)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$sp, 168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</a:t>
            </a:r>
            <a:r>
              <a:rPr lang="en-US" sz="1400">
                <a:latin typeface="Calibri" charset="0"/>
              </a:rPr>
              <a:t>	$ra                    	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5305" name="Rectangle 7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5306" name="Rectangle 8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7" name="Rectangle 9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5308" name="Rectangle 10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5309" name="Rectangle 11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5310" name="Rectangle 12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5311" name="Rectangle 13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5312" name="Rectangle 14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5313" name="Rectangle 15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5314" name="Rectangle 1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5315" name="Rectangle 1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5316" name="Rectangle 18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5317" name="Rectangle 19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5318" name="Rectangle 20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19" name="Rectangle 21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0" name="Rectangle 22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1" name="Rectangle 23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2" name="Rectangle 24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3" name="Rectangle 25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4" name="Rectangle 26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5" name="Rectangle 27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6" name="Rectangle 28"/>
          <p:cNvSpPr>
            <a:spLocks noChangeArrowheads="1"/>
          </p:cNvSpPr>
          <p:nvPr/>
        </p:nvSpPr>
        <p:spPr bwMode="auto">
          <a:xfrm>
            <a:off x="39751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7" name="Rectangle 29"/>
          <p:cNvSpPr>
            <a:spLocks noChangeArrowheads="1"/>
          </p:cNvSpPr>
          <p:nvPr/>
        </p:nvSpPr>
        <p:spPr bwMode="auto">
          <a:xfrm>
            <a:off x="39751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8" name="Rectangle 30"/>
          <p:cNvSpPr>
            <a:spLocks noChangeArrowheads="1"/>
          </p:cNvSpPr>
          <p:nvPr/>
        </p:nvSpPr>
        <p:spPr bwMode="auto">
          <a:xfrm>
            <a:off x="39751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29" name="Rectangle 31"/>
          <p:cNvSpPr>
            <a:spLocks noChangeArrowheads="1"/>
          </p:cNvSpPr>
          <p:nvPr/>
        </p:nvSpPr>
        <p:spPr bwMode="auto">
          <a:xfrm>
            <a:off x="39751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0" name="Rectangle 32"/>
          <p:cNvSpPr>
            <a:spLocks noChangeArrowheads="1"/>
          </p:cNvSpPr>
          <p:nvPr/>
        </p:nvSpPr>
        <p:spPr bwMode="auto">
          <a:xfrm>
            <a:off x="39751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1" name="Rectangle 33"/>
          <p:cNvSpPr>
            <a:spLocks noChangeArrowheads="1"/>
          </p:cNvSpPr>
          <p:nvPr/>
        </p:nvSpPr>
        <p:spPr bwMode="auto">
          <a:xfrm>
            <a:off x="39751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2" name="Rectangle 34"/>
          <p:cNvSpPr>
            <a:spLocks noChangeArrowheads="1"/>
          </p:cNvSpPr>
          <p:nvPr/>
        </p:nvSpPr>
        <p:spPr bwMode="auto">
          <a:xfrm>
            <a:off x="39751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3" name="Rectangle 35"/>
          <p:cNvSpPr>
            <a:spLocks noChangeArrowheads="1"/>
          </p:cNvSpPr>
          <p:nvPr/>
        </p:nvSpPr>
        <p:spPr bwMode="auto">
          <a:xfrm>
            <a:off x="39751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4" name="Rectangle 36"/>
          <p:cNvSpPr>
            <a:spLocks noChangeArrowheads="1"/>
          </p:cNvSpPr>
          <p:nvPr/>
        </p:nvSpPr>
        <p:spPr bwMode="auto">
          <a:xfrm>
            <a:off x="39751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5" name="Rectangle 37"/>
          <p:cNvSpPr>
            <a:spLocks noChangeArrowheads="1"/>
          </p:cNvSpPr>
          <p:nvPr/>
        </p:nvSpPr>
        <p:spPr bwMode="auto">
          <a:xfrm>
            <a:off x="39751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6" name="Rectangle 38"/>
          <p:cNvSpPr>
            <a:spLocks noChangeArrowheads="1"/>
          </p:cNvSpPr>
          <p:nvPr/>
        </p:nvSpPr>
        <p:spPr bwMode="auto">
          <a:xfrm>
            <a:off x="39751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7" name="Rectangle 39"/>
          <p:cNvSpPr>
            <a:spLocks noChangeArrowheads="1"/>
          </p:cNvSpPr>
          <p:nvPr/>
        </p:nvSpPr>
        <p:spPr bwMode="auto">
          <a:xfrm>
            <a:off x="39751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8" name="Rectangle 40"/>
          <p:cNvSpPr>
            <a:spLocks noChangeArrowheads="1"/>
          </p:cNvSpPr>
          <p:nvPr/>
        </p:nvSpPr>
        <p:spPr bwMode="auto">
          <a:xfrm>
            <a:off x="39751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39" name="Rectangle 41"/>
          <p:cNvSpPr>
            <a:spLocks noChangeArrowheads="1"/>
          </p:cNvSpPr>
          <p:nvPr/>
        </p:nvSpPr>
        <p:spPr bwMode="auto">
          <a:xfrm>
            <a:off x="39751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0" name="Rectangle 42"/>
          <p:cNvSpPr>
            <a:spLocks noChangeArrowheads="1"/>
          </p:cNvSpPr>
          <p:nvPr/>
        </p:nvSpPr>
        <p:spPr bwMode="auto">
          <a:xfrm>
            <a:off x="39751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1" name="Rectangle 43"/>
          <p:cNvSpPr>
            <a:spLocks noChangeArrowheads="1"/>
          </p:cNvSpPr>
          <p:nvPr/>
        </p:nvSpPr>
        <p:spPr bwMode="auto">
          <a:xfrm>
            <a:off x="39751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2" name="Rectangle 44"/>
          <p:cNvSpPr>
            <a:spLocks noChangeArrowheads="1"/>
          </p:cNvSpPr>
          <p:nvPr/>
        </p:nvSpPr>
        <p:spPr bwMode="auto">
          <a:xfrm>
            <a:off x="39751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5343" name="Rectangle 45"/>
          <p:cNvSpPr>
            <a:spLocks noChangeArrowheads="1"/>
          </p:cNvSpPr>
          <p:nvPr/>
        </p:nvSpPr>
        <p:spPr bwMode="auto">
          <a:xfrm>
            <a:off x="39751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5344" name="Rectangle 46"/>
          <p:cNvSpPr>
            <a:spLocks noChangeArrowheads="1"/>
          </p:cNvSpPr>
          <p:nvPr/>
        </p:nvSpPr>
        <p:spPr bwMode="auto">
          <a:xfrm>
            <a:off x="39751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5" name="Rectangle 47"/>
          <p:cNvSpPr>
            <a:spLocks noChangeArrowheads="1"/>
          </p:cNvSpPr>
          <p:nvPr/>
        </p:nvSpPr>
        <p:spPr bwMode="auto">
          <a:xfrm>
            <a:off x="39751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6" name="Rectangle 48"/>
          <p:cNvSpPr>
            <a:spLocks noChangeArrowheads="1"/>
          </p:cNvSpPr>
          <p:nvPr/>
        </p:nvSpPr>
        <p:spPr bwMode="auto">
          <a:xfrm>
            <a:off x="39751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7" name="Rectangle 49"/>
          <p:cNvSpPr>
            <a:spLocks noChangeArrowheads="1"/>
          </p:cNvSpPr>
          <p:nvPr/>
        </p:nvSpPr>
        <p:spPr bwMode="auto">
          <a:xfrm>
            <a:off x="39751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8" name="Rectangle 50"/>
          <p:cNvSpPr>
            <a:spLocks noChangeArrowheads="1"/>
          </p:cNvSpPr>
          <p:nvPr/>
        </p:nvSpPr>
        <p:spPr bwMode="auto">
          <a:xfrm>
            <a:off x="39751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49" name="Rectangle 51"/>
          <p:cNvSpPr>
            <a:spLocks noChangeArrowheads="1"/>
          </p:cNvSpPr>
          <p:nvPr/>
        </p:nvSpPr>
        <p:spPr bwMode="auto">
          <a:xfrm>
            <a:off x="39751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50" name="Text Box 52"/>
          <p:cNvSpPr txBox="1">
            <a:spLocks noChangeArrowheads="1"/>
          </p:cNvSpPr>
          <p:nvPr/>
        </p:nvSpPr>
        <p:spPr bwMode="auto">
          <a:xfrm>
            <a:off x="48228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5351" name="Text Box 53"/>
          <p:cNvSpPr txBox="1">
            <a:spLocks noChangeArrowheads="1"/>
          </p:cNvSpPr>
          <p:nvPr/>
        </p:nvSpPr>
        <p:spPr bwMode="auto">
          <a:xfrm>
            <a:off x="36210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5352" name="Text Box 54"/>
          <p:cNvSpPr txBox="1">
            <a:spLocks noChangeArrowheads="1"/>
          </p:cNvSpPr>
          <p:nvPr/>
        </p:nvSpPr>
        <p:spPr bwMode="auto">
          <a:xfrm>
            <a:off x="36210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5353" name="Text Box 55"/>
          <p:cNvSpPr txBox="1">
            <a:spLocks noChangeArrowheads="1"/>
          </p:cNvSpPr>
          <p:nvPr/>
        </p:nvSpPr>
        <p:spPr bwMode="auto">
          <a:xfrm>
            <a:off x="36210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5354" name="Text Box 56"/>
          <p:cNvSpPr txBox="1">
            <a:spLocks noChangeArrowheads="1"/>
          </p:cNvSpPr>
          <p:nvPr/>
        </p:nvSpPr>
        <p:spPr bwMode="auto">
          <a:xfrm>
            <a:off x="36210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5355" name="Text Box 57"/>
          <p:cNvSpPr txBox="1">
            <a:spLocks noChangeArrowheads="1"/>
          </p:cNvSpPr>
          <p:nvPr/>
        </p:nvSpPr>
        <p:spPr bwMode="auto">
          <a:xfrm>
            <a:off x="36210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5356" name="Text Box 58"/>
          <p:cNvSpPr txBox="1">
            <a:spLocks noChangeArrowheads="1"/>
          </p:cNvSpPr>
          <p:nvPr/>
        </p:nvSpPr>
        <p:spPr bwMode="auto">
          <a:xfrm>
            <a:off x="36210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5357" name="Text Box 59"/>
          <p:cNvSpPr txBox="1">
            <a:spLocks noChangeArrowheads="1"/>
          </p:cNvSpPr>
          <p:nvPr/>
        </p:nvSpPr>
        <p:spPr bwMode="auto">
          <a:xfrm>
            <a:off x="36210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5358" name="Text Box 60"/>
          <p:cNvSpPr txBox="1">
            <a:spLocks noChangeArrowheads="1"/>
          </p:cNvSpPr>
          <p:nvPr/>
        </p:nvSpPr>
        <p:spPr bwMode="auto">
          <a:xfrm>
            <a:off x="36210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5359" name="Text Box 61"/>
          <p:cNvSpPr txBox="1">
            <a:spLocks noChangeArrowheads="1"/>
          </p:cNvSpPr>
          <p:nvPr/>
        </p:nvSpPr>
        <p:spPr bwMode="auto">
          <a:xfrm>
            <a:off x="36210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5360" name="Text Box 62"/>
          <p:cNvSpPr txBox="1">
            <a:spLocks noChangeArrowheads="1"/>
          </p:cNvSpPr>
          <p:nvPr/>
        </p:nvSpPr>
        <p:spPr bwMode="auto">
          <a:xfrm>
            <a:off x="36210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5361" name="Text Box 63"/>
          <p:cNvSpPr txBox="1">
            <a:spLocks noChangeArrowheads="1"/>
          </p:cNvSpPr>
          <p:nvPr/>
        </p:nvSpPr>
        <p:spPr bwMode="auto">
          <a:xfrm>
            <a:off x="36210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5362" name="Text Box 64"/>
          <p:cNvSpPr txBox="1">
            <a:spLocks noChangeArrowheads="1"/>
          </p:cNvSpPr>
          <p:nvPr/>
        </p:nvSpPr>
        <p:spPr bwMode="auto">
          <a:xfrm>
            <a:off x="36210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5363" name="Text Box 65"/>
          <p:cNvSpPr txBox="1">
            <a:spLocks noChangeArrowheads="1"/>
          </p:cNvSpPr>
          <p:nvPr/>
        </p:nvSpPr>
        <p:spPr bwMode="auto">
          <a:xfrm>
            <a:off x="36210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5364" name="Text Box 66"/>
          <p:cNvSpPr txBox="1">
            <a:spLocks noChangeArrowheads="1"/>
          </p:cNvSpPr>
          <p:nvPr/>
        </p:nvSpPr>
        <p:spPr bwMode="auto">
          <a:xfrm>
            <a:off x="36210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5365" name="Text Box 67"/>
          <p:cNvSpPr txBox="1">
            <a:spLocks noChangeArrowheads="1"/>
          </p:cNvSpPr>
          <p:nvPr/>
        </p:nvSpPr>
        <p:spPr bwMode="auto">
          <a:xfrm>
            <a:off x="36210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5366" name="Text Box 68"/>
          <p:cNvSpPr txBox="1">
            <a:spLocks noChangeArrowheads="1"/>
          </p:cNvSpPr>
          <p:nvPr/>
        </p:nvSpPr>
        <p:spPr bwMode="auto">
          <a:xfrm>
            <a:off x="36210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5367" name="Text Box 69"/>
          <p:cNvSpPr txBox="1">
            <a:spLocks noChangeArrowheads="1"/>
          </p:cNvSpPr>
          <p:nvPr/>
        </p:nvSpPr>
        <p:spPr bwMode="auto">
          <a:xfrm>
            <a:off x="36210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5368" name="Text Box 70"/>
          <p:cNvSpPr txBox="1">
            <a:spLocks noChangeArrowheads="1"/>
          </p:cNvSpPr>
          <p:nvPr/>
        </p:nvSpPr>
        <p:spPr bwMode="auto">
          <a:xfrm>
            <a:off x="36210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5369" name="Text Box 71"/>
          <p:cNvSpPr txBox="1">
            <a:spLocks noChangeArrowheads="1"/>
          </p:cNvSpPr>
          <p:nvPr/>
        </p:nvSpPr>
        <p:spPr bwMode="auto">
          <a:xfrm>
            <a:off x="36210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5370" name="Text Box 72"/>
          <p:cNvSpPr txBox="1">
            <a:spLocks noChangeArrowheads="1"/>
          </p:cNvSpPr>
          <p:nvPr/>
        </p:nvSpPr>
        <p:spPr bwMode="auto">
          <a:xfrm>
            <a:off x="36210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5371" name="Text Box 73"/>
          <p:cNvSpPr txBox="1">
            <a:spLocks noChangeArrowheads="1"/>
          </p:cNvSpPr>
          <p:nvPr/>
        </p:nvSpPr>
        <p:spPr bwMode="auto">
          <a:xfrm>
            <a:off x="36210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5372" name="Text Box 74"/>
          <p:cNvSpPr txBox="1">
            <a:spLocks noChangeArrowheads="1"/>
          </p:cNvSpPr>
          <p:nvPr/>
        </p:nvSpPr>
        <p:spPr bwMode="auto">
          <a:xfrm>
            <a:off x="36210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5373" name="Text Box 75"/>
          <p:cNvSpPr txBox="1">
            <a:spLocks noChangeArrowheads="1"/>
          </p:cNvSpPr>
          <p:nvPr/>
        </p:nvSpPr>
        <p:spPr bwMode="auto">
          <a:xfrm>
            <a:off x="36210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5374" name="Text Box 76"/>
          <p:cNvSpPr txBox="1">
            <a:spLocks noChangeArrowheads="1"/>
          </p:cNvSpPr>
          <p:nvPr/>
        </p:nvSpPr>
        <p:spPr bwMode="auto">
          <a:xfrm>
            <a:off x="36210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5375" name="Text Box 77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5376" name="Text Box 78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5377" name="Text Box 79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5378" name="Text Box 80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5379" name="Text Box 81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5380" name="Text Box 82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5381" name="Text Box 83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5382" name="Text Box 84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5383" name="Text Box 85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5384" name="Text Box 86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5385" name="Text Box 87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5386" name="Text Box 88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5387" name="Text Box 89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5388" name="Text Box 90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5389" name="Text Box 91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5390" name="Text Box 92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5391" name="Text Box 93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5392" name="Text Box 94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5393" name="Text Box 95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5394" name="Text Box 96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5395" name="Text Box 97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5396" name="Text Box 98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5397" name="Text Box 99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5398" name="Text Box 100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grpSp>
        <p:nvGrpSpPr>
          <p:cNvPr id="55399" name="Group 105"/>
          <p:cNvGrpSpPr>
            <a:grpSpLocks/>
          </p:cNvGrpSpPr>
          <p:nvPr/>
        </p:nvGrpSpPr>
        <p:grpSpPr bwMode="auto">
          <a:xfrm>
            <a:off x="2822575" y="5888038"/>
            <a:ext cx="885825" cy="628650"/>
            <a:chOff x="1474" y="3709"/>
            <a:chExt cx="558" cy="396"/>
          </a:xfrm>
        </p:grpSpPr>
        <p:sp>
          <p:nvSpPr>
            <p:cNvPr id="55423" name="Text Box 106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5424" name="Rectangle 107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$t9</a:t>
              </a:r>
            </a:p>
          </p:txBody>
        </p:sp>
        <p:grpSp>
          <p:nvGrpSpPr>
            <p:cNvPr id="55425" name="Group 108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5426" name="Line 109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7" name="Oval 110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55400" name="Group 117"/>
          <p:cNvGrpSpPr>
            <a:grpSpLocks/>
          </p:cNvGrpSpPr>
          <p:nvPr/>
        </p:nvGrpSpPr>
        <p:grpSpPr bwMode="auto">
          <a:xfrm>
            <a:off x="-12700" y="2433638"/>
            <a:ext cx="885825" cy="628650"/>
            <a:chOff x="1474" y="3709"/>
            <a:chExt cx="558" cy="396"/>
          </a:xfrm>
        </p:grpSpPr>
        <p:sp>
          <p:nvSpPr>
            <p:cNvPr id="55418" name="Text Box 118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5419" name="Rectangle 119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$t0</a:t>
              </a:r>
            </a:p>
          </p:txBody>
        </p:sp>
        <p:grpSp>
          <p:nvGrpSpPr>
            <p:cNvPr id="55420" name="Group 120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5421" name="Line 121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22" name="Oval 122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55401" name="Rectangle 124"/>
          <p:cNvSpPr>
            <a:spLocks noChangeArrowheads="1"/>
          </p:cNvSpPr>
          <p:nvPr/>
        </p:nvSpPr>
        <p:spPr bwMode="auto">
          <a:xfrm>
            <a:off x="2471738" y="2946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402" name="Rectangle 125"/>
          <p:cNvSpPr>
            <a:spLocks noChangeArrowheads="1"/>
          </p:cNvSpPr>
          <p:nvPr/>
        </p:nvSpPr>
        <p:spPr bwMode="auto">
          <a:xfrm>
            <a:off x="2471738" y="21161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$t8</a:t>
            </a:r>
          </a:p>
        </p:txBody>
      </p:sp>
      <p:sp>
        <p:nvSpPr>
          <p:cNvPr id="55403" name="Rectangle 126"/>
          <p:cNvSpPr>
            <a:spLocks noChangeArrowheads="1"/>
          </p:cNvSpPr>
          <p:nvPr/>
        </p:nvSpPr>
        <p:spPr bwMode="auto">
          <a:xfrm>
            <a:off x="2471738" y="26622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$t7</a:t>
            </a:r>
          </a:p>
        </p:txBody>
      </p:sp>
      <p:sp>
        <p:nvSpPr>
          <p:cNvPr id="55404" name="Rectangle 128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grpSp>
        <p:nvGrpSpPr>
          <p:cNvPr id="55405" name="Group 130"/>
          <p:cNvGrpSpPr>
            <a:grpSpLocks/>
          </p:cNvGrpSpPr>
          <p:nvPr/>
        </p:nvGrpSpPr>
        <p:grpSpPr bwMode="auto">
          <a:xfrm>
            <a:off x="-12700" y="5684838"/>
            <a:ext cx="885825" cy="628650"/>
            <a:chOff x="1410" y="717"/>
            <a:chExt cx="558" cy="396"/>
          </a:xfrm>
        </p:grpSpPr>
        <p:sp>
          <p:nvSpPr>
            <p:cNvPr id="55413" name="Rectangle 131"/>
            <p:cNvSpPr>
              <a:spLocks noChangeArrowheads="1"/>
            </p:cNvSpPr>
            <p:nvPr/>
          </p:nvSpPr>
          <p:spPr bwMode="auto">
            <a:xfrm>
              <a:off x="1410" y="717"/>
              <a:ext cx="294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$t6</a:t>
              </a:r>
            </a:p>
          </p:txBody>
        </p:sp>
        <p:sp>
          <p:nvSpPr>
            <p:cNvPr id="55414" name="Text Box 132"/>
            <p:cNvSpPr txBox="1">
              <a:spLocks noChangeArrowheads="1"/>
            </p:cNvSpPr>
            <p:nvPr/>
          </p:nvSpPr>
          <p:spPr bwMode="auto">
            <a:xfrm>
              <a:off x="1424" y="895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grpSp>
          <p:nvGrpSpPr>
            <p:cNvPr id="55415" name="Group 133"/>
            <p:cNvGrpSpPr>
              <a:grpSpLocks/>
            </p:cNvGrpSpPr>
            <p:nvPr/>
          </p:nvGrpSpPr>
          <p:grpSpPr bwMode="auto">
            <a:xfrm>
              <a:off x="1528" y="976"/>
              <a:ext cx="440" cy="63"/>
              <a:chOff x="1592" y="3968"/>
              <a:chExt cx="440" cy="63"/>
            </a:xfrm>
          </p:grpSpPr>
          <p:sp>
            <p:nvSpPr>
              <p:cNvPr id="55416" name="Line 134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17" name="Oval 135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155784" name="AutoShape 136"/>
          <p:cNvSpPr>
            <a:spLocks noChangeArrowheads="1"/>
          </p:cNvSpPr>
          <p:nvPr/>
        </p:nvSpPr>
        <p:spPr bwMode="auto">
          <a:xfrm>
            <a:off x="5218113" y="32512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cxnSp>
        <p:nvCxnSpPr>
          <p:cNvPr id="155785" name="AutoShape 137"/>
          <p:cNvCxnSpPr>
            <a:cxnSpLocks noChangeShapeType="1"/>
            <a:stCxn id="55404" idx="3"/>
            <a:endCxn id="55351" idx="3"/>
          </p:cNvCxnSpPr>
          <p:nvPr/>
        </p:nvCxnSpPr>
        <p:spPr bwMode="auto">
          <a:xfrm>
            <a:off x="3360738" y="2520950"/>
            <a:ext cx="612775" cy="3817938"/>
          </a:xfrm>
          <a:prstGeom prst="curvedConnector3">
            <a:avLst>
              <a:gd name="adj1" fmla="val 2264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786" name="Rectangle 138"/>
          <p:cNvSpPr>
            <a:spLocks noChangeArrowheads="1"/>
          </p:cNvSpPr>
          <p:nvPr/>
        </p:nvSpPr>
        <p:spPr bwMode="auto">
          <a:xfrm>
            <a:off x="39751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155787" name="Rectangle 139"/>
          <p:cNvSpPr>
            <a:spLocks noChangeArrowheads="1"/>
          </p:cNvSpPr>
          <p:nvPr/>
        </p:nvSpPr>
        <p:spPr bwMode="auto">
          <a:xfrm>
            <a:off x="2471738" y="2946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cxnSp>
        <p:nvCxnSpPr>
          <p:cNvPr id="155788" name="AutoShape 140"/>
          <p:cNvCxnSpPr>
            <a:cxnSpLocks noChangeShapeType="1"/>
            <a:stCxn id="55374" idx="3"/>
            <a:endCxn id="55401" idx="3"/>
          </p:cNvCxnSpPr>
          <p:nvPr/>
        </p:nvCxnSpPr>
        <p:spPr bwMode="auto">
          <a:xfrm flipH="1">
            <a:off x="3360738" y="1381125"/>
            <a:ext cx="612775" cy="1673225"/>
          </a:xfrm>
          <a:prstGeom prst="curvedConnector3">
            <a:avLst>
              <a:gd name="adj1" fmla="val 575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789" name="AutoShape 141"/>
          <p:cNvSpPr>
            <a:spLocks noChangeArrowheads="1"/>
          </p:cNvSpPr>
          <p:nvPr/>
        </p:nvSpPr>
        <p:spPr bwMode="auto">
          <a:xfrm>
            <a:off x="5218113" y="34798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5" name="AutoShape 123"/>
          <p:cNvSpPr>
            <a:spLocks noChangeArrowheads="1"/>
          </p:cNvSpPr>
          <p:nvPr/>
        </p:nvSpPr>
        <p:spPr bwMode="auto">
          <a:xfrm>
            <a:off x="5218113" y="36957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5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84" grpId="0" animBg="1"/>
      <p:bldP spid="155786" grpId="0" animBg="1" autoUpdateAnimBg="0"/>
      <p:bldP spid="155787" grpId="0" animBg="1" autoUpdateAnimBg="0"/>
      <p:bldP spid="155789" grpId="0" animBg="1"/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521450" y="242252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(6):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$a1 &lt;&lt; 2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$a0 </a:t>
            </a:r>
            <a:r>
              <a:rPr lang="en-US" dirty="0">
                <a:latin typeface="Calibri" charset="0"/>
              </a:rPr>
              <a:t>+ </a:t>
            </a:r>
            <a:r>
              <a:rPr lang="en-US" dirty="0" err="1">
                <a:latin typeface="Calibri" charset="0"/>
              </a:rPr>
              <a:t>tB</a:t>
            </a: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$t0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M[tB+4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M[tB+4]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t0</a:t>
            </a:r>
            <a:endParaRPr lang="en-US" dirty="0">
              <a:latin typeface="Calibri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521450" y="468947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(7):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  </a:t>
            </a:r>
            <a:r>
              <a:rPr lang="en-US" dirty="0">
                <a:latin typeface="Calibri" charset="0"/>
              </a:rPr>
              <a:t>← $a1 &lt;&lt; 2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 </a:t>
            </a:r>
            <a:r>
              <a:rPr lang="en-US" dirty="0">
                <a:latin typeface="Calibri" charset="0"/>
              </a:rPr>
              <a:t>← $a0 +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$t1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$t0 ←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$t2 </a:t>
            </a:r>
            <a:r>
              <a:rPr lang="en-US" dirty="0">
                <a:latin typeface="Calibri" charset="0"/>
              </a:rPr>
              <a:t>←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>
                <a:latin typeface="Calibri" charset="0"/>
              </a:rPr>
              <a:t>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$t2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$t1</a:t>
            </a:r>
            <a:r>
              <a:rPr lang="en-US" dirty="0">
                <a:latin typeface="Calibri" charset="0"/>
              </a:rPr>
              <a:t>+4] ← $</a:t>
            </a:r>
            <a:r>
              <a:rPr lang="en-US" dirty="0" smtClean="0">
                <a:latin typeface="Calibri" charset="0"/>
              </a:rPr>
              <a:t>t0</a:t>
            </a:r>
            <a:endParaRPr lang="en-US" dirty="0">
              <a:latin typeface="Calibri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521450" y="15557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(5):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M[tB+4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M[tB+4]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659188" y="4967288"/>
            <a:ext cx="2281237" cy="17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(4):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2350" y="3022600"/>
            <a:ext cx="2479675" cy="1754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(3):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560763" y="1355725"/>
            <a:ext cx="2478087" cy="1477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(2):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3235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E4D863CE-6973-794F-809E-7CCDEF66844C}" type="slidenum">
              <a:rPr lang="en-AU" smtClean="0">
                <a:latin typeface="Arial" pitchFamily="-107" charset="0"/>
              </a:rPr>
              <a:pPr algn="l">
                <a:defRPr/>
              </a:pPr>
              <a:t>3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3038"/>
            <a:ext cx="6108700" cy="1143000"/>
          </a:xfrm>
        </p:spPr>
        <p:txBody>
          <a:bodyPr/>
          <a:lstStyle/>
          <a:p>
            <a:pPr eaLnBrk="1" hangingPunct="1"/>
            <a:r>
              <a:rPr lang="en-US" dirty="0"/>
              <a:t>C Sort Example</a:t>
            </a:r>
            <a:endParaRPr lang="en-AU" dirty="0"/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282575" y="1417638"/>
            <a:ext cx="2481263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r>
              <a:rPr lang="en-US">
                <a:latin typeface="Calibri" charset="0"/>
              </a:rPr>
              <a:t>void swap(int v[], int k)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{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int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temp = v[k];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v[k] = v[k+1];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v[k+1] =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}</a:t>
            </a:r>
          </a:p>
        </p:txBody>
      </p:sp>
      <p:sp>
        <p:nvSpPr>
          <p:cNvPr id="17420" name="TextBox 7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149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563" y="4341813"/>
            <a:ext cx="31496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(1):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863" y="4341813"/>
            <a:ext cx="3149600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(1):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*4]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(k+1)*4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559175" y="1355725"/>
            <a:ext cx="2478087" cy="1477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(2):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M[v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k</a:t>
            </a:r>
            <a:r>
              <a:rPr lang="en-US" dirty="0">
                <a:latin typeface="Calibri" charset="0"/>
              </a:rPr>
              <a:t>*4]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M[v</a:t>
            </a:r>
            <a:r>
              <a:rPr lang="en-US" dirty="0">
                <a:latin typeface="Calibri" charset="0"/>
              </a:rPr>
              <a:t> +(k+1)*4]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557587" y="3022600"/>
            <a:ext cx="2479675" cy="1754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(3):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(k+1)*4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+(k+1)*4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651250" y="4967288"/>
            <a:ext cx="2281237" cy="17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(4):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 temp 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smtClean="0"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521450" y="160338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(5):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*4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temp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M[tB+4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M[tB+4] ←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temp</a:t>
            </a:r>
            <a:endParaRPr lang="en-US" dirty="0">
              <a:latin typeface="Calibri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521450" y="2422525"/>
            <a:ext cx="227965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Calibri" charset="0"/>
              </a:rPr>
              <a:t>Intermediate code (6):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$a1 &lt;&lt; 2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$a0 </a:t>
            </a:r>
            <a:r>
              <a:rPr lang="en-US" dirty="0">
                <a:latin typeface="Calibri" charset="0"/>
              </a:rPr>
              <a:t>+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$t0 </a:t>
            </a:r>
            <a:r>
              <a:rPr lang="en-US" dirty="0">
                <a:latin typeface="Calibri" charset="0"/>
              </a:rPr>
              <a:t>←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 smtClean="0">
                <a:latin typeface="Calibri" charset="0"/>
              </a:rPr>
              <a:t>]</a:t>
            </a:r>
            <a:br>
              <a:rPr lang="en-US" dirty="0" smtClean="0">
                <a:latin typeface="Calibri" charset="0"/>
              </a:rPr>
            </a:b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M[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+4</a:t>
            </a:r>
            <a:r>
              <a:rPr lang="en-US" dirty="0" smtClean="0">
                <a:latin typeface="Calibri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M[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] ←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M[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+4]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t0</a:t>
            </a:r>
            <a:endParaRPr lang="en-US" dirty="0">
              <a:latin typeface="Calibri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6566" y="79286"/>
            <a:ext cx="1359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</a:t>
            </a:r>
            <a:r>
              <a:rPr lang="en-US" dirty="0" smtClean="0">
                <a:latin typeface="Calibri" charset="0"/>
                <a:sym typeface="Symbol" charset="2"/>
              </a:rPr>
              <a:t>emp ⟷ $t0</a:t>
            </a:r>
            <a:endParaRPr lang="en-US" dirty="0">
              <a:latin typeface="Calibri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2" grpId="0" animBg="1"/>
      <p:bldP spid="21" grpId="0" animBg="1"/>
      <p:bldP spid="20" grpId="0" animBg="1"/>
      <p:bldP spid="19" grpId="0" animBg="1"/>
      <p:bldP spid="10" grpId="0" build="p" bldLvl="3" animBg="1"/>
      <p:bldP spid="14" grpId="0" build="allAtOnce" animBg="1"/>
      <p:bldP spid="15" grpId="0" animBg="1"/>
      <p:bldP spid="16" grpId="0" animBg="1"/>
      <p:bldP spid="17" grpId="0" animBg="1"/>
      <p:bldP spid="18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D2462-5D01-2E45-9B37-925C5F793BD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52070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latin typeface="Calibri" charset="0"/>
              </a:rPr>
              <a:t>main: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 dirty="0">
                <a:latin typeface="Calibri" charset="0"/>
              </a:rPr>
              <a:t>	$sp, 168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</a:t>
            </a:r>
            <a:r>
              <a:rPr lang="en-US" sz="1400" dirty="0" err="1">
                <a:latin typeface="Calibri" charset="0"/>
              </a:rPr>
              <a:t>ra</a:t>
            </a:r>
            <a:r>
              <a:rPr lang="en-US" sz="1400" dirty="0">
                <a:latin typeface="Calibri" charset="0"/>
              </a:rPr>
              <a:t>, 84($sp)</a:t>
            </a:r>
          </a:p>
          <a:p>
            <a:r>
              <a:rPr lang="en-US" sz="1400" dirty="0">
                <a:latin typeface="Calibri" charset="0"/>
              </a:rPr>
              <a:t>	.frame	$sp, 168, $</a:t>
            </a:r>
            <a:r>
              <a:rPr lang="en-US" sz="1400" dirty="0" err="1">
                <a:latin typeface="Calibri" charset="0"/>
              </a:rPr>
              <a:t>ra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#  23	 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CarNode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mycar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charset="0"/>
              </a:rPr>
              <a:t> #  25	 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ReadCar(&amp;mycar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$a0, $sp, 88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latin typeface="Calibri" charset="0"/>
              </a:rPr>
              <a:t>ReadCar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#  27	 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PrintCar(mycar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$t6, $sp, 88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 dirty="0">
                <a:latin typeface="Calibri" charset="0"/>
              </a:rPr>
              <a:t>	$t9, $sp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$t0, $t6, 72</a:t>
            </a:r>
          </a:p>
          <a:p>
            <a:r>
              <a:rPr lang="en-US" sz="1400" dirty="0">
                <a:solidFill>
                  <a:srgbClr val="993300"/>
                </a:solidFill>
                <a:latin typeface="Calibri" charset="0"/>
              </a:rPr>
              <a:t>L1</a:t>
            </a:r>
            <a:r>
              <a:rPr lang="en-US" sz="1400" dirty="0" smtClean="0">
                <a:solidFill>
                  <a:srgbClr val="993300"/>
                </a:solidFill>
                <a:latin typeface="Calibri" charset="0"/>
              </a:rPr>
              <a:t>:                                # loop copies 3 words</a:t>
            </a:r>
            <a:endParaRPr lang="en-US" sz="1400" dirty="0" smtClean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0($t6)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$t6, $t6, 12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0($t9)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-8($t6)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$t9, $t9, 12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-8($t9)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-4($t6)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-4($t9)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bne</a:t>
            </a:r>
            <a:r>
              <a:rPr lang="en-US" sz="1400" dirty="0">
                <a:latin typeface="Calibri" charset="0"/>
              </a:rPr>
              <a:t>	$t6, $t0, </a:t>
            </a:r>
            <a:r>
              <a:rPr lang="en-US" sz="1400" dirty="0">
                <a:solidFill>
                  <a:srgbClr val="993300"/>
                </a:solidFill>
                <a:latin typeface="Calibri" charset="0"/>
              </a:rPr>
              <a:t>L1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$a0, 0($sp)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$a1, 4($sp)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$a2, 8($sp)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$a3, 12($sp)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latin typeface="Calibri" charset="0"/>
              </a:rPr>
              <a:t>PrintCar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#  28	}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 dirty="0">
                <a:latin typeface="Calibri" charset="0"/>
              </a:rPr>
              <a:t>	$v0, $zero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</a:t>
            </a:r>
            <a:r>
              <a:rPr lang="en-US" sz="1400" dirty="0" err="1">
                <a:latin typeface="Calibri" charset="0"/>
              </a:rPr>
              <a:t>ra</a:t>
            </a:r>
            <a:r>
              <a:rPr lang="en-US" sz="1400" dirty="0">
                <a:latin typeface="Calibri" charset="0"/>
              </a:rPr>
              <a:t>, 84($sp)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$sp, 168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j</a:t>
            </a:r>
            <a:r>
              <a:rPr lang="en-US" sz="1400" dirty="0">
                <a:latin typeface="Calibri" charset="0"/>
              </a:rPr>
              <a:t>	$</a:t>
            </a:r>
            <a:r>
              <a:rPr lang="en-US" sz="1400" dirty="0" err="1">
                <a:latin typeface="Calibri" charset="0"/>
              </a:rPr>
              <a:t>ra</a:t>
            </a:r>
            <a:r>
              <a:rPr lang="en-US" sz="1400" dirty="0">
                <a:latin typeface="Calibri" charset="0"/>
              </a:rPr>
              <a:t>                    	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6329" name="Rectangle 7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</a:t>
            </a:r>
          </a:p>
        </p:txBody>
      </p:sp>
      <p:sp>
        <p:nvSpPr>
          <p:cNvPr id="56330" name="Rectangle 8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31" name="Rectangle 9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6332" name="Rectangle 10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6333" name="Rectangle 11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6334" name="Rectangle 12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6335" name="Rectangle 13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6336" name="Rectangle 14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6337" name="Rectangle 15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6338" name="Rectangle 1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6339" name="Rectangle 1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6340" name="Rectangle 18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6341" name="Rectangle 19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6342" name="Rectangle 20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3" name="Rectangle 21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4" name="Rectangle 22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5" name="Rectangle 23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6" name="Rectangle 24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7" name="Rectangle 25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8" name="Rectangle 26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49" name="Rectangle 27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0" name="Rectangle 28"/>
          <p:cNvSpPr>
            <a:spLocks noChangeArrowheads="1"/>
          </p:cNvSpPr>
          <p:nvPr/>
        </p:nvSpPr>
        <p:spPr bwMode="auto">
          <a:xfrm>
            <a:off x="39878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1" name="Rectangle 29"/>
          <p:cNvSpPr>
            <a:spLocks noChangeArrowheads="1"/>
          </p:cNvSpPr>
          <p:nvPr/>
        </p:nvSpPr>
        <p:spPr bwMode="auto">
          <a:xfrm>
            <a:off x="39878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2" name="Rectangle 30"/>
          <p:cNvSpPr>
            <a:spLocks noChangeArrowheads="1"/>
          </p:cNvSpPr>
          <p:nvPr/>
        </p:nvSpPr>
        <p:spPr bwMode="auto">
          <a:xfrm>
            <a:off x="39878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3" name="Rectangle 31"/>
          <p:cNvSpPr>
            <a:spLocks noChangeArrowheads="1"/>
          </p:cNvSpPr>
          <p:nvPr/>
        </p:nvSpPr>
        <p:spPr bwMode="auto">
          <a:xfrm>
            <a:off x="39878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4" name="Rectangle 32"/>
          <p:cNvSpPr>
            <a:spLocks noChangeArrowheads="1"/>
          </p:cNvSpPr>
          <p:nvPr/>
        </p:nvSpPr>
        <p:spPr bwMode="auto">
          <a:xfrm>
            <a:off x="39878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5" name="Rectangle 33"/>
          <p:cNvSpPr>
            <a:spLocks noChangeArrowheads="1"/>
          </p:cNvSpPr>
          <p:nvPr/>
        </p:nvSpPr>
        <p:spPr bwMode="auto">
          <a:xfrm>
            <a:off x="39878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6" name="Rectangle 34"/>
          <p:cNvSpPr>
            <a:spLocks noChangeArrowheads="1"/>
          </p:cNvSpPr>
          <p:nvPr/>
        </p:nvSpPr>
        <p:spPr bwMode="auto">
          <a:xfrm>
            <a:off x="39878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7" name="Rectangle 35"/>
          <p:cNvSpPr>
            <a:spLocks noChangeArrowheads="1"/>
          </p:cNvSpPr>
          <p:nvPr/>
        </p:nvSpPr>
        <p:spPr bwMode="auto">
          <a:xfrm>
            <a:off x="39878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8" name="Rectangle 36"/>
          <p:cNvSpPr>
            <a:spLocks noChangeArrowheads="1"/>
          </p:cNvSpPr>
          <p:nvPr/>
        </p:nvSpPr>
        <p:spPr bwMode="auto">
          <a:xfrm>
            <a:off x="39878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59" name="Rectangle 37"/>
          <p:cNvSpPr>
            <a:spLocks noChangeArrowheads="1"/>
          </p:cNvSpPr>
          <p:nvPr/>
        </p:nvSpPr>
        <p:spPr bwMode="auto">
          <a:xfrm>
            <a:off x="39878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0" name="Rectangle 38"/>
          <p:cNvSpPr>
            <a:spLocks noChangeArrowheads="1"/>
          </p:cNvSpPr>
          <p:nvPr/>
        </p:nvSpPr>
        <p:spPr bwMode="auto">
          <a:xfrm>
            <a:off x="39878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1" name="Rectangle 39"/>
          <p:cNvSpPr>
            <a:spLocks noChangeArrowheads="1"/>
          </p:cNvSpPr>
          <p:nvPr/>
        </p:nvSpPr>
        <p:spPr bwMode="auto">
          <a:xfrm>
            <a:off x="39878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2" name="Rectangle 40"/>
          <p:cNvSpPr>
            <a:spLocks noChangeArrowheads="1"/>
          </p:cNvSpPr>
          <p:nvPr/>
        </p:nvSpPr>
        <p:spPr bwMode="auto">
          <a:xfrm>
            <a:off x="39878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39878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4" name="Rectangle 42"/>
          <p:cNvSpPr>
            <a:spLocks noChangeArrowheads="1"/>
          </p:cNvSpPr>
          <p:nvPr/>
        </p:nvSpPr>
        <p:spPr bwMode="auto">
          <a:xfrm>
            <a:off x="39878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5" name="Rectangle 44"/>
          <p:cNvSpPr>
            <a:spLocks noChangeArrowheads="1"/>
          </p:cNvSpPr>
          <p:nvPr/>
        </p:nvSpPr>
        <p:spPr bwMode="auto">
          <a:xfrm>
            <a:off x="39878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6366" name="Rectangle 45"/>
          <p:cNvSpPr>
            <a:spLocks noChangeArrowheads="1"/>
          </p:cNvSpPr>
          <p:nvPr/>
        </p:nvSpPr>
        <p:spPr bwMode="auto">
          <a:xfrm>
            <a:off x="39878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6367" name="Rectangle 46"/>
          <p:cNvSpPr>
            <a:spLocks noChangeArrowheads="1"/>
          </p:cNvSpPr>
          <p:nvPr/>
        </p:nvSpPr>
        <p:spPr bwMode="auto">
          <a:xfrm>
            <a:off x="39878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8" name="Rectangle 47"/>
          <p:cNvSpPr>
            <a:spLocks noChangeArrowheads="1"/>
          </p:cNvSpPr>
          <p:nvPr/>
        </p:nvSpPr>
        <p:spPr bwMode="auto">
          <a:xfrm>
            <a:off x="39878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69" name="Rectangle 48"/>
          <p:cNvSpPr>
            <a:spLocks noChangeArrowheads="1"/>
          </p:cNvSpPr>
          <p:nvPr/>
        </p:nvSpPr>
        <p:spPr bwMode="auto">
          <a:xfrm>
            <a:off x="39878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70" name="Rectangle 49"/>
          <p:cNvSpPr>
            <a:spLocks noChangeArrowheads="1"/>
          </p:cNvSpPr>
          <p:nvPr/>
        </p:nvSpPr>
        <p:spPr bwMode="auto">
          <a:xfrm>
            <a:off x="39878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71" name="Rectangle 50"/>
          <p:cNvSpPr>
            <a:spLocks noChangeArrowheads="1"/>
          </p:cNvSpPr>
          <p:nvPr/>
        </p:nvSpPr>
        <p:spPr bwMode="auto">
          <a:xfrm>
            <a:off x="39878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72" name="Rectangle 51"/>
          <p:cNvSpPr>
            <a:spLocks noChangeArrowheads="1"/>
          </p:cNvSpPr>
          <p:nvPr/>
        </p:nvSpPr>
        <p:spPr bwMode="auto">
          <a:xfrm>
            <a:off x="39878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73" name="Text Box 52"/>
          <p:cNvSpPr txBox="1">
            <a:spLocks noChangeArrowheads="1"/>
          </p:cNvSpPr>
          <p:nvPr/>
        </p:nvSpPr>
        <p:spPr bwMode="auto">
          <a:xfrm>
            <a:off x="48355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6374" name="Text Box 53"/>
          <p:cNvSpPr txBox="1">
            <a:spLocks noChangeArrowheads="1"/>
          </p:cNvSpPr>
          <p:nvPr/>
        </p:nvSpPr>
        <p:spPr bwMode="auto">
          <a:xfrm>
            <a:off x="36337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6375" name="Text Box 54"/>
          <p:cNvSpPr txBox="1">
            <a:spLocks noChangeArrowheads="1"/>
          </p:cNvSpPr>
          <p:nvPr/>
        </p:nvSpPr>
        <p:spPr bwMode="auto">
          <a:xfrm>
            <a:off x="36337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6376" name="Text Box 55"/>
          <p:cNvSpPr txBox="1">
            <a:spLocks noChangeArrowheads="1"/>
          </p:cNvSpPr>
          <p:nvPr/>
        </p:nvSpPr>
        <p:spPr bwMode="auto">
          <a:xfrm>
            <a:off x="36337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6377" name="Text Box 56"/>
          <p:cNvSpPr txBox="1">
            <a:spLocks noChangeArrowheads="1"/>
          </p:cNvSpPr>
          <p:nvPr/>
        </p:nvSpPr>
        <p:spPr bwMode="auto">
          <a:xfrm>
            <a:off x="36337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6378" name="Text Box 57"/>
          <p:cNvSpPr txBox="1">
            <a:spLocks noChangeArrowheads="1"/>
          </p:cNvSpPr>
          <p:nvPr/>
        </p:nvSpPr>
        <p:spPr bwMode="auto">
          <a:xfrm>
            <a:off x="36337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6379" name="Text Box 58"/>
          <p:cNvSpPr txBox="1">
            <a:spLocks noChangeArrowheads="1"/>
          </p:cNvSpPr>
          <p:nvPr/>
        </p:nvSpPr>
        <p:spPr bwMode="auto">
          <a:xfrm>
            <a:off x="36337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6380" name="Text Box 59"/>
          <p:cNvSpPr txBox="1">
            <a:spLocks noChangeArrowheads="1"/>
          </p:cNvSpPr>
          <p:nvPr/>
        </p:nvSpPr>
        <p:spPr bwMode="auto">
          <a:xfrm>
            <a:off x="36337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6381" name="Text Box 60"/>
          <p:cNvSpPr txBox="1">
            <a:spLocks noChangeArrowheads="1"/>
          </p:cNvSpPr>
          <p:nvPr/>
        </p:nvSpPr>
        <p:spPr bwMode="auto">
          <a:xfrm>
            <a:off x="36337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6382" name="Text Box 61"/>
          <p:cNvSpPr txBox="1">
            <a:spLocks noChangeArrowheads="1"/>
          </p:cNvSpPr>
          <p:nvPr/>
        </p:nvSpPr>
        <p:spPr bwMode="auto">
          <a:xfrm>
            <a:off x="36337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6383" name="Text Box 62"/>
          <p:cNvSpPr txBox="1">
            <a:spLocks noChangeArrowheads="1"/>
          </p:cNvSpPr>
          <p:nvPr/>
        </p:nvSpPr>
        <p:spPr bwMode="auto">
          <a:xfrm>
            <a:off x="36337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6384" name="Text Box 63"/>
          <p:cNvSpPr txBox="1">
            <a:spLocks noChangeArrowheads="1"/>
          </p:cNvSpPr>
          <p:nvPr/>
        </p:nvSpPr>
        <p:spPr bwMode="auto">
          <a:xfrm>
            <a:off x="36337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36337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36337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6387" name="Text Box 66"/>
          <p:cNvSpPr txBox="1">
            <a:spLocks noChangeArrowheads="1"/>
          </p:cNvSpPr>
          <p:nvPr/>
        </p:nvSpPr>
        <p:spPr bwMode="auto">
          <a:xfrm>
            <a:off x="36337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6388" name="Text Box 67"/>
          <p:cNvSpPr txBox="1">
            <a:spLocks noChangeArrowheads="1"/>
          </p:cNvSpPr>
          <p:nvPr/>
        </p:nvSpPr>
        <p:spPr bwMode="auto">
          <a:xfrm>
            <a:off x="36337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6389" name="Text Box 68"/>
          <p:cNvSpPr txBox="1">
            <a:spLocks noChangeArrowheads="1"/>
          </p:cNvSpPr>
          <p:nvPr/>
        </p:nvSpPr>
        <p:spPr bwMode="auto">
          <a:xfrm>
            <a:off x="36337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6390" name="Text Box 69"/>
          <p:cNvSpPr txBox="1">
            <a:spLocks noChangeArrowheads="1"/>
          </p:cNvSpPr>
          <p:nvPr/>
        </p:nvSpPr>
        <p:spPr bwMode="auto">
          <a:xfrm>
            <a:off x="36337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6391" name="Text Box 70"/>
          <p:cNvSpPr txBox="1">
            <a:spLocks noChangeArrowheads="1"/>
          </p:cNvSpPr>
          <p:nvPr/>
        </p:nvSpPr>
        <p:spPr bwMode="auto">
          <a:xfrm>
            <a:off x="36337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6392" name="Text Box 71"/>
          <p:cNvSpPr txBox="1">
            <a:spLocks noChangeArrowheads="1"/>
          </p:cNvSpPr>
          <p:nvPr/>
        </p:nvSpPr>
        <p:spPr bwMode="auto">
          <a:xfrm>
            <a:off x="36337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6393" name="Text Box 72"/>
          <p:cNvSpPr txBox="1">
            <a:spLocks noChangeArrowheads="1"/>
          </p:cNvSpPr>
          <p:nvPr/>
        </p:nvSpPr>
        <p:spPr bwMode="auto">
          <a:xfrm>
            <a:off x="36337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6394" name="Text Box 73"/>
          <p:cNvSpPr txBox="1">
            <a:spLocks noChangeArrowheads="1"/>
          </p:cNvSpPr>
          <p:nvPr/>
        </p:nvSpPr>
        <p:spPr bwMode="auto">
          <a:xfrm>
            <a:off x="36337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6395" name="Text Box 74"/>
          <p:cNvSpPr txBox="1">
            <a:spLocks noChangeArrowheads="1"/>
          </p:cNvSpPr>
          <p:nvPr/>
        </p:nvSpPr>
        <p:spPr bwMode="auto">
          <a:xfrm>
            <a:off x="36337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6396" name="Text Box 75"/>
          <p:cNvSpPr txBox="1">
            <a:spLocks noChangeArrowheads="1"/>
          </p:cNvSpPr>
          <p:nvPr/>
        </p:nvSpPr>
        <p:spPr bwMode="auto">
          <a:xfrm>
            <a:off x="36337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6397" name="Text Box 76"/>
          <p:cNvSpPr txBox="1">
            <a:spLocks noChangeArrowheads="1"/>
          </p:cNvSpPr>
          <p:nvPr/>
        </p:nvSpPr>
        <p:spPr bwMode="auto">
          <a:xfrm>
            <a:off x="36337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6398" name="Text Box 77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6399" name="Text Box 78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6400" name="Text Box 79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6401" name="Text Box 80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6402" name="Text Box 81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6403" name="Text Box 82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6404" name="Text Box 83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6405" name="Text Box 84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6406" name="Text Box 85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6407" name="Text Box 86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6408" name="Text Box 87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6409" name="Text Box 88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6410" name="Text Box 89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6411" name="Text Box 90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6412" name="Text Box 91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6413" name="Text Box 92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6414" name="Text Box 93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6415" name="Text Box 94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6416" name="Text Box 95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6417" name="Text Box 96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6418" name="Text Box 97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6419" name="Text Box 98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6420" name="Text Box 99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6421" name="Text Box 100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grpSp>
        <p:nvGrpSpPr>
          <p:cNvPr id="56422" name="Group 113"/>
          <p:cNvGrpSpPr>
            <a:grpSpLocks/>
          </p:cNvGrpSpPr>
          <p:nvPr/>
        </p:nvGrpSpPr>
        <p:grpSpPr bwMode="auto">
          <a:xfrm>
            <a:off x="-12700" y="2433638"/>
            <a:ext cx="885825" cy="628650"/>
            <a:chOff x="1474" y="3709"/>
            <a:chExt cx="558" cy="396"/>
          </a:xfrm>
        </p:grpSpPr>
        <p:sp>
          <p:nvSpPr>
            <p:cNvPr id="56451" name="Text Box 114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6452" name="Rectangle 115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$t0</a:t>
              </a:r>
            </a:p>
          </p:txBody>
        </p:sp>
        <p:grpSp>
          <p:nvGrpSpPr>
            <p:cNvPr id="56453" name="Group 116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6454" name="Line 117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55" name="Oval 118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56423" name="Rectangle 120"/>
          <p:cNvSpPr>
            <a:spLocks noChangeArrowheads="1"/>
          </p:cNvSpPr>
          <p:nvPr/>
        </p:nvSpPr>
        <p:spPr bwMode="auto">
          <a:xfrm>
            <a:off x="2471738" y="21161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$t8</a:t>
            </a:r>
          </a:p>
        </p:txBody>
      </p:sp>
      <p:sp>
        <p:nvSpPr>
          <p:cNvPr id="56424" name="Rectangle 121"/>
          <p:cNvSpPr>
            <a:spLocks noChangeArrowheads="1"/>
          </p:cNvSpPr>
          <p:nvPr/>
        </p:nvSpPr>
        <p:spPr bwMode="auto">
          <a:xfrm>
            <a:off x="2471738" y="266223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$t7</a:t>
            </a:r>
          </a:p>
        </p:txBody>
      </p:sp>
      <p:sp>
        <p:nvSpPr>
          <p:cNvPr id="56425" name="Rectangle 122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grpSp>
        <p:nvGrpSpPr>
          <p:cNvPr id="56426" name="Group 124"/>
          <p:cNvGrpSpPr>
            <a:grpSpLocks/>
          </p:cNvGrpSpPr>
          <p:nvPr/>
        </p:nvGrpSpPr>
        <p:grpSpPr bwMode="auto">
          <a:xfrm>
            <a:off x="-12700" y="5684838"/>
            <a:ext cx="885825" cy="628650"/>
            <a:chOff x="1410" y="717"/>
            <a:chExt cx="558" cy="396"/>
          </a:xfrm>
        </p:grpSpPr>
        <p:sp>
          <p:nvSpPr>
            <p:cNvPr id="56446" name="Rectangle 125"/>
            <p:cNvSpPr>
              <a:spLocks noChangeArrowheads="1"/>
            </p:cNvSpPr>
            <p:nvPr/>
          </p:nvSpPr>
          <p:spPr bwMode="auto">
            <a:xfrm>
              <a:off x="1410" y="717"/>
              <a:ext cx="294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$t6</a:t>
              </a:r>
            </a:p>
          </p:txBody>
        </p:sp>
        <p:sp>
          <p:nvSpPr>
            <p:cNvPr id="56447" name="Text Box 126"/>
            <p:cNvSpPr txBox="1">
              <a:spLocks noChangeArrowheads="1"/>
            </p:cNvSpPr>
            <p:nvPr/>
          </p:nvSpPr>
          <p:spPr bwMode="auto">
            <a:xfrm>
              <a:off x="1424" y="895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grpSp>
          <p:nvGrpSpPr>
            <p:cNvPr id="56448" name="Group 127"/>
            <p:cNvGrpSpPr>
              <a:grpSpLocks/>
            </p:cNvGrpSpPr>
            <p:nvPr/>
          </p:nvGrpSpPr>
          <p:grpSpPr bwMode="auto">
            <a:xfrm>
              <a:off x="1528" y="976"/>
              <a:ext cx="440" cy="63"/>
              <a:chOff x="1592" y="3968"/>
              <a:chExt cx="440" cy="63"/>
            </a:xfrm>
          </p:grpSpPr>
          <p:sp>
            <p:nvSpPr>
              <p:cNvPr id="56449" name="Line 128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50" name="Oval 129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156802" name="AutoShape 130"/>
          <p:cNvSpPr>
            <a:spLocks noChangeArrowheads="1"/>
          </p:cNvSpPr>
          <p:nvPr/>
        </p:nvSpPr>
        <p:spPr bwMode="auto">
          <a:xfrm>
            <a:off x="5218113" y="38989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428" name="Rectangle 132"/>
          <p:cNvSpPr>
            <a:spLocks noChangeArrowheads="1"/>
          </p:cNvSpPr>
          <p:nvPr/>
        </p:nvSpPr>
        <p:spPr bwMode="auto">
          <a:xfrm>
            <a:off x="39878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6429" name="Rectangle 133"/>
          <p:cNvSpPr>
            <a:spLocks noChangeArrowheads="1"/>
          </p:cNvSpPr>
          <p:nvPr/>
        </p:nvSpPr>
        <p:spPr bwMode="auto">
          <a:xfrm>
            <a:off x="2471738" y="2946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156807" name="AutoShape 135"/>
          <p:cNvSpPr>
            <a:spLocks noChangeArrowheads="1"/>
          </p:cNvSpPr>
          <p:nvPr/>
        </p:nvSpPr>
        <p:spPr bwMode="auto">
          <a:xfrm>
            <a:off x="5218113" y="40894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56431" name="Group 136"/>
          <p:cNvGrpSpPr>
            <a:grpSpLocks/>
          </p:cNvGrpSpPr>
          <p:nvPr/>
        </p:nvGrpSpPr>
        <p:grpSpPr bwMode="auto">
          <a:xfrm>
            <a:off x="2822575" y="5240338"/>
            <a:ext cx="885825" cy="628650"/>
            <a:chOff x="1474" y="3709"/>
            <a:chExt cx="558" cy="396"/>
          </a:xfrm>
        </p:grpSpPr>
        <p:sp>
          <p:nvSpPr>
            <p:cNvPr id="56441" name="Text Box 137"/>
            <p:cNvSpPr txBox="1">
              <a:spLocks noChangeArrowheads="1"/>
            </p:cNvSpPr>
            <p:nvPr/>
          </p:nvSpPr>
          <p:spPr bwMode="auto">
            <a:xfrm>
              <a:off x="1488" y="3887"/>
              <a:ext cx="266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alibri" charset="0"/>
                </a:rPr>
                <a:t>    </a:t>
              </a:r>
            </a:p>
          </p:txBody>
        </p:sp>
        <p:sp>
          <p:nvSpPr>
            <p:cNvPr id="56442" name="Rectangle 138"/>
            <p:cNvSpPr>
              <a:spLocks noChangeArrowheads="1"/>
            </p:cNvSpPr>
            <p:nvPr/>
          </p:nvSpPr>
          <p:spPr bwMode="auto">
            <a:xfrm>
              <a:off x="1474" y="370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$t9</a:t>
              </a:r>
            </a:p>
          </p:txBody>
        </p:sp>
        <p:grpSp>
          <p:nvGrpSpPr>
            <p:cNvPr id="56443" name="Group 139"/>
            <p:cNvGrpSpPr>
              <a:grpSpLocks/>
            </p:cNvGrpSpPr>
            <p:nvPr/>
          </p:nvGrpSpPr>
          <p:grpSpPr bwMode="auto">
            <a:xfrm>
              <a:off x="1592" y="3968"/>
              <a:ext cx="440" cy="63"/>
              <a:chOff x="1592" y="3968"/>
              <a:chExt cx="440" cy="63"/>
            </a:xfrm>
          </p:grpSpPr>
          <p:sp>
            <p:nvSpPr>
              <p:cNvPr id="56444" name="Line 140"/>
              <p:cNvSpPr>
                <a:spLocks noChangeShapeType="1"/>
              </p:cNvSpPr>
              <p:nvPr/>
            </p:nvSpPr>
            <p:spPr bwMode="auto">
              <a:xfrm flipV="1">
                <a:off x="1624" y="3984"/>
                <a:ext cx="408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45" name="Oval 141"/>
              <p:cNvSpPr>
                <a:spLocks noChangeArrowheads="1"/>
              </p:cNvSpPr>
              <p:nvPr/>
            </p:nvSpPr>
            <p:spPr bwMode="auto">
              <a:xfrm>
                <a:off x="1592" y="3968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cxnSp>
        <p:nvCxnSpPr>
          <p:cNvPr id="156814" name="AutoShape 142"/>
          <p:cNvCxnSpPr>
            <a:cxnSpLocks noChangeShapeType="1"/>
            <a:stCxn id="56429" idx="3"/>
            <a:endCxn id="56364" idx="1"/>
          </p:cNvCxnSpPr>
          <p:nvPr/>
        </p:nvCxnSpPr>
        <p:spPr bwMode="auto">
          <a:xfrm>
            <a:off x="3360738" y="3054350"/>
            <a:ext cx="627062" cy="3073400"/>
          </a:xfrm>
          <a:prstGeom prst="curvedConnector3">
            <a:avLst>
              <a:gd name="adj1" fmla="val 4987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6815" name="Rectangle 143"/>
          <p:cNvSpPr>
            <a:spLocks noChangeArrowheads="1"/>
          </p:cNvSpPr>
          <p:nvPr/>
        </p:nvSpPr>
        <p:spPr bwMode="auto">
          <a:xfrm>
            <a:off x="39878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cxnSp>
        <p:nvCxnSpPr>
          <p:cNvPr id="156816" name="AutoShape 144"/>
          <p:cNvCxnSpPr>
            <a:cxnSpLocks noChangeShapeType="1"/>
            <a:stCxn id="56341" idx="3"/>
            <a:endCxn id="56425" idx="1"/>
          </p:cNvCxnSpPr>
          <p:nvPr/>
        </p:nvCxnSpPr>
        <p:spPr bwMode="auto">
          <a:xfrm flipV="1">
            <a:off x="2108200" y="2520950"/>
            <a:ext cx="363538" cy="3822700"/>
          </a:xfrm>
          <a:prstGeom prst="curvedConnector3">
            <a:avLst>
              <a:gd name="adj1" fmla="val 4978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6817" name="Rectangle 145"/>
          <p:cNvSpPr>
            <a:spLocks noChangeArrowheads="1"/>
          </p:cNvSpPr>
          <p:nvPr/>
        </p:nvSpPr>
        <p:spPr bwMode="auto">
          <a:xfrm>
            <a:off x="2471738" y="2413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cxnSp>
        <p:nvCxnSpPr>
          <p:cNvPr id="156818" name="AutoShape 146"/>
          <p:cNvCxnSpPr>
            <a:cxnSpLocks noChangeShapeType="1"/>
            <a:stCxn id="156817" idx="3"/>
            <a:endCxn id="56363" idx="1"/>
          </p:cNvCxnSpPr>
          <p:nvPr/>
        </p:nvCxnSpPr>
        <p:spPr bwMode="auto">
          <a:xfrm>
            <a:off x="3360738" y="2520950"/>
            <a:ext cx="627062" cy="3390900"/>
          </a:xfrm>
          <a:prstGeom prst="curvedConnector3">
            <a:avLst>
              <a:gd name="adj1" fmla="val 4987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6819" name="Rectangle 147"/>
          <p:cNvSpPr>
            <a:spLocks noChangeArrowheads="1"/>
          </p:cNvSpPr>
          <p:nvPr/>
        </p:nvSpPr>
        <p:spPr bwMode="auto">
          <a:xfrm>
            <a:off x="39878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156824" name="AutoShape 152"/>
          <p:cNvSpPr>
            <a:spLocks noChangeArrowheads="1"/>
          </p:cNvSpPr>
          <p:nvPr/>
        </p:nvSpPr>
        <p:spPr bwMode="auto">
          <a:xfrm>
            <a:off x="5218113" y="43053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56825" name="AutoShape 153"/>
          <p:cNvSpPr>
            <a:spLocks noChangeArrowheads="1"/>
          </p:cNvSpPr>
          <p:nvPr/>
        </p:nvSpPr>
        <p:spPr bwMode="auto">
          <a:xfrm>
            <a:off x="5218113" y="4521200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7" name="AutoShape 153"/>
          <p:cNvSpPr>
            <a:spLocks noChangeArrowheads="1"/>
          </p:cNvSpPr>
          <p:nvPr/>
        </p:nvSpPr>
        <p:spPr bwMode="auto">
          <a:xfrm>
            <a:off x="5207000" y="2849563"/>
            <a:ext cx="469900" cy="1524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02" grpId="0" animBg="1"/>
      <p:bldP spid="156807" grpId="0" animBg="1"/>
      <p:bldP spid="156815" grpId="0" animBg="1" autoUpdateAnimBg="0"/>
      <p:bldP spid="156817" grpId="0" animBg="1" autoUpdateAnimBg="0"/>
      <p:bldP spid="156819" grpId="0" animBg="1" autoUpdateAnimBg="0"/>
      <p:bldP spid="156824" grpId="0" animBg="1"/>
      <p:bldP spid="156825" grpId="0" animBg="1"/>
      <p:bldP spid="1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60C54-0D9E-4B4C-98E7-15B2679FC86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cost2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cost1</a:t>
            </a: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7356" name="Rectangle 10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7357" name="Rectangle 11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7359" name="Rectangle 13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7360" name="Rectangle 14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7361" name="Rectangle 15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7362" name="Rectangle 1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7363" name="Rectangle 1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7364" name="Rectangle 18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39878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cost2</a:t>
            </a:r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39878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cost1</a:t>
            </a:r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39878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39878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39878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39878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39878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9878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39878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9878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39878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39878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39878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39878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39878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9878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39878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39878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39878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39878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9878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5" name="Text Box 49"/>
          <p:cNvSpPr txBox="1">
            <a:spLocks noChangeArrowheads="1"/>
          </p:cNvSpPr>
          <p:nvPr/>
        </p:nvSpPr>
        <p:spPr bwMode="auto">
          <a:xfrm>
            <a:off x="48355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7396" name="Text Box 50"/>
          <p:cNvSpPr txBox="1">
            <a:spLocks noChangeArrowheads="1"/>
          </p:cNvSpPr>
          <p:nvPr/>
        </p:nvSpPr>
        <p:spPr bwMode="auto">
          <a:xfrm>
            <a:off x="36337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7397" name="Text Box 51"/>
          <p:cNvSpPr txBox="1">
            <a:spLocks noChangeArrowheads="1"/>
          </p:cNvSpPr>
          <p:nvPr/>
        </p:nvSpPr>
        <p:spPr bwMode="auto">
          <a:xfrm>
            <a:off x="36337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7398" name="Text Box 52"/>
          <p:cNvSpPr txBox="1">
            <a:spLocks noChangeArrowheads="1"/>
          </p:cNvSpPr>
          <p:nvPr/>
        </p:nvSpPr>
        <p:spPr bwMode="auto">
          <a:xfrm>
            <a:off x="36337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7399" name="Text Box 53"/>
          <p:cNvSpPr txBox="1">
            <a:spLocks noChangeArrowheads="1"/>
          </p:cNvSpPr>
          <p:nvPr/>
        </p:nvSpPr>
        <p:spPr bwMode="auto">
          <a:xfrm>
            <a:off x="36337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7400" name="Text Box 54"/>
          <p:cNvSpPr txBox="1">
            <a:spLocks noChangeArrowheads="1"/>
          </p:cNvSpPr>
          <p:nvPr/>
        </p:nvSpPr>
        <p:spPr bwMode="auto">
          <a:xfrm>
            <a:off x="36337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7401" name="Text Box 55"/>
          <p:cNvSpPr txBox="1">
            <a:spLocks noChangeArrowheads="1"/>
          </p:cNvSpPr>
          <p:nvPr/>
        </p:nvSpPr>
        <p:spPr bwMode="auto">
          <a:xfrm>
            <a:off x="36337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7402" name="Text Box 56"/>
          <p:cNvSpPr txBox="1">
            <a:spLocks noChangeArrowheads="1"/>
          </p:cNvSpPr>
          <p:nvPr/>
        </p:nvSpPr>
        <p:spPr bwMode="auto">
          <a:xfrm>
            <a:off x="36337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7403" name="Text Box 57"/>
          <p:cNvSpPr txBox="1">
            <a:spLocks noChangeArrowheads="1"/>
          </p:cNvSpPr>
          <p:nvPr/>
        </p:nvSpPr>
        <p:spPr bwMode="auto">
          <a:xfrm>
            <a:off x="36337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7404" name="Text Box 58"/>
          <p:cNvSpPr txBox="1">
            <a:spLocks noChangeArrowheads="1"/>
          </p:cNvSpPr>
          <p:nvPr/>
        </p:nvSpPr>
        <p:spPr bwMode="auto">
          <a:xfrm>
            <a:off x="36337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7405" name="Text Box 59"/>
          <p:cNvSpPr txBox="1">
            <a:spLocks noChangeArrowheads="1"/>
          </p:cNvSpPr>
          <p:nvPr/>
        </p:nvSpPr>
        <p:spPr bwMode="auto">
          <a:xfrm>
            <a:off x="36337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7406" name="Text Box 60"/>
          <p:cNvSpPr txBox="1">
            <a:spLocks noChangeArrowheads="1"/>
          </p:cNvSpPr>
          <p:nvPr/>
        </p:nvSpPr>
        <p:spPr bwMode="auto">
          <a:xfrm>
            <a:off x="36337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7407" name="Text Box 61"/>
          <p:cNvSpPr txBox="1">
            <a:spLocks noChangeArrowheads="1"/>
          </p:cNvSpPr>
          <p:nvPr/>
        </p:nvSpPr>
        <p:spPr bwMode="auto">
          <a:xfrm>
            <a:off x="36337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7408" name="Text Box 62"/>
          <p:cNvSpPr txBox="1">
            <a:spLocks noChangeArrowheads="1"/>
          </p:cNvSpPr>
          <p:nvPr/>
        </p:nvSpPr>
        <p:spPr bwMode="auto">
          <a:xfrm>
            <a:off x="36337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7409" name="Text Box 63"/>
          <p:cNvSpPr txBox="1">
            <a:spLocks noChangeArrowheads="1"/>
          </p:cNvSpPr>
          <p:nvPr/>
        </p:nvSpPr>
        <p:spPr bwMode="auto">
          <a:xfrm>
            <a:off x="36337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7410" name="Text Box 64"/>
          <p:cNvSpPr txBox="1">
            <a:spLocks noChangeArrowheads="1"/>
          </p:cNvSpPr>
          <p:nvPr/>
        </p:nvSpPr>
        <p:spPr bwMode="auto">
          <a:xfrm>
            <a:off x="36337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7411" name="Text Box 65"/>
          <p:cNvSpPr txBox="1">
            <a:spLocks noChangeArrowheads="1"/>
          </p:cNvSpPr>
          <p:nvPr/>
        </p:nvSpPr>
        <p:spPr bwMode="auto">
          <a:xfrm>
            <a:off x="36337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7412" name="Text Box 66"/>
          <p:cNvSpPr txBox="1">
            <a:spLocks noChangeArrowheads="1"/>
          </p:cNvSpPr>
          <p:nvPr/>
        </p:nvSpPr>
        <p:spPr bwMode="auto">
          <a:xfrm>
            <a:off x="36337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7413" name="Text Box 67"/>
          <p:cNvSpPr txBox="1">
            <a:spLocks noChangeArrowheads="1"/>
          </p:cNvSpPr>
          <p:nvPr/>
        </p:nvSpPr>
        <p:spPr bwMode="auto">
          <a:xfrm>
            <a:off x="36337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7414" name="Text Box 68"/>
          <p:cNvSpPr txBox="1">
            <a:spLocks noChangeArrowheads="1"/>
          </p:cNvSpPr>
          <p:nvPr/>
        </p:nvSpPr>
        <p:spPr bwMode="auto">
          <a:xfrm>
            <a:off x="36337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7415" name="Text Box 69"/>
          <p:cNvSpPr txBox="1">
            <a:spLocks noChangeArrowheads="1"/>
          </p:cNvSpPr>
          <p:nvPr/>
        </p:nvSpPr>
        <p:spPr bwMode="auto">
          <a:xfrm>
            <a:off x="36337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7416" name="Text Box 70"/>
          <p:cNvSpPr txBox="1">
            <a:spLocks noChangeArrowheads="1"/>
          </p:cNvSpPr>
          <p:nvPr/>
        </p:nvSpPr>
        <p:spPr bwMode="auto">
          <a:xfrm>
            <a:off x="36337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7417" name="Text Box 71"/>
          <p:cNvSpPr txBox="1">
            <a:spLocks noChangeArrowheads="1"/>
          </p:cNvSpPr>
          <p:nvPr/>
        </p:nvSpPr>
        <p:spPr bwMode="auto">
          <a:xfrm>
            <a:off x="36337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36337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7419" name="Text Box 73"/>
          <p:cNvSpPr txBox="1">
            <a:spLocks noChangeArrowheads="1"/>
          </p:cNvSpPr>
          <p:nvPr/>
        </p:nvSpPr>
        <p:spPr bwMode="auto">
          <a:xfrm>
            <a:off x="36337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7420" name="Text Box 74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7421" name="Text Box 75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7422" name="Text Box 76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7423" name="Text Box 77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7424" name="Text Box 78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7425" name="Text Box 79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7426" name="Text Box 80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7427" name="Text Box 81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7428" name="Text Box 82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7429" name="Text Box 83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7430" name="Text Box 84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7431" name="Text Box 85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7432" name="Text Box 86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7433" name="Text Box 87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7434" name="Text Box 88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7435" name="Text Box 89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7436" name="Text Box 90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7437" name="Text Box 91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7438" name="Text Box 92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7439" name="Text Box 93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7440" name="Text Box 94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7441" name="Text Box 95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7442" name="Text Box 96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7443" name="Text Box 97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sp>
        <p:nvSpPr>
          <p:cNvPr id="57444" name="Rectangle 109"/>
          <p:cNvSpPr>
            <a:spLocks noChangeArrowheads="1"/>
          </p:cNvSpPr>
          <p:nvPr/>
        </p:nvSpPr>
        <p:spPr bwMode="auto">
          <a:xfrm>
            <a:off x="39878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7445" name="Rectangle 118"/>
          <p:cNvSpPr>
            <a:spLocks noChangeArrowheads="1"/>
          </p:cNvSpPr>
          <p:nvPr/>
        </p:nvSpPr>
        <p:spPr bwMode="auto">
          <a:xfrm>
            <a:off x="39878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7446" name="Rectangle 120"/>
          <p:cNvSpPr>
            <a:spLocks noChangeArrowheads="1"/>
          </p:cNvSpPr>
          <p:nvPr/>
        </p:nvSpPr>
        <p:spPr bwMode="auto">
          <a:xfrm>
            <a:off x="39878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57447" name="Group 143"/>
          <p:cNvGrpSpPr>
            <a:grpSpLocks/>
          </p:cNvGrpSpPr>
          <p:nvPr/>
        </p:nvGrpSpPr>
        <p:grpSpPr bwMode="auto">
          <a:xfrm>
            <a:off x="2470150" y="3995738"/>
            <a:ext cx="915988" cy="512762"/>
            <a:chOff x="1556" y="2517"/>
            <a:chExt cx="577" cy="323"/>
          </a:xfrm>
        </p:grpSpPr>
        <p:sp>
          <p:nvSpPr>
            <p:cNvPr id="57457" name="Rectangle 144"/>
            <p:cNvSpPr>
              <a:spLocks noChangeArrowheads="1"/>
            </p:cNvSpPr>
            <p:nvPr/>
          </p:nvSpPr>
          <p:spPr bwMode="auto">
            <a:xfrm>
              <a:off x="1556" y="2517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$a0</a:t>
              </a:r>
            </a:p>
          </p:txBody>
        </p:sp>
        <p:sp>
          <p:nvSpPr>
            <p:cNvPr id="57458" name="Rectangle 145"/>
            <p:cNvSpPr>
              <a:spLocks noChangeArrowheads="1"/>
            </p:cNvSpPr>
            <p:nvPr/>
          </p:nvSpPr>
          <p:spPr bwMode="auto">
            <a:xfrm>
              <a:off x="1573" y="2704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vehicleID</a:t>
              </a:r>
            </a:p>
          </p:txBody>
        </p:sp>
      </p:grpSp>
      <p:grpSp>
        <p:nvGrpSpPr>
          <p:cNvPr id="57448" name="Group 146"/>
          <p:cNvGrpSpPr>
            <a:grpSpLocks/>
          </p:cNvGrpSpPr>
          <p:nvPr/>
        </p:nvGrpSpPr>
        <p:grpSpPr bwMode="auto">
          <a:xfrm>
            <a:off x="2470150" y="4613275"/>
            <a:ext cx="915988" cy="512763"/>
            <a:chOff x="1556" y="2906"/>
            <a:chExt cx="577" cy="323"/>
          </a:xfrm>
        </p:grpSpPr>
        <p:sp>
          <p:nvSpPr>
            <p:cNvPr id="57455" name="Rectangle 147"/>
            <p:cNvSpPr>
              <a:spLocks noChangeArrowheads="1"/>
            </p:cNvSpPr>
            <p:nvPr/>
          </p:nvSpPr>
          <p:spPr bwMode="auto">
            <a:xfrm>
              <a:off x="1556" y="2906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$a1</a:t>
              </a:r>
            </a:p>
          </p:txBody>
        </p:sp>
        <p:sp>
          <p:nvSpPr>
            <p:cNvPr id="57456" name="Rectangle 148"/>
            <p:cNvSpPr>
              <a:spLocks noChangeArrowheads="1"/>
            </p:cNvSpPr>
            <p:nvPr/>
          </p:nvSpPr>
          <p:spPr bwMode="auto">
            <a:xfrm>
              <a:off x="1573" y="3093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make[0-3]</a:t>
              </a:r>
            </a:p>
          </p:txBody>
        </p:sp>
      </p:grpSp>
      <p:grpSp>
        <p:nvGrpSpPr>
          <p:cNvPr id="57449" name="Group 149"/>
          <p:cNvGrpSpPr>
            <a:grpSpLocks/>
          </p:cNvGrpSpPr>
          <p:nvPr/>
        </p:nvGrpSpPr>
        <p:grpSpPr bwMode="auto">
          <a:xfrm>
            <a:off x="2470150" y="5230813"/>
            <a:ext cx="915988" cy="512762"/>
            <a:chOff x="1556" y="3295"/>
            <a:chExt cx="577" cy="323"/>
          </a:xfrm>
        </p:grpSpPr>
        <p:sp>
          <p:nvSpPr>
            <p:cNvPr id="57453" name="Rectangle 150"/>
            <p:cNvSpPr>
              <a:spLocks noChangeArrowheads="1"/>
            </p:cNvSpPr>
            <p:nvPr/>
          </p:nvSpPr>
          <p:spPr bwMode="auto">
            <a:xfrm>
              <a:off x="1556" y="3295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$a2</a:t>
              </a:r>
            </a:p>
          </p:txBody>
        </p:sp>
        <p:sp>
          <p:nvSpPr>
            <p:cNvPr id="57454" name="Rectangle 151"/>
            <p:cNvSpPr>
              <a:spLocks noChangeArrowheads="1"/>
            </p:cNvSpPr>
            <p:nvPr/>
          </p:nvSpPr>
          <p:spPr bwMode="auto">
            <a:xfrm>
              <a:off x="1573" y="3482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make[4-7]</a:t>
              </a:r>
            </a:p>
          </p:txBody>
        </p:sp>
      </p:grpSp>
      <p:grpSp>
        <p:nvGrpSpPr>
          <p:cNvPr id="57450" name="Group 152"/>
          <p:cNvGrpSpPr>
            <a:grpSpLocks/>
          </p:cNvGrpSpPr>
          <p:nvPr/>
        </p:nvGrpSpPr>
        <p:grpSpPr bwMode="auto">
          <a:xfrm>
            <a:off x="2470150" y="5849938"/>
            <a:ext cx="915988" cy="512762"/>
            <a:chOff x="1556" y="3685"/>
            <a:chExt cx="577" cy="323"/>
          </a:xfrm>
        </p:grpSpPr>
        <p:sp>
          <p:nvSpPr>
            <p:cNvPr id="57451" name="Rectangle 153"/>
            <p:cNvSpPr>
              <a:spLocks noChangeArrowheads="1"/>
            </p:cNvSpPr>
            <p:nvPr/>
          </p:nvSpPr>
          <p:spPr bwMode="auto">
            <a:xfrm>
              <a:off x="1556" y="3685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$a3</a:t>
              </a:r>
            </a:p>
          </p:txBody>
        </p:sp>
        <p:sp>
          <p:nvSpPr>
            <p:cNvPr id="57452" name="Rectangle 154"/>
            <p:cNvSpPr>
              <a:spLocks noChangeArrowheads="1"/>
            </p:cNvSpPr>
            <p:nvPr/>
          </p:nvSpPr>
          <p:spPr bwMode="auto">
            <a:xfrm>
              <a:off x="1573" y="3872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make[8-11]</a:t>
              </a:r>
            </a:p>
          </p:txBody>
        </p:sp>
      </p:grp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52070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latin typeface="Calibri" charset="0"/>
              </a:rPr>
              <a:t>main: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 dirty="0">
                <a:latin typeface="Calibri" charset="0"/>
              </a:rPr>
              <a:t>	$sp, 168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</a:t>
            </a:r>
            <a:r>
              <a:rPr lang="en-US" sz="1400" dirty="0" err="1">
                <a:latin typeface="Calibri" charset="0"/>
              </a:rPr>
              <a:t>ra</a:t>
            </a:r>
            <a:r>
              <a:rPr lang="en-US" sz="1400" dirty="0">
                <a:latin typeface="Calibri" charset="0"/>
              </a:rPr>
              <a:t>, 84($sp)</a:t>
            </a:r>
          </a:p>
          <a:p>
            <a:r>
              <a:rPr lang="en-US" sz="1400" dirty="0">
                <a:latin typeface="Calibri" charset="0"/>
              </a:rPr>
              <a:t>	.frame	$sp, 168, $</a:t>
            </a:r>
            <a:r>
              <a:rPr lang="en-US" sz="1400" dirty="0" err="1">
                <a:latin typeface="Calibri" charset="0"/>
              </a:rPr>
              <a:t>ra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#  23	 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CarNode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mycar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charset="0"/>
              </a:rPr>
              <a:t> #  25	 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ReadCar(&amp;mycar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$a0, $sp, 88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latin typeface="Calibri" charset="0"/>
              </a:rPr>
              <a:t>ReadCar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#  27	  </a:t>
            </a:r>
            <a:r>
              <a:rPr lang="en-US" sz="1400" dirty="0" err="1">
                <a:solidFill>
                  <a:schemeClr val="tx2"/>
                </a:solidFill>
                <a:latin typeface="Calibri" charset="0"/>
              </a:rPr>
              <a:t>PrintCar(mycar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);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$t6, $sp, 88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 dirty="0">
                <a:latin typeface="Calibri" charset="0"/>
              </a:rPr>
              <a:t>	$t9, $sp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$t0, $t6, 72</a:t>
            </a:r>
          </a:p>
          <a:p>
            <a:r>
              <a:rPr lang="en-US" sz="1400" dirty="0">
                <a:solidFill>
                  <a:srgbClr val="993300"/>
                </a:solidFill>
                <a:latin typeface="Calibri" charset="0"/>
              </a:rPr>
              <a:t>L1</a:t>
            </a:r>
            <a:r>
              <a:rPr lang="en-US" sz="1400" dirty="0" smtClean="0">
                <a:solidFill>
                  <a:srgbClr val="993300"/>
                </a:solidFill>
                <a:latin typeface="Calibri" charset="0"/>
              </a:rPr>
              <a:t>:                                # loop copies 3 words</a:t>
            </a:r>
            <a:endParaRPr lang="en-US" sz="1400" dirty="0" smtClean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0($t6)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$t6, $t6, 12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0($t9)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-8($t6)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$t9, $t9, 12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-8($t9)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-4($t6)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-4($t9)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bne</a:t>
            </a:r>
            <a:r>
              <a:rPr lang="en-US" sz="1400" dirty="0">
                <a:latin typeface="Calibri" charset="0"/>
              </a:rPr>
              <a:t>	$t6, $t0, </a:t>
            </a:r>
            <a:r>
              <a:rPr lang="en-US" sz="1400" dirty="0">
                <a:solidFill>
                  <a:srgbClr val="993300"/>
                </a:solidFill>
                <a:latin typeface="Calibri" charset="0"/>
              </a:rPr>
              <a:t>L1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$a0, 0($sp)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$a1, 4($sp)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$a2, 8($sp)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$a3, 12($sp)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latin typeface="Calibri" charset="0"/>
              </a:rPr>
              <a:t>PrintCar</a:t>
            </a:r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charset="0"/>
              </a:rPr>
              <a:t>#  28	}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 dirty="0">
                <a:latin typeface="Calibri" charset="0"/>
              </a:rPr>
              <a:t>	$v0, $zero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</a:t>
            </a:r>
            <a:r>
              <a:rPr lang="en-US" sz="1400" dirty="0" err="1">
                <a:latin typeface="Calibri" charset="0"/>
              </a:rPr>
              <a:t>ra</a:t>
            </a:r>
            <a:r>
              <a:rPr lang="en-US" sz="1400" dirty="0">
                <a:latin typeface="Calibri" charset="0"/>
              </a:rPr>
              <a:t>, 84($sp)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 dirty="0">
                <a:latin typeface="Calibri" charset="0"/>
              </a:rPr>
              <a:t>	$sp, 168</a:t>
            </a:r>
          </a:p>
          <a:p>
            <a:r>
              <a:rPr lang="en-US" sz="1400" dirty="0">
                <a:latin typeface="Calibri" charset="0"/>
              </a:rPr>
              <a:t>	</a:t>
            </a:r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j</a:t>
            </a:r>
            <a:r>
              <a:rPr lang="en-US" sz="1400" dirty="0">
                <a:latin typeface="Calibri" charset="0"/>
              </a:rPr>
              <a:t>	$</a:t>
            </a:r>
            <a:r>
              <a:rPr lang="en-US" sz="1400" dirty="0" err="1">
                <a:latin typeface="Calibri" charset="0"/>
              </a:rPr>
              <a:t>ra</a:t>
            </a:r>
            <a:r>
              <a:rPr lang="en-US" sz="1400" dirty="0">
                <a:latin typeface="Calibri" charset="0"/>
              </a:rPr>
              <a:t>                    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60C54-0D9E-4B4C-98E7-15B2679FC86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car.c program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52070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42	void PrintCar(CarNode car)</a:t>
            </a:r>
          </a:p>
          <a:p>
            <a:r>
              <a:rPr lang="en-US" sz="1400">
                <a:solidFill>
                  <a:schemeClr val="tx2"/>
                </a:solidFill>
                <a:latin typeface="Calibri" charset="0"/>
              </a:rPr>
              <a:t> #  43	{</a:t>
            </a:r>
          </a:p>
          <a:p>
            <a:r>
              <a:rPr lang="en-US" sz="1400">
                <a:latin typeface="Calibri" charset="0"/>
              </a:rPr>
              <a:t>PrintCar: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>
                <a:latin typeface="Calibri" charset="0"/>
              </a:rPr>
              <a:t>	$sp, 32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$ra, 28($sp)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$a0, 32($sp)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$a1, 36($sp)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$a2, 40($sp)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$a3, 44($sp)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44	  printf("vehicleID: %d\n",car.vehicleID);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la</a:t>
            </a:r>
            <a:r>
              <a:rPr lang="en-US" sz="1400">
                <a:latin typeface="Calibri" charset="0"/>
              </a:rPr>
              <a:t>	$a0, string13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$a1, 32($sp)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printf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45	  printf("make: %s\n",car.make);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la</a:t>
            </a:r>
            <a:r>
              <a:rPr lang="en-US" sz="1400">
                <a:latin typeface="Calibri" charset="0"/>
              </a:rPr>
              <a:t>	$a0, string14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$a1, $sp, 32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$a1, $a1, 4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printf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46	  printf("model: %s\n",car.model);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la</a:t>
            </a:r>
            <a:r>
              <a:rPr lang="en-US" sz="1400">
                <a:latin typeface="Calibri" charset="0"/>
              </a:rPr>
              <a:t>	$a0, string15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$a1, $sp, 32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$a1, $a1, 24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printf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47	  printf("year: %d\n",car.year);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la</a:t>
            </a:r>
            <a:r>
              <a:rPr lang="en-US" sz="1400">
                <a:latin typeface="Calibri" charset="0"/>
              </a:rPr>
              <a:t>	$a0, string16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$a1, 76($sp)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printf</a:t>
            </a:r>
          </a:p>
          <a:p>
            <a:r>
              <a:rPr lang="en-US" sz="1400">
                <a:latin typeface="Calibri" charset="0"/>
              </a:rPr>
              <a:t> </a:t>
            </a:r>
          </a:p>
          <a:p>
            <a:endParaRPr lang="en-US" sz="1400">
              <a:latin typeface="Calibri" charset="0"/>
            </a:endParaRP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192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2192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12192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cost2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12192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cost1</a:t>
            </a: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12192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12192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7356" name="Rectangle 10"/>
          <p:cNvSpPr>
            <a:spLocks noChangeArrowheads="1"/>
          </p:cNvSpPr>
          <p:nvPr/>
        </p:nvSpPr>
        <p:spPr bwMode="auto">
          <a:xfrm>
            <a:off x="12192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7357" name="Rectangle 11"/>
          <p:cNvSpPr>
            <a:spLocks noChangeArrowheads="1"/>
          </p:cNvSpPr>
          <p:nvPr/>
        </p:nvSpPr>
        <p:spPr bwMode="auto">
          <a:xfrm>
            <a:off x="12192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12192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7359" name="Rectangle 13"/>
          <p:cNvSpPr>
            <a:spLocks noChangeArrowheads="1"/>
          </p:cNvSpPr>
          <p:nvPr/>
        </p:nvSpPr>
        <p:spPr bwMode="auto">
          <a:xfrm>
            <a:off x="12192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7360" name="Rectangle 14"/>
          <p:cNvSpPr>
            <a:spLocks noChangeArrowheads="1"/>
          </p:cNvSpPr>
          <p:nvPr/>
        </p:nvSpPr>
        <p:spPr bwMode="auto">
          <a:xfrm>
            <a:off x="12192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7361" name="Rectangle 15"/>
          <p:cNvSpPr>
            <a:spLocks noChangeArrowheads="1"/>
          </p:cNvSpPr>
          <p:nvPr/>
        </p:nvSpPr>
        <p:spPr bwMode="auto">
          <a:xfrm>
            <a:off x="12192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7362" name="Rectangle 16"/>
          <p:cNvSpPr>
            <a:spLocks noChangeArrowheads="1"/>
          </p:cNvSpPr>
          <p:nvPr/>
        </p:nvSpPr>
        <p:spPr bwMode="auto">
          <a:xfrm>
            <a:off x="12192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7363" name="Rectangle 17"/>
          <p:cNvSpPr>
            <a:spLocks noChangeArrowheads="1"/>
          </p:cNvSpPr>
          <p:nvPr/>
        </p:nvSpPr>
        <p:spPr bwMode="auto">
          <a:xfrm>
            <a:off x="12192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7364" name="Rectangle 18"/>
          <p:cNvSpPr>
            <a:spLocks noChangeArrowheads="1"/>
          </p:cNvSpPr>
          <p:nvPr/>
        </p:nvSpPr>
        <p:spPr bwMode="auto">
          <a:xfrm>
            <a:off x="12192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  <a:endParaRPr lang="en-US">
              <a:latin typeface="Calibri" charset="0"/>
            </a:endParaRP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12192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  <a:endParaRPr lang="en-US">
              <a:latin typeface="Calibri" charset="0"/>
            </a:endParaRPr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2192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2192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12192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12192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12192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12192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12192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12192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3987800" y="2997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cost2</a:t>
            </a:r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3987800" y="3213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cost1</a:t>
            </a:r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3987800" y="3429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3987800" y="3644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mileage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3987800" y="3860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year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3987800" y="4076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model[16-19]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3987800" y="4292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model[12-15]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987800" y="4508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model[8-11]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3987800" y="4724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model[4-7]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987800" y="4940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model[0-3]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3987800" y="51562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make[16-19]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3987800" y="53721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make[12-15]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3987800" y="5588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make[8-11]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3987800" y="5803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make[4-7]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3987800" y="6019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987800" y="12700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make[0-3]</a:t>
            </a:r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3987800" y="14859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3987800" y="17018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3987800" y="1917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3987800" y="21336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987800" y="23495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95" name="Text Box 49"/>
          <p:cNvSpPr txBox="1">
            <a:spLocks noChangeArrowheads="1"/>
          </p:cNvSpPr>
          <p:nvPr/>
        </p:nvSpPr>
        <p:spPr bwMode="auto">
          <a:xfrm>
            <a:off x="4835525" y="62007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SP</a:t>
            </a:r>
          </a:p>
        </p:txBody>
      </p:sp>
      <p:sp>
        <p:nvSpPr>
          <p:cNvPr id="57396" name="Text Box 50"/>
          <p:cNvSpPr txBox="1">
            <a:spLocks noChangeArrowheads="1"/>
          </p:cNvSpPr>
          <p:nvPr/>
        </p:nvSpPr>
        <p:spPr bwMode="auto">
          <a:xfrm>
            <a:off x="3633788" y="620077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00</a:t>
            </a:r>
          </a:p>
        </p:txBody>
      </p:sp>
      <p:sp>
        <p:nvSpPr>
          <p:cNvPr id="57397" name="Text Box 51"/>
          <p:cNvSpPr txBox="1">
            <a:spLocks noChangeArrowheads="1"/>
          </p:cNvSpPr>
          <p:nvPr/>
        </p:nvSpPr>
        <p:spPr bwMode="auto">
          <a:xfrm>
            <a:off x="3633788" y="59864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04</a:t>
            </a:r>
          </a:p>
        </p:txBody>
      </p:sp>
      <p:sp>
        <p:nvSpPr>
          <p:cNvPr id="57398" name="Text Box 52"/>
          <p:cNvSpPr txBox="1">
            <a:spLocks noChangeArrowheads="1"/>
          </p:cNvSpPr>
          <p:nvPr/>
        </p:nvSpPr>
        <p:spPr bwMode="auto">
          <a:xfrm>
            <a:off x="3633788" y="57705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08</a:t>
            </a:r>
          </a:p>
        </p:txBody>
      </p:sp>
      <p:sp>
        <p:nvSpPr>
          <p:cNvPr id="57399" name="Text Box 53"/>
          <p:cNvSpPr txBox="1">
            <a:spLocks noChangeArrowheads="1"/>
          </p:cNvSpPr>
          <p:nvPr/>
        </p:nvSpPr>
        <p:spPr bwMode="auto">
          <a:xfrm>
            <a:off x="3633788" y="55546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</a:t>
            </a:r>
          </a:p>
        </p:txBody>
      </p:sp>
      <p:sp>
        <p:nvSpPr>
          <p:cNvPr id="57400" name="Text Box 54"/>
          <p:cNvSpPr txBox="1">
            <a:spLocks noChangeArrowheads="1"/>
          </p:cNvSpPr>
          <p:nvPr/>
        </p:nvSpPr>
        <p:spPr bwMode="auto">
          <a:xfrm>
            <a:off x="3633788" y="533876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</a:t>
            </a:r>
          </a:p>
        </p:txBody>
      </p:sp>
      <p:sp>
        <p:nvSpPr>
          <p:cNvPr id="57401" name="Text Box 55"/>
          <p:cNvSpPr txBox="1">
            <a:spLocks noChangeArrowheads="1"/>
          </p:cNvSpPr>
          <p:nvPr/>
        </p:nvSpPr>
        <p:spPr bwMode="auto">
          <a:xfrm>
            <a:off x="3633788" y="51244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20</a:t>
            </a:r>
          </a:p>
        </p:txBody>
      </p:sp>
      <p:sp>
        <p:nvSpPr>
          <p:cNvPr id="57402" name="Text Box 56"/>
          <p:cNvSpPr txBox="1">
            <a:spLocks noChangeArrowheads="1"/>
          </p:cNvSpPr>
          <p:nvPr/>
        </p:nvSpPr>
        <p:spPr bwMode="auto">
          <a:xfrm>
            <a:off x="3633788" y="49085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24</a:t>
            </a:r>
          </a:p>
        </p:txBody>
      </p:sp>
      <p:sp>
        <p:nvSpPr>
          <p:cNvPr id="57403" name="Text Box 57"/>
          <p:cNvSpPr txBox="1">
            <a:spLocks noChangeArrowheads="1"/>
          </p:cNvSpPr>
          <p:nvPr/>
        </p:nvSpPr>
        <p:spPr bwMode="auto">
          <a:xfrm>
            <a:off x="3633788" y="46926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28</a:t>
            </a:r>
          </a:p>
        </p:txBody>
      </p:sp>
      <p:sp>
        <p:nvSpPr>
          <p:cNvPr id="57404" name="Text Box 58"/>
          <p:cNvSpPr txBox="1">
            <a:spLocks noChangeArrowheads="1"/>
          </p:cNvSpPr>
          <p:nvPr/>
        </p:nvSpPr>
        <p:spPr bwMode="auto">
          <a:xfrm>
            <a:off x="3633788" y="44767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32</a:t>
            </a:r>
          </a:p>
        </p:txBody>
      </p:sp>
      <p:sp>
        <p:nvSpPr>
          <p:cNvPr id="57405" name="Text Box 59"/>
          <p:cNvSpPr txBox="1">
            <a:spLocks noChangeArrowheads="1"/>
          </p:cNvSpPr>
          <p:nvPr/>
        </p:nvSpPr>
        <p:spPr bwMode="auto">
          <a:xfrm>
            <a:off x="3633788" y="4260850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36</a:t>
            </a:r>
          </a:p>
        </p:txBody>
      </p:sp>
      <p:sp>
        <p:nvSpPr>
          <p:cNvPr id="57406" name="Text Box 60"/>
          <p:cNvSpPr txBox="1">
            <a:spLocks noChangeArrowheads="1"/>
          </p:cNvSpPr>
          <p:nvPr/>
        </p:nvSpPr>
        <p:spPr bwMode="auto">
          <a:xfrm>
            <a:off x="3633788" y="40465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40</a:t>
            </a:r>
          </a:p>
        </p:txBody>
      </p:sp>
      <p:sp>
        <p:nvSpPr>
          <p:cNvPr id="57407" name="Text Box 61"/>
          <p:cNvSpPr txBox="1">
            <a:spLocks noChangeArrowheads="1"/>
          </p:cNvSpPr>
          <p:nvPr/>
        </p:nvSpPr>
        <p:spPr bwMode="auto">
          <a:xfrm>
            <a:off x="3633788" y="38306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44</a:t>
            </a:r>
          </a:p>
        </p:txBody>
      </p:sp>
      <p:sp>
        <p:nvSpPr>
          <p:cNvPr id="57408" name="Text Box 62"/>
          <p:cNvSpPr txBox="1">
            <a:spLocks noChangeArrowheads="1"/>
          </p:cNvSpPr>
          <p:nvPr/>
        </p:nvSpPr>
        <p:spPr bwMode="auto">
          <a:xfrm>
            <a:off x="3633788" y="36147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48</a:t>
            </a:r>
          </a:p>
        </p:txBody>
      </p:sp>
      <p:sp>
        <p:nvSpPr>
          <p:cNvPr id="57409" name="Text Box 63"/>
          <p:cNvSpPr txBox="1">
            <a:spLocks noChangeArrowheads="1"/>
          </p:cNvSpPr>
          <p:nvPr/>
        </p:nvSpPr>
        <p:spPr bwMode="auto">
          <a:xfrm>
            <a:off x="3633788" y="339883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52</a:t>
            </a:r>
          </a:p>
        </p:txBody>
      </p:sp>
      <p:sp>
        <p:nvSpPr>
          <p:cNvPr id="57410" name="Text Box 64"/>
          <p:cNvSpPr txBox="1">
            <a:spLocks noChangeArrowheads="1"/>
          </p:cNvSpPr>
          <p:nvPr/>
        </p:nvSpPr>
        <p:spPr bwMode="auto">
          <a:xfrm>
            <a:off x="3633788" y="31845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56</a:t>
            </a:r>
          </a:p>
        </p:txBody>
      </p:sp>
      <p:sp>
        <p:nvSpPr>
          <p:cNvPr id="57411" name="Text Box 65"/>
          <p:cNvSpPr txBox="1">
            <a:spLocks noChangeArrowheads="1"/>
          </p:cNvSpPr>
          <p:nvPr/>
        </p:nvSpPr>
        <p:spPr bwMode="auto">
          <a:xfrm>
            <a:off x="3633788" y="29686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60</a:t>
            </a:r>
          </a:p>
        </p:txBody>
      </p:sp>
      <p:sp>
        <p:nvSpPr>
          <p:cNvPr id="57412" name="Text Box 66"/>
          <p:cNvSpPr txBox="1">
            <a:spLocks noChangeArrowheads="1"/>
          </p:cNvSpPr>
          <p:nvPr/>
        </p:nvSpPr>
        <p:spPr bwMode="auto">
          <a:xfrm>
            <a:off x="3633788" y="27527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64</a:t>
            </a:r>
          </a:p>
        </p:txBody>
      </p:sp>
      <p:sp>
        <p:nvSpPr>
          <p:cNvPr id="57413" name="Text Box 67"/>
          <p:cNvSpPr txBox="1">
            <a:spLocks noChangeArrowheads="1"/>
          </p:cNvSpPr>
          <p:nvPr/>
        </p:nvSpPr>
        <p:spPr bwMode="auto">
          <a:xfrm>
            <a:off x="3633788" y="25368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68</a:t>
            </a:r>
          </a:p>
        </p:txBody>
      </p:sp>
      <p:sp>
        <p:nvSpPr>
          <p:cNvPr id="57414" name="Text Box 68"/>
          <p:cNvSpPr txBox="1">
            <a:spLocks noChangeArrowheads="1"/>
          </p:cNvSpPr>
          <p:nvPr/>
        </p:nvSpPr>
        <p:spPr bwMode="auto">
          <a:xfrm>
            <a:off x="3633788" y="2320925"/>
            <a:ext cx="3524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72</a:t>
            </a:r>
          </a:p>
        </p:txBody>
      </p:sp>
      <p:sp>
        <p:nvSpPr>
          <p:cNvPr id="57415" name="Text Box 69"/>
          <p:cNvSpPr txBox="1">
            <a:spLocks noChangeArrowheads="1"/>
          </p:cNvSpPr>
          <p:nvPr/>
        </p:nvSpPr>
        <p:spPr bwMode="auto">
          <a:xfrm>
            <a:off x="3633788" y="21066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76</a:t>
            </a:r>
          </a:p>
        </p:txBody>
      </p:sp>
      <p:sp>
        <p:nvSpPr>
          <p:cNvPr id="57416" name="Text Box 70"/>
          <p:cNvSpPr txBox="1">
            <a:spLocks noChangeArrowheads="1"/>
          </p:cNvSpPr>
          <p:nvPr/>
        </p:nvSpPr>
        <p:spPr bwMode="auto">
          <a:xfrm>
            <a:off x="3633788" y="18907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80</a:t>
            </a:r>
          </a:p>
        </p:txBody>
      </p:sp>
      <p:sp>
        <p:nvSpPr>
          <p:cNvPr id="57417" name="Text Box 71"/>
          <p:cNvSpPr txBox="1">
            <a:spLocks noChangeArrowheads="1"/>
          </p:cNvSpPr>
          <p:nvPr/>
        </p:nvSpPr>
        <p:spPr bwMode="auto">
          <a:xfrm>
            <a:off x="3633788" y="16748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84</a:t>
            </a:r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3633788" y="14589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88</a:t>
            </a:r>
          </a:p>
        </p:txBody>
      </p:sp>
      <p:sp>
        <p:nvSpPr>
          <p:cNvPr id="57419" name="Text Box 73"/>
          <p:cNvSpPr txBox="1">
            <a:spLocks noChangeArrowheads="1"/>
          </p:cNvSpPr>
          <p:nvPr/>
        </p:nvSpPr>
        <p:spPr bwMode="auto">
          <a:xfrm>
            <a:off x="3633788" y="1243013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92</a:t>
            </a:r>
          </a:p>
        </p:txBody>
      </p:sp>
      <p:sp>
        <p:nvSpPr>
          <p:cNvPr id="57420" name="Text Box 74"/>
          <p:cNvSpPr txBox="1">
            <a:spLocks noChangeArrowheads="1"/>
          </p:cNvSpPr>
          <p:nvPr/>
        </p:nvSpPr>
        <p:spPr bwMode="auto">
          <a:xfrm>
            <a:off x="785813" y="1666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180</a:t>
            </a:r>
          </a:p>
        </p:txBody>
      </p:sp>
      <p:sp>
        <p:nvSpPr>
          <p:cNvPr id="57421" name="Text Box 75"/>
          <p:cNvSpPr txBox="1">
            <a:spLocks noChangeArrowheads="1"/>
          </p:cNvSpPr>
          <p:nvPr/>
        </p:nvSpPr>
        <p:spPr bwMode="auto">
          <a:xfrm>
            <a:off x="785813" y="1454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184</a:t>
            </a:r>
          </a:p>
        </p:txBody>
      </p:sp>
      <p:sp>
        <p:nvSpPr>
          <p:cNvPr id="57422" name="Text Box 76"/>
          <p:cNvSpPr txBox="1">
            <a:spLocks noChangeArrowheads="1"/>
          </p:cNvSpPr>
          <p:nvPr/>
        </p:nvSpPr>
        <p:spPr bwMode="auto">
          <a:xfrm>
            <a:off x="785813" y="1241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188</a:t>
            </a:r>
          </a:p>
        </p:txBody>
      </p:sp>
      <p:sp>
        <p:nvSpPr>
          <p:cNvPr id="57423" name="Text Box 77"/>
          <p:cNvSpPr txBox="1">
            <a:spLocks noChangeArrowheads="1"/>
          </p:cNvSpPr>
          <p:nvPr/>
        </p:nvSpPr>
        <p:spPr bwMode="auto">
          <a:xfrm>
            <a:off x="869950" y="6211888"/>
            <a:ext cx="35242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96</a:t>
            </a:r>
          </a:p>
        </p:txBody>
      </p:sp>
      <p:sp>
        <p:nvSpPr>
          <p:cNvPr id="57424" name="Text Box 78"/>
          <p:cNvSpPr txBox="1">
            <a:spLocks noChangeArrowheads="1"/>
          </p:cNvSpPr>
          <p:nvPr/>
        </p:nvSpPr>
        <p:spPr bwMode="auto">
          <a:xfrm>
            <a:off x="785813" y="5984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100</a:t>
            </a:r>
          </a:p>
        </p:txBody>
      </p:sp>
      <p:sp>
        <p:nvSpPr>
          <p:cNvPr id="57425" name="Text Box 79"/>
          <p:cNvSpPr txBox="1">
            <a:spLocks noChangeArrowheads="1"/>
          </p:cNvSpPr>
          <p:nvPr/>
        </p:nvSpPr>
        <p:spPr bwMode="auto">
          <a:xfrm>
            <a:off x="785813" y="5772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104</a:t>
            </a:r>
          </a:p>
        </p:txBody>
      </p:sp>
      <p:sp>
        <p:nvSpPr>
          <p:cNvPr id="57426" name="Text Box 80"/>
          <p:cNvSpPr txBox="1">
            <a:spLocks noChangeArrowheads="1"/>
          </p:cNvSpPr>
          <p:nvPr/>
        </p:nvSpPr>
        <p:spPr bwMode="auto">
          <a:xfrm>
            <a:off x="785813" y="5559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108</a:t>
            </a:r>
          </a:p>
        </p:txBody>
      </p:sp>
      <p:sp>
        <p:nvSpPr>
          <p:cNvPr id="57427" name="Text Box 81"/>
          <p:cNvSpPr txBox="1">
            <a:spLocks noChangeArrowheads="1"/>
          </p:cNvSpPr>
          <p:nvPr/>
        </p:nvSpPr>
        <p:spPr bwMode="auto">
          <a:xfrm>
            <a:off x="785813" y="5345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112</a:t>
            </a:r>
          </a:p>
        </p:txBody>
      </p:sp>
      <p:sp>
        <p:nvSpPr>
          <p:cNvPr id="57428" name="Text Box 82"/>
          <p:cNvSpPr txBox="1">
            <a:spLocks noChangeArrowheads="1"/>
          </p:cNvSpPr>
          <p:nvPr/>
        </p:nvSpPr>
        <p:spPr bwMode="auto">
          <a:xfrm>
            <a:off x="785813" y="5132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116</a:t>
            </a:r>
          </a:p>
        </p:txBody>
      </p:sp>
      <p:sp>
        <p:nvSpPr>
          <p:cNvPr id="57429" name="Text Box 83"/>
          <p:cNvSpPr txBox="1">
            <a:spLocks noChangeArrowheads="1"/>
          </p:cNvSpPr>
          <p:nvPr/>
        </p:nvSpPr>
        <p:spPr bwMode="auto">
          <a:xfrm>
            <a:off x="785813" y="4905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120</a:t>
            </a:r>
          </a:p>
        </p:txBody>
      </p:sp>
      <p:sp>
        <p:nvSpPr>
          <p:cNvPr id="57430" name="Text Box 84"/>
          <p:cNvSpPr txBox="1">
            <a:spLocks noChangeArrowheads="1"/>
          </p:cNvSpPr>
          <p:nvPr/>
        </p:nvSpPr>
        <p:spPr bwMode="auto">
          <a:xfrm>
            <a:off x="785813" y="4692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124</a:t>
            </a:r>
          </a:p>
        </p:txBody>
      </p:sp>
      <p:sp>
        <p:nvSpPr>
          <p:cNvPr id="57431" name="Text Box 85"/>
          <p:cNvSpPr txBox="1">
            <a:spLocks noChangeArrowheads="1"/>
          </p:cNvSpPr>
          <p:nvPr/>
        </p:nvSpPr>
        <p:spPr bwMode="auto">
          <a:xfrm>
            <a:off x="785813" y="4479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128</a:t>
            </a:r>
          </a:p>
        </p:txBody>
      </p:sp>
      <p:sp>
        <p:nvSpPr>
          <p:cNvPr id="57432" name="Text Box 86"/>
          <p:cNvSpPr txBox="1">
            <a:spLocks noChangeArrowheads="1"/>
          </p:cNvSpPr>
          <p:nvPr/>
        </p:nvSpPr>
        <p:spPr bwMode="auto">
          <a:xfrm>
            <a:off x="785813" y="4265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132</a:t>
            </a:r>
          </a:p>
        </p:txBody>
      </p:sp>
      <p:sp>
        <p:nvSpPr>
          <p:cNvPr id="57433" name="Text Box 87"/>
          <p:cNvSpPr txBox="1">
            <a:spLocks noChangeArrowheads="1"/>
          </p:cNvSpPr>
          <p:nvPr/>
        </p:nvSpPr>
        <p:spPr bwMode="auto">
          <a:xfrm>
            <a:off x="785813" y="4052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136</a:t>
            </a:r>
          </a:p>
        </p:txBody>
      </p:sp>
      <p:sp>
        <p:nvSpPr>
          <p:cNvPr id="57434" name="Text Box 88"/>
          <p:cNvSpPr txBox="1">
            <a:spLocks noChangeArrowheads="1"/>
          </p:cNvSpPr>
          <p:nvPr/>
        </p:nvSpPr>
        <p:spPr bwMode="auto">
          <a:xfrm>
            <a:off x="785813" y="38258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140</a:t>
            </a:r>
          </a:p>
        </p:txBody>
      </p:sp>
      <p:sp>
        <p:nvSpPr>
          <p:cNvPr id="57435" name="Text Box 89"/>
          <p:cNvSpPr txBox="1">
            <a:spLocks noChangeArrowheads="1"/>
          </p:cNvSpPr>
          <p:nvPr/>
        </p:nvSpPr>
        <p:spPr bwMode="auto">
          <a:xfrm>
            <a:off x="785813" y="36131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144</a:t>
            </a:r>
          </a:p>
        </p:txBody>
      </p:sp>
      <p:sp>
        <p:nvSpPr>
          <p:cNvPr id="57436" name="Text Box 90"/>
          <p:cNvSpPr txBox="1">
            <a:spLocks noChangeArrowheads="1"/>
          </p:cNvSpPr>
          <p:nvPr/>
        </p:nvSpPr>
        <p:spPr bwMode="auto">
          <a:xfrm>
            <a:off x="785813" y="34004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148</a:t>
            </a:r>
          </a:p>
        </p:txBody>
      </p:sp>
      <p:sp>
        <p:nvSpPr>
          <p:cNvPr id="57437" name="Text Box 91"/>
          <p:cNvSpPr txBox="1">
            <a:spLocks noChangeArrowheads="1"/>
          </p:cNvSpPr>
          <p:nvPr/>
        </p:nvSpPr>
        <p:spPr bwMode="auto">
          <a:xfrm>
            <a:off x="785813" y="31861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152</a:t>
            </a:r>
          </a:p>
        </p:txBody>
      </p:sp>
      <p:sp>
        <p:nvSpPr>
          <p:cNvPr id="57438" name="Text Box 92"/>
          <p:cNvSpPr txBox="1">
            <a:spLocks noChangeArrowheads="1"/>
          </p:cNvSpPr>
          <p:nvPr/>
        </p:nvSpPr>
        <p:spPr bwMode="auto">
          <a:xfrm>
            <a:off x="785813" y="29733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156</a:t>
            </a:r>
          </a:p>
        </p:txBody>
      </p:sp>
      <p:sp>
        <p:nvSpPr>
          <p:cNvPr id="57439" name="Text Box 93"/>
          <p:cNvSpPr txBox="1">
            <a:spLocks noChangeArrowheads="1"/>
          </p:cNvSpPr>
          <p:nvPr/>
        </p:nvSpPr>
        <p:spPr bwMode="auto">
          <a:xfrm>
            <a:off x="785813" y="274637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160</a:t>
            </a:r>
          </a:p>
        </p:txBody>
      </p:sp>
      <p:sp>
        <p:nvSpPr>
          <p:cNvPr id="57440" name="Text Box 94"/>
          <p:cNvSpPr txBox="1">
            <a:spLocks noChangeArrowheads="1"/>
          </p:cNvSpPr>
          <p:nvPr/>
        </p:nvSpPr>
        <p:spPr bwMode="auto">
          <a:xfrm>
            <a:off x="785813" y="2533650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164</a:t>
            </a:r>
          </a:p>
        </p:txBody>
      </p:sp>
      <p:sp>
        <p:nvSpPr>
          <p:cNvPr id="57441" name="Text Box 95"/>
          <p:cNvSpPr txBox="1">
            <a:spLocks noChangeArrowheads="1"/>
          </p:cNvSpPr>
          <p:nvPr/>
        </p:nvSpPr>
        <p:spPr bwMode="auto">
          <a:xfrm>
            <a:off x="785813" y="2320925"/>
            <a:ext cx="43656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168</a:t>
            </a:r>
          </a:p>
        </p:txBody>
      </p:sp>
      <p:sp>
        <p:nvSpPr>
          <p:cNvPr id="57442" name="Text Box 96"/>
          <p:cNvSpPr txBox="1">
            <a:spLocks noChangeArrowheads="1"/>
          </p:cNvSpPr>
          <p:nvPr/>
        </p:nvSpPr>
        <p:spPr bwMode="auto">
          <a:xfrm>
            <a:off x="785813" y="2106613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172</a:t>
            </a:r>
          </a:p>
        </p:txBody>
      </p:sp>
      <p:sp>
        <p:nvSpPr>
          <p:cNvPr id="57443" name="Text Box 97"/>
          <p:cNvSpPr txBox="1">
            <a:spLocks noChangeArrowheads="1"/>
          </p:cNvSpPr>
          <p:nvPr/>
        </p:nvSpPr>
        <p:spPr bwMode="auto">
          <a:xfrm>
            <a:off x="785813" y="1893888"/>
            <a:ext cx="4365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 charset="0"/>
              </a:rPr>
              <a:t>176</a:t>
            </a:r>
          </a:p>
        </p:txBody>
      </p:sp>
      <p:sp>
        <p:nvSpPr>
          <p:cNvPr id="57444" name="Rectangle 109"/>
          <p:cNvSpPr>
            <a:spLocks noChangeArrowheads="1"/>
          </p:cNvSpPr>
          <p:nvPr/>
        </p:nvSpPr>
        <p:spPr bwMode="auto">
          <a:xfrm>
            <a:off x="3987800" y="62357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vehicleID</a:t>
            </a:r>
          </a:p>
        </p:txBody>
      </p:sp>
      <p:sp>
        <p:nvSpPr>
          <p:cNvPr id="57445" name="Rectangle 118"/>
          <p:cNvSpPr>
            <a:spLocks noChangeArrowheads="1"/>
          </p:cNvSpPr>
          <p:nvPr/>
        </p:nvSpPr>
        <p:spPr bwMode="auto">
          <a:xfrm>
            <a:off x="3987800" y="27813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alibri" charset="0"/>
              </a:rPr>
              <a:t>next</a:t>
            </a:r>
          </a:p>
        </p:txBody>
      </p:sp>
      <p:sp>
        <p:nvSpPr>
          <p:cNvPr id="57446" name="Rectangle 120"/>
          <p:cNvSpPr>
            <a:spLocks noChangeArrowheads="1"/>
          </p:cNvSpPr>
          <p:nvPr/>
        </p:nvSpPr>
        <p:spPr bwMode="auto">
          <a:xfrm>
            <a:off x="3987800" y="2565400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2470150" y="3995738"/>
            <a:ext cx="915988" cy="512762"/>
            <a:chOff x="1556" y="2517"/>
            <a:chExt cx="577" cy="323"/>
          </a:xfrm>
        </p:grpSpPr>
        <p:sp>
          <p:nvSpPr>
            <p:cNvPr id="57457" name="Rectangle 144"/>
            <p:cNvSpPr>
              <a:spLocks noChangeArrowheads="1"/>
            </p:cNvSpPr>
            <p:nvPr/>
          </p:nvSpPr>
          <p:spPr bwMode="auto">
            <a:xfrm>
              <a:off x="1556" y="2517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$a0</a:t>
              </a:r>
            </a:p>
          </p:txBody>
        </p:sp>
        <p:sp>
          <p:nvSpPr>
            <p:cNvPr id="57458" name="Rectangle 145"/>
            <p:cNvSpPr>
              <a:spLocks noChangeArrowheads="1"/>
            </p:cNvSpPr>
            <p:nvPr/>
          </p:nvSpPr>
          <p:spPr bwMode="auto">
            <a:xfrm>
              <a:off x="1573" y="2704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vehicleID</a:t>
              </a:r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2470150" y="4613275"/>
            <a:ext cx="915988" cy="512763"/>
            <a:chOff x="1556" y="2906"/>
            <a:chExt cx="577" cy="323"/>
          </a:xfrm>
        </p:grpSpPr>
        <p:sp>
          <p:nvSpPr>
            <p:cNvPr id="57455" name="Rectangle 147"/>
            <p:cNvSpPr>
              <a:spLocks noChangeArrowheads="1"/>
            </p:cNvSpPr>
            <p:nvPr/>
          </p:nvSpPr>
          <p:spPr bwMode="auto">
            <a:xfrm>
              <a:off x="1556" y="2906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$a1</a:t>
              </a:r>
            </a:p>
          </p:txBody>
        </p:sp>
        <p:sp>
          <p:nvSpPr>
            <p:cNvPr id="57456" name="Rectangle 148"/>
            <p:cNvSpPr>
              <a:spLocks noChangeArrowheads="1"/>
            </p:cNvSpPr>
            <p:nvPr/>
          </p:nvSpPr>
          <p:spPr bwMode="auto">
            <a:xfrm>
              <a:off x="1573" y="3093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make[0-3]</a:t>
              </a: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2470150" y="5230813"/>
            <a:ext cx="915988" cy="512762"/>
            <a:chOff x="1556" y="3295"/>
            <a:chExt cx="577" cy="323"/>
          </a:xfrm>
        </p:grpSpPr>
        <p:sp>
          <p:nvSpPr>
            <p:cNvPr id="57453" name="Rectangle 150"/>
            <p:cNvSpPr>
              <a:spLocks noChangeArrowheads="1"/>
            </p:cNvSpPr>
            <p:nvPr/>
          </p:nvSpPr>
          <p:spPr bwMode="auto">
            <a:xfrm>
              <a:off x="1556" y="3295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$a2</a:t>
              </a:r>
            </a:p>
          </p:txBody>
        </p:sp>
        <p:sp>
          <p:nvSpPr>
            <p:cNvPr id="57454" name="Rectangle 151"/>
            <p:cNvSpPr>
              <a:spLocks noChangeArrowheads="1"/>
            </p:cNvSpPr>
            <p:nvPr/>
          </p:nvSpPr>
          <p:spPr bwMode="auto">
            <a:xfrm>
              <a:off x="1573" y="3482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make[4-7]</a:t>
              </a:r>
            </a:p>
          </p:txBody>
        </p:sp>
      </p:grpSp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2470150" y="5849938"/>
            <a:ext cx="915988" cy="512762"/>
            <a:chOff x="1556" y="3685"/>
            <a:chExt cx="577" cy="323"/>
          </a:xfrm>
        </p:grpSpPr>
        <p:sp>
          <p:nvSpPr>
            <p:cNvPr id="57451" name="Rectangle 153"/>
            <p:cNvSpPr>
              <a:spLocks noChangeArrowheads="1"/>
            </p:cNvSpPr>
            <p:nvPr/>
          </p:nvSpPr>
          <p:spPr bwMode="auto">
            <a:xfrm>
              <a:off x="1556" y="3685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$a3</a:t>
              </a:r>
            </a:p>
          </p:txBody>
        </p:sp>
        <p:sp>
          <p:nvSpPr>
            <p:cNvPr id="57452" name="Rectangle 154"/>
            <p:cNvSpPr>
              <a:spLocks noChangeArrowheads="1"/>
            </p:cNvSpPr>
            <p:nvPr/>
          </p:nvSpPr>
          <p:spPr bwMode="auto">
            <a:xfrm>
              <a:off x="1573" y="3872"/>
              <a:ext cx="560" cy="1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200">
                  <a:latin typeface="Calibri" charset="0"/>
                </a:rPr>
                <a:t>make[8-11]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5CBF6-B819-F443-A479-2AC39F8DE3A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so much copying?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1393825" y="2081213"/>
            <a:ext cx="559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The program car.c passes the datastructure </a:t>
            </a:r>
            <a:r>
              <a:rPr lang="en-US">
                <a:solidFill>
                  <a:srgbClr val="0033CC"/>
                </a:solidFill>
                <a:latin typeface="Calibri" charset="0"/>
              </a:rPr>
              <a:t>CarNode</a:t>
            </a:r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to the </a:t>
            </a:r>
            <a:r>
              <a:rPr lang="en-US">
                <a:solidFill>
                  <a:srgbClr val="0033CC"/>
                </a:solidFill>
                <a:latin typeface="Calibri" charset="0"/>
              </a:rPr>
              <a:t>PrintCar </a:t>
            </a:r>
            <a:r>
              <a:rPr lang="en-US">
                <a:latin typeface="Calibri" charset="0"/>
              </a:rPr>
              <a:t>function 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by value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1482725" y="3275013"/>
            <a:ext cx="555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 copy of each byte of </a:t>
            </a:r>
            <a:r>
              <a:rPr lang="en-US">
                <a:solidFill>
                  <a:srgbClr val="0033CC"/>
                </a:solidFill>
                <a:latin typeface="Calibri" charset="0"/>
              </a:rPr>
              <a:t>CarNode</a:t>
            </a:r>
            <a:r>
              <a:rPr lang="en-US">
                <a:latin typeface="Calibri" charset="0"/>
              </a:rPr>
              <a:t> must be made in the</a:t>
            </a:r>
          </a:p>
          <a:p>
            <a:r>
              <a:rPr lang="en-US">
                <a:latin typeface="Calibri" charset="0"/>
              </a:rPr>
              <a:t>stack for each call of the function </a:t>
            </a:r>
            <a:r>
              <a:rPr lang="en-US">
                <a:solidFill>
                  <a:srgbClr val="0033CC"/>
                </a:solidFill>
                <a:latin typeface="Calibri" charset="0"/>
              </a:rPr>
              <a:t>PrintCar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520825" y="4532313"/>
            <a:ext cx="579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We could, instead have passed the address of the copy</a:t>
            </a:r>
          </a:p>
          <a:p>
            <a:r>
              <a:rPr lang="en-US">
                <a:latin typeface="Calibri" charset="0"/>
              </a:rPr>
              <a:t>of </a:t>
            </a:r>
            <a:r>
              <a:rPr lang="en-US">
                <a:solidFill>
                  <a:srgbClr val="0033CC"/>
                </a:solidFill>
                <a:latin typeface="Calibri" charset="0"/>
              </a:rPr>
              <a:t>CarNode</a:t>
            </a:r>
            <a:r>
              <a:rPr lang="en-US">
                <a:latin typeface="Calibri" charset="0"/>
              </a:rPr>
              <a:t> that we already had in the stack.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A94C4-7DF6-714B-ACB9-34EE08F0797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r>
              <a:rPr lang="en-US"/>
              <a:t>The car2.c Program</a:t>
            </a: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1498600" y="1676758"/>
            <a:ext cx="2805150" cy="504753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#include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imes New Roman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Times New Roman" charset="0"/>
              </a:rPr>
              <a:t>stdio.h</a:t>
            </a:r>
            <a:r>
              <a:rPr lang="en-US" sz="1400" dirty="0">
                <a:solidFill>
                  <a:schemeClr val="tx2"/>
                </a:solidFill>
                <a:latin typeface="Times New Roman" charset="0"/>
              </a:rPr>
              <a:t>&gt;</a:t>
            </a:r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#define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STRINGLENGTH</a:t>
            </a:r>
            <a:r>
              <a:rPr lang="en-US" sz="1400" dirty="0">
                <a:latin typeface="Times New Roman" charset="0"/>
              </a:rPr>
              <a:t> 20</a:t>
            </a:r>
          </a:p>
          <a:p>
            <a:endParaRPr lang="en-US" sz="1400" dirty="0">
              <a:latin typeface="Times New Roman" charset="0"/>
            </a:endParaRP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typedef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vehicleID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make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model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  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year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 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mileage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double</a:t>
            </a:r>
            <a:r>
              <a:rPr lang="en-US" sz="1400" dirty="0">
                <a:latin typeface="Times New Roman" charset="0"/>
              </a:rPr>
              <a:t>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cost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solidFill>
                  <a:srgbClr val="CC0099"/>
                </a:solidFill>
                <a:latin typeface="Times New Roman" charset="0"/>
              </a:rPr>
              <a:t>next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}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latin typeface="Times New Roman" charset="0"/>
              </a:rPr>
              <a:t>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latin typeface="Times New Roman" charset="0"/>
              </a:rPr>
              <a:t>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CC0000"/>
                </a:solidFill>
                <a:latin typeface="Times New Roman" charset="0"/>
              </a:rPr>
              <a:t>main</a:t>
            </a:r>
            <a:r>
              <a:rPr lang="en-US" sz="1400" dirty="0">
                <a:latin typeface="Times New Roman" charset="0"/>
              </a:rPr>
              <a:t>()</a:t>
            </a:r>
          </a:p>
          <a:p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ReadCar</a:t>
            </a:r>
            <a:r>
              <a:rPr lang="en-US" sz="1400" dirty="0">
                <a:latin typeface="Times New Roman" charset="0"/>
              </a:rPr>
              <a:t>(&amp;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PrintCar</a:t>
            </a:r>
            <a:r>
              <a:rPr lang="en-US" sz="1400" dirty="0">
                <a:latin typeface="Times New Roman" charset="0"/>
              </a:rPr>
              <a:t>(&amp;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latin typeface="Times New Roman" charset="0"/>
              </a:rPr>
              <a:t>}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5232400" y="1708150"/>
            <a:ext cx="3271838" cy="43465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sz="1400">
                <a:latin typeface="Times New Roman" charset="0"/>
              </a:rPr>
              <a:t>(CarNode </a:t>
            </a:r>
            <a:r>
              <a:rPr lang="en-US" sz="1400">
                <a:latin typeface="Times New Roman" charset="0"/>
                <a:sym typeface="Symbol" charset="2"/>
              </a:rPr>
              <a:t></a:t>
            </a:r>
            <a:r>
              <a:rPr lang="en-US" sz="1400">
                <a:latin typeface="Times New Roman" charset="0"/>
              </a:rPr>
              <a:t>car)</a:t>
            </a:r>
          </a:p>
          <a:p>
            <a:r>
              <a:rPr lang="en-US" sz="1400">
                <a:latin typeface="Times New Roman" charset="0"/>
              </a:rPr>
              <a:t>{</a:t>
            </a:r>
          </a:p>
          <a:p>
            <a:r>
              <a:rPr lang="en-US" sz="1400">
                <a:latin typeface="Times New Roman" charset="0"/>
              </a:rPr>
              <a:t>  car-&gt;vehicleID = 2;</a:t>
            </a:r>
          </a:p>
          <a:p>
            <a:r>
              <a:rPr lang="en-US" sz="1400">
                <a:latin typeface="Times New Roman" charset="0"/>
              </a:rPr>
              <a:t>  strcpy(car-&gt;make,"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DODGE</a:t>
            </a:r>
            <a:r>
              <a:rPr lang="en-US" sz="1400">
                <a:latin typeface="Times New Roman" charset="0"/>
              </a:rPr>
              <a:t>");</a:t>
            </a:r>
          </a:p>
          <a:p>
            <a:r>
              <a:rPr lang="en-US" sz="1400">
                <a:latin typeface="Times New Roman" charset="0"/>
              </a:rPr>
              <a:t>  strcpy(car-&gt;model,"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STRATUS</a:t>
            </a:r>
            <a:r>
              <a:rPr lang="en-US" sz="1400">
                <a:latin typeface="Times New Roman" charset="0"/>
              </a:rPr>
              <a:t>");</a:t>
            </a:r>
          </a:p>
          <a:p>
            <a:r>
              <a:rPr lang="en-US" sz="1400">
                <a:latin typeface="Times New Roman" charset="0"/>
              </a:rPr>
              <a:t>  car-&gt;year = 1996;</a:t>
            </a:r>
          </a:p>
          <a:p>
            <a:r>
              <a:rPr lang="en-US" sz="1400">
                <a:latin typeface="Times New Roman" charset="0"/>
              </a:rPr>
              <a:t>  car-&gt;mileage = 70000;</a:t>
            </a:r>
          </a:p>
          <a:p>
            <a:r>
              <a:rPr lang="en-US" sz="1400">
                <a:latin typeface="Times New Roman" charset="0"/>
              </a:rPr>
              <a:t>  car-&gt;cost = 4,525.74;</a:t>
            </a:r>
          </a:p>
          <a:p>
            <a:r>
              <a:rPr lang="en-US" sz="1400">
                <a:latin typeface="Times New Roman" charset="0"/>
              </a:rPr>
              <a:t>}</a:t>
            </a: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>
                <a:latin typeface="Times New Roman" charset="0"/>
              </a:rPr>
              <a:t> </a:t>
            </a:r>
            <a:r>
              <a:rPr lang="en-US" sz="1400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sz="1400">
                <a:latin typeface="Times New Roman" charset="0"/>
              </a:rPr>
              <a:t>(CarNode </a:t>
            </a:r>
            <a:r>
              <a:rPr lang="en-US" sz="1400">
                <a:latin typeface="Times New Roman" charset="0"/>
                <a:sym typeface="Symbol" charset="2"/>
              </a:rPr>
              <a:t></a:t>
            </a:r>
            <a:r>
              <a:rPr lang="en-US" sz="1400">
                <a:latin typeface="Times New Roman" charset="0"/>
              </a:rPr>
              <a:t>car)</a:t>
            </a:r>
          </a:p>
          <a:p>
            <a:r>
              <a:rPr lang="en-US" sz="1400">
                <a:latin typeface="Times New Roman" charset="0"/>
              </a:rPr>
              <a:t>{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vehicleID: %d\n</a:t>
            </a:r>
            <a:r>
              <a:rPr lang="en-US" sz="1400">
                <a:latin typeface="Times New Roman" charset="0"/>
              </a:rPr>
              <a:t>",car-&gt;vehicleID);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make: %s\n</a:t>
            </a:r>
            <a:r>
              <a:rPr lang="en-US" sz="1400">
                <a:latin typeface="Times New Roman" charset="0"/>
              </a:rPr>
              <a:t>",car-&gt;make);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model: %s\n</a:t>
            </a:r>
            <a:r>
              <a:rPr lang="en-US" sz="1400">
                <a:latin typeface="Times New Roman" charset="0"/>
              </a:rPr>
              <a:t>",car-&gt;model);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year: %d\n</a:t>
            </a:r>
            <a:r>
              <a:rPr lang="en-US" sz="1400">
                <a:latin typeface="Times New Roman" charset="0"/>
              </a:rPr>
              <a:t>",car-&gt;year);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mileage: %d\n</a:t>
            </a:r>
            <a:r>
              <a:rPr lang="en-US" sz="1400">
                <a:latin typeface="Times New Roman" charset="0"/>
              </a:rPr>
              <a:t>",car-&gt;mileage);</a:t>
            </a:r>
          </a:p>
          <a:p>
            <a:r>
              <a:rPr lang="en-US" sz="1400">
                <a:latin typeface="Times New Roman" charset="0"/>
              </a:rPr>
              <a:t>  printf("</a:t>
            </a:r>
            <a:r>
              <a:rPr lang="en-US" sz="1400">
                <a:solidFill>
                  <a:schemeClr val="tx2"/>
                </a:solidFill>
                <a:latin typeface="Times New Roman" charset="0"/>
              </a:rPr>
              <a:t>cost: %f\n</a:t>
            </a:r>
            <a:r>
              <a:rPr lang="en-US" sz="1400">
                <a:latin typeface="Times New Roman" charset="0"/>
              </a:rPr>
              <a:t>",car-&gt;cost);</a:t>
            </a:r>
          </a:p>
          <a:p>
            <a:r>
              <a:rPr lang="en-US" sz="140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79231-7C36-C147-A1A0-9AA9261A5AC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26400" cy="11430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1" name="Text Box 49"/>
          <p:cNvSpPr txBox="1">
            <a:spLocks noChangeArrowheads="1"/>
          </p:cNvSpPr>
          <p:nvPr/>
        </p:nvSpPr>
        <p:spPr bwMode="auto">
          <a:xfrm>
            <a:off x="1069975" y="-42863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car-O0.s</a:t>
            </a:r>
          </a:p>
        </p:txBody>
      </p:sp>
      <p:sp>
        <p:nvSpPr>
          <p:cNvPr id="60422" name="Text Box 50"/>
          <p:cNvSpPr txBox="1">
            <a:spLocks noChangeArrowheads="1"/>
          </p:cNvSpPr>
          <p:nvPr/>
        </p:nvSpPr>
        <p:spPr bwMode="auto">
          <a:xfrm>
            <a:off x="5235575" y="-635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car2-O0.s</a:t>
            </a:r>
          </a:p>
        </p:txBody>
      </p:sp>
      <p:sp>
        <p:nvSpPr>
          <p:cNvPr id="60423" name="Text Box 52"/>
          <p:cNvSpPr txBox="1">
            <a:spLocks noChangeArrowheads="1"/>
          </p:cNvSpPr>
          <p:nvPr/>
        </p:nvSpPr>
        <p:spPr bwMode="auto">
          <a:xfrm>
            <a:off x="1498600" y="1676758"/>
            <a:ext cx="2805150" cy="504753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#include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imes New Roman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Times New Roman" charset="0"/>
              </a:rPr>
              <a:t>stdio.h</a:t>
            </a:r>
            <a:r>
              <a:rPr lang="en-US" sz="1400" dirty="0">
                <a:solidFill>
                  <a:schemeClr val="tx2"/>
                </a:solidFill>
                <a:latin typeface="Times New Roman" charset="0"/>
              </a:rPr>
              <a:t>&gt;</a:t>
            </a:r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Times New Roman" charset="0"/>
              </a:rPr>
              <a:t>#define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STRINGLENGTH</a:t>
            </a:r>
            <a:r>
              <a:rPr lang="en-US" sz="1400" dirty="0">
                <a:latin typeface="Times New Roman" charset="0"/>
              </a:rPr>
              <a:t> 20</a:t>
            </a:r>
          </a:p>
          <a:p>
            <a:endParaRPr lang="en-US" sz="1400" dirty="0">
              <a:latin typeface="Times New Roman" charset="0"/>
            </a:endParaRP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typedef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vehicleID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make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char </a:t>
            </a:r>
            <a:r>
              <a:rPr lang="en-US" sz="1400" dirty="0">
                <a:latin typeface="Times New Roman" charset="0"/>
              </a:rPr>
              <a:t>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model</a:t>
            </a:r>
            <a:r>
              <a:rPr lang="en-US" sz="1400" dirty="0">
                <a:latin typeface="Times New Roman" charset="0"/>
              </a:rPr>
              <a:t>[STRINGLENGTH];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   </a:t>
            </a:r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year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int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  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mileage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double</a:t>
            </a:r>
            <a:r>
              <a:rPr lang="en-US" sz="1400" dirty="0">
                <a:latin typeface="Times New Roman" charset="0"/>
              </a:rPr>
              <a:t>   </a:t>
            </a:r>
            <a:r>
              <a:rPr lang="en-US" sz="1400" dirty="0">
                <a:solidFill>
                  <a:srgbClr val="CC0099"/>
                </a:solidFill>
                <a:latin typeface="Times New Roman" charset="0"/>
              </a:rPr>
              <a:t>cost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solidFill>
                  <a:srgbClr val="0066CC"/>
                </a:solidFill>
                <a:latin typeface="Times New Roman" charset="0"/>
              </a:rPr>
              <a:t>struct</a:t>
            </a:r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c_node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solidFill>
                  <a:srgbClr val="CC0099"/>
                </a:solidFill>
                <a:latin typeface="Times New Roman" charset="0"/>
              </a:rPr>
              <a:t>next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} </a:t>
            </a:r>
            <a:r>
              <a:rPr lang="en-US" sz="1400" dirty="0" err="1">
                <a:solidFill>
                  <a:srgbClr val="CC0099"/>
                </a:solidFill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ReadCar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latin typeface="Times New Roman" charset="0"/>
              </a:rPr>
              <a:t>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0066CC"/>
                </a:solidFill>
                <a:latin typeface="Times New Roman" charset="0"/>
              </a:rPr>
              <a:t>void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Times New Roman" charset="0"/>
              </a:rPr>
              <a:t>PrintCar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  <a:sym typeface="Symbol" charset="2"/>
              </a:rPr>
              <a:t>*</a:t>
            </a:r>
            <a:r>
              <a:rPr lang="en-US" sz="1400" dirty="0" smtClean="0">
                <a:latin typeface="Times New Roman" charset="0"/>
              </a:rPr>
              <a:t>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endParaRPr lang="en-US" sz="1400" dirty="0">
              <a:latin typeface="Times New Roman" charset="0"/>
            </a:endParaRPr>
          </a:p>
          <a:p>
            <a:r>
              <a:rPr lang="en-US" sz="1400" dirty="0">
                <a:solidFill>
                  <a:srgbClr val="CC0000"/>
                </a:solidFill>
                <a:latin typeface="Times New Roman" charset="0"/>
              </a:rPr>
              <a:t>main</a:t>
            </a:r>
            <a:r>
              <a:rPr lang="en-US" sz="1400" dirty="0">
                <a:latin typeface="Times New Roman" charset="0"/>
              </a:rPr>
              <a:t>()</a:t>
            </a:r>
          </a:p>
          <a:p>
            <a:r>
              <a:rPr lang="en-US" sz="1400" dirty="0">
                <a:latin typeface="Times New Roman" charset="0"/>
              </a:rPr>
              <a:t>{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CarNode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ReadCar</a:t>
            </a:r>
            <a:r>
              <a:rPr lang="en-US" sz="1400" dirty="0">
                <a:latin typeface="Times New Roman" charset="0"/>
              </a:rPr>
              <a:t>(&amp;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latin typeface="Times New Roman" charset="0"/>
              </a:rPr>
              <a:t>  </a:t>
            </a:r>
            <a:r>
              <a:rPr lang="en-US" sz="1400" dirty="0" err="1">
                <a:latin typeface="Times New Roman" charset="0"/>
              </a:rPr>
              <a:t>PrintCar</a:t>
            </a:r>
            <a:r>
              <a:rPr lang="en-US" sz="1400" dirty="0">
                <a:latin typeface="Times New Roman" charset="0"/>
              </a:rPr>
              <a:t>(&amp;</a:t>
            </a:r>
            <a:r>
              <a:rPr lang="en-US" sz="1400" dirty="0" err="1">
                <a:latin typeface="Times New Roman" charset="0"/>
              </a:rPr>
              <a:t>mycar</a:t>
            </a:r>
            <a:r>
              <a:rPr lang="en-US" sz="1400" dirty="0">
                <a:latin typeface="Times New Roman" charset="0"/>
              </a:rPr>
              <a:t>);</a:t>
            </a:r>
          </a:p>
          <a:p>
            <a:r>
              <a:rPr lang="en-US" sz="1400" dirty="0">
                <a:latin typeface="Times New Roman" charset="0"/>
              </a:rPr>
              <a:t>}</a:t>
            </a: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4826000" y="0"/>
            <a:ext cx="3937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Calibri" charset="0"/>
              </a:rPr>
              <a:t>main: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subu</a:t>
            </a:r>
            <a:r>
              <a:rPr lang="en-US" sz="1400">
                <a:latin typeface="Calibri" charset="0"/>
              </a:rPr>
              <a:t>	$sp, 112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>
                <a:latin typeface="Calibri" charset="0"/>
              </a:rPr>
              <a:t>	$ra, 28($sp)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23	  CarNode mycar;</a:t>
            </a:r>
          </a:p>
          <a:p>
            <a:r>
              <a:rPr lang="en-US" sz="1400">
                <a:solidFill>
                  <a:schemeClr val="tx2"/>
                </a:solidFill>
                <a:latin typeface="Calibri" charset="0"/>
              </a:rPr>
              <a:t> #  25	  ReadCar(&amp;mycar);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$a0, $sp, 32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ReadCar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27	  PrintCar(&amp;mycar);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$a0, $sp, 32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jal</a:t>
            </a:r>
            <a:r>
              <a:rPr lang="en-US" sz="1400">
                <a:latin typeface="Calibri" charset="0"/>
              </a:rPr>
              <a:t>	PrintCar</a:t>
            </a:r>
          </a:p>
          <a:p>
            <a:r>
              <a:rPr lang="en-US" sz="1400">
                <a:latin typeface="Calibri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Calibri" charset="0"/>
              </a:rPr>
              <a:t>#  28	}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move</a:t>
            </a:r>
            <a:r>
              <a:rPr lang="en-US" sz="1400">
                <a:latin typeface="Calibri" charset="0"/>
              </a:rPr>
              <a:t>	$v0, $zero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>
                <a:latin typeface="Calibri" charset="0"/>
              </a:rPr>
              <a:t>	$ra, 28($sp)</a:t>
            </a:r>
          </a:p>
          <a:p>
            <a:r>
              <a:rPr lang="en-US" sz="1400">
                <a:latin typeface="Calibri" charset="0"/>
              </a:rPr>
              <a:t>	</a:t>
            </a:r>
            <a:r>
              <a:rPr lang="en-US" sz="1400">
                <a:solidFill>
                  <a:srgbClr val="CC0000"/>
                </a:solidFill>
                <a:latin typeface="Calibri" charset="0"/>
              </a:rPr>
              <a:t>addu</a:t>
            </a:r>
            <a:r>
              <a:rPr lang="en-US" sz="1400">
                <a:latin typeface="Calibri" charset="0"/>
              </a:rPr>
              <a:t>	$sp, 112</a:t>
            </a:r>
          </a:p>
          <a:p>
            <a:r>
              <a:rPr lang="en-US" sz="1400">
                <a:latin typeface="Calibri" charset="0"/>
              </a:rPr>
              <a:t>	j	$ra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51167-779E-8B4B-A59E-C1FCB385DE6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#1</a:t>
            </a: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63500" y="1417638"/>
            <a:ext cx="923522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predecessors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successors</a:t>
            </a:r>
            <a:r>
              <a:rPr lang="en-US" sz="2400" dirty="0">
                <a:latin typeface="Calibri" charset="0"/>
              </a:rPr>
              <a:t> are two vectors of unsigned integers.</a:t>
            </a:r>
          </a:p>
          <a:p>
            <a:r>
              <a:rPr lang="en-US" sz="2400" dirty="0">
                <a:latin typeface="Calibri" charset="0"/>
              </a:rPr>
              <a:t>Assume that: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predecessors’ first element is stored at $fp-64</a:t>
            </a:r>
          </a:p>
          <a:p>
            <a:r>
              <a:rPr lang="en-US" sz="2400" dirty="0">
                <a:latin typeface="Calibri" charset="0"/>
              </a:rPr>
              <a:t>successors’ first element is stored at $fp-32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Where $</a:t>
            </a:r>
            <a:r>
              <a:rPr lang="en-US" sz="2400" dirty="0" err="1">
                <a:latin typeface="Calibri" charset="0"/>
              </a:rPr>
              <a:t>fp</a:t>
            </a:r>
            <a:r>
              <a:rPr lang="en-US" sz="2400" dirty="0">
                <a:latin typeface="Calibri" charset="0"/>
              </a:rPr>
              <a:t> points to the top of the stack frame of the current procedure.</a:t>
            </a: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63500" y="4464626"/>
            <a:ext cx="890500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charset="0"/>
              </a:rPr>
              <a:t>Write a sequence of assembly instructions that executes the following</a:t>
            </a:r>
          </a:p>
          <a:p>
            <a:r>
              <a:rPr lang="en-US" sz="2400" dirty="0">
                <a:latin typeface="Calibri" charset="0"/>
              </a:rPr>
              <a:t>C statement: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successors[5] = predecessors[7];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FA57E-86A2-2949-ADE5-991E089468D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Quiz #1 - Solution</a:t>
            </a: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457200" y="1074738"/>
            <a:ext cx="843527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predecessors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successors</a:t>
            </a:r>
            <a:r>
              <a:rPr lang="en-US" sz="2400" dirty="0">
                <a:latin typeface="Calibri" charset="0"/>
              </a:rPr>
              <a:t> are two vectors of </a:t>
            </a:r>
            <a:r>
              <a:rPr lang="en-US" sz="2400" u="sng" dirty="0">
                <a:latin typeface="Calibri" charset="0"/>
              </a:rPr>
              <a:t>unsigned integers</a:t>
            </a:r>
            <a:r>
              <a:rPr lang="en-US" sz="2400" dirty="0">
                <a:latin typeface="Calibri" charset="0"/>
              </a:rPr>
              <a:t>.</a:t>
            </a:r>
          </a:p>
          <a:p>
            <a:r>
              <a:rPr lang="en-US" sz="2400" dirty="0">
                <a:latin typeface="Calibri" charset="0"/>
              </a:rPr>
              <a:t>predecessors’ first element is stored at </a:t>
            </a:r>
            <a:r>
              <a:rPr lang="en-US" sz="2400" u="sng" dirty="0">
                <a:latin typeface="Calibri" charset="0"/>
              </a:rPr>
              <a:t>$fp-64</a:t>
            </a:r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successors’ first element is stored at </a:t>
            </a:r>
            <a:r>
              <a:rPr lang="en-US" sz="2400" u="sng" dirty="0">
                <a:latin typeface="Calibri" charset="0"/>
              </a:rPr>
              <a:t>$fp-32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739774" y="2570162"/>
            <a:ext cx="7947026" cy="3500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</a:bodyPr>
          <a:lstStyle/>
          <a:p>
            <a:r>
              <a:rPr lang="en-US" sz="2800" dirty="0" smtClean="0">
                <a:latin typeface="Calibri" charset="0"/>
              </a:rPr>
              <a:t>$t0 ← M[$fp-64+4*7]</a:t>
            </a:r>
          </a:p>
          <a:p>
            <a:r>
              <a:rPr lang="en-US" sz="2800" dirty="0" smtClean="0">
                <a:latin typeface="Calibri" charset="0"/>
              </a:rPr>
              <a:t>M[$fp-32+4*5]  ← $t0</a:t>
            </a:r>
          </a:p>
          <a:p>
            <a:r>
              <a:rPr lang="en-US" sz="2800" dirty="0" smtClean="0">
                <a:latin typeface="Calibri" charset="0"/>
              </a:rPr>
              <a:t>----------------</a:t>
            </a:r>
          </a:p>
          <a:p>
            <a:r>
              <a:rPr lang="en-US" sz="2800" dirty="0" smtClean="0">
                <a:latin typeface="Calibri" charset="0"/>
              </a:rPr>
              <a:t>$t0 ← M[$fp-36]</a:t>
            </a:r>
          </a:p>
          <a:p>
            <a:r>
              <a:rPr lang="en-US" sz="2800" dirty="0" smtClean="0">
                <a:latin typeface="Calibri" charset="0"/>
              </a:rPr>
              <a:t>M[$fp-12]  ← $t0</a:t>
            </a:r>
          </a:p>
          <a:p>
            <a:r>
              <a:rPr lang="en-US" sz="2800" dirty="0" smtClean="0">
                <a:latin typeface="Calibri" charset="0"/>
              </a:rPr>
              <a:t>-------------</a:t>
            </a:r>
          </a:p>
          <a:p>
            <a:r>
              <a:rPr lang="en-US" sz="2800" dirty="0" err="1" smtClean="0">
                <a:latin typeface="Calibri" charset="0"/>
              </a:rPr>
              <a:t>lw</a:t>
            </a:r>
            <a:r>
              <a:rPr lang="en-US" sz="2800" dirty="0" smtClean="0">
                <a:latin typeface="Calibri" charset="0"/>
              </a:rPr>
              <a:t> $t0, -36($fp)</a:t>
            </a:r>
          </a:p>
          <a:p>
            <a:r>
              <a:rPr lang="en-US" sz="2800" dirty="0" err="1" smtClean="0">
                <a:latin typeface="Calibri" charset="0"/>
              </a:rPr>
              <a:t>sw</a:t>
            </a:r>
            <a:r>
              <a:rPr lang="en-US" sz="2800" dirty="0" smtClean="0">
                <a:latin typeface="Calibri" charset="0"/>
              </a:rPr>
              <a:t> $t0, -12($fp)</a:t>
            </a:r>
          </a:p>
          <a:p>
            <a:endParaRPr lang="en-US" sz="2800" dirty="0" smtClean="0">
              <a:latin typeface="Calibri" charset="0"/>
            </a:endParaRPr>
          </a:p>
          <a:p>
            <a:endParaRPr lang="en-US" sz="2800" dirty="0" smtClean="0">
              <a:latin typeface="Calibri" charset="0"/>
            </a:endParaRPr>
          </a:p>
          <a:p>
            <a:endParaRPr lang="en-US" sz="2800" dirty="0" smtClean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3543300"/>
            <a:ext cx="4876800" cy="1320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000" y="4940300"/>
            <a:ext cx="4876800" cy="1320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animBg="1" autoUpdateAnimBg="0"/>
      <p:bldP spid="2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FA57E-86A2-2949-ADE5-991E089468D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#1 - Solution</a:t>
            </a: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739775" y="1647825"/>
            <a:ext cx="63722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3399"/>
                </a:solidFill>
                <a:latin typeface="Calibri" charset="0"/>
              </a:rPr>
              <a:t>predecessors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solidFill>
                  <a:srgbClr val="003399"/>
                </a:solidFill>
                <a:latin typeface="Calibri" charset="0"/>
              </a:rPr>
              <a:t>successors</a:t>
            </a:r>
            <a:r>
              <a:rPr lang="en-US">
                <a:latin typeface="Calibri" charset="0"/>
              </a:rPr>
              <a:t> are two vectors of </a:t>
            </a:r>
            <a:r>
              <a:rPr lang="en-US" u="sng">
                <a:latin typeface="Calibri" charset="0"/>
              </a:rPr>
              <a:t>unsigned integers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predecessors’ first element is stored at </a:t>
            </a:r>
            <a:r>
              <a:rPr lang="en-US" u="sng">
                <a:latin typeface="Calibri" charset="0"/>
              </a:rPr>
              <a:t>$fp-64</a:t>
            </a:r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successors’ first element is stored at </a:t>
            </a:r>
            <a:r>
              <a:rPr lang="en-US" u="sng">
                <a:latin typeface="Calibri" charset="0"/>
              </a:rPr>
              <a:t>$fp-32</a:t>
            </a: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800100" y="2665413"/>
            <a:ext cx="35401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successors[5] = predecessors[7];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293813" y="3275697"/>
            <a:ext cx="2367881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predecessors[7];</a:t>
            </a:r>
          </a:p>
          <a:p>
            <a:r>
              <a:rPr lang="en-US" dirty="0">
                <a:latin typeface="Calibri" charset="0"/>
              </a:rPr>
              <a:t>successors[5]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$t0; 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033463" y="4156075"/>
            <a:ext cx="2889250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Addr</a:t>
            </a:r>
            <a:r>
              <a:rPr lang="en-US" dirty="0">
                <a:latin typeface="Calibri" charset="0"/>
              </a:rPr>
              <a:t>(predecessor[7]);</a:t>
            </a:r>
          </a:p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M[$t1];</a:t>
            </a:r>
          </a:p>
          <a:p>
            <a:r>
              <a:rPr lang="en-US" dirty="0">
                <a:latin typeface="Calibri" charset="0"/>
              </a:rPr>
              <a:t>$t2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Addr</a:t>
            </a:r>
            <a:r>
              <a:rPr lang="en-US" dirty="0">
                <a:latin typeface="Calibri" charset="0"/>
              </a:rPr>
              <a:t>(successors[5]);</a:t>
            </a:r>
          </a:p>
          <a:p>
            <a:r>
              <a:rPr lang="en-US" dirty="0">
                <a:latin typeface="Calibri" charset="0"/>
              </a:rPr>
              <a:t>M[$t2]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$t0; 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604963" y="5570449"/>
            <a:ext cx="1890261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$fp-64+7*4</a:t>
            </a:r>
          </a:p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M[$t1];</a:t>
            </a:r>
          </a:p>
          <a:p>
            <a:r>
              <a:rPr lang="en-US" dirty="0">
                <a:latin typeface="Calibri" charset="0"/>
              </a:rPr>
              <a:t>$t2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$fp-32+5*4</a:t>
            </a:r>
          </a:p>
          <a:p>
            <a:r>
              <a:rPr lang="en-US" dirty="0">
                <a:latin typeface="Calibri" charset="0"/>
              </a:rPr>
              <a:t>M[$t2]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$t0;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5029200" y="5080000"/>
            <a:ext cx="3767138" cy="1277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	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>
                <a:latin typeface="Calibri" charset="0"/>
              </a:rPr>
              <a:t>	$t0, -36($fp)</a:t>
            </a:r>
          </a:p>
          <a:p>
            <a:r>
              <a:rPr lang="en-US">
                <a:latin typeface="Calibri" charset="0"/>
              </a:rPr>
              <a:t>	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>
                <a:latin typeface="Calibri" charset="0"/>
              </a:rPr>
              <a:t>	$t0, -12($fp)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5029200" y="2441486"/>
            <a:ext cx="1577212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$fp-36</a:t>
            </a:r>
          </a:p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M[$t1];</a:t>
            </a:r>
          </a:p>
          <a:p>
            <a:r>
              <a:rPr lang="en-US" dirty="0">
                <a:latin typeface="Calibri" charset="0"/>
              </a:rPr>
              <a:t>$t2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$fp-12</a:t>
            </a:r>
          </a:p>
          <a:p>
            <a:r>
              <a:rPr lang="en-US" dirty="0">
                <a:latin typeface="Calibri" charset="0"/>
              </a:rPr>
              <a:t>M[$t2]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$t0; 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999288" y="2441486"/>
            <a:ext cx="1823373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$fp-36</a:t>
            </a:r>
          </a:p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M[$fp-36];</a:t>
            </a:r>
          </a:p>
          <a:p>
            <a:r>
              <a:rPr lang="en-US" dirty="0">
                <a:latin typeface="Calibri" charset="0"/>
              </a:rPr>
              <a:t>$t2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$fp-12</a:t>
            </a:r>
          </a:p>
          <a:p>
            <a:r>
              <a:rPr lang="en-US" dirty="0">
                <a:latin typeface="Calibri" charset="0"/>
              </a:rPr>
              <a:t>M[$fp-12]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$t0;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19800" y="2667000"/>
            <a:ext cx="2357438" cy="2081224"/>
            <a:chOff x="6019800" y="2667001"/>
            <a:chExt cx="2357967" cy="2081751"/>
          </a:xfrm>
        </p:grpSpPr>
        <p:sp>
          <p:nvSpPr>
            <p:cNvPr id="62478" name="Rectangle 9"/>
            <p:cNvSpPr>
              <a:spLocks noChangeArrowheads="1"/>
            </p:cNvSpPr>
            <p:nvPr/>
          </p:nvSpPr>
          <p:spPr bwMode="auto">
            <a:xfrm>
              <a:off x="6019800" y="4102257"/>
              <a:ext cx="1823782" cy="64649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charset="0"/>
                </a:rPr>
                <a:t>$t0 </a:t>
              </a:r>
              <a:r>
                <a:rPr lang="en-US" dirty="0" smtClean="0">
                  <a:latin typeface="Calibri" charset="0"/>
                  <a:sym typeface="Symbol" charset="2"/>
                </a:rPr>
                <a:t>←</a:t>
              </a:r>
              <a:r>
                <a:rPr lang="en-US" dirty="0" smtClean="0">
                  <a:latin typeface="Calibri" charset="0"/>
                </a:rPr>
                <a:t> </a:t>
              </a:r>
              <a:r>
                <a:rPr lang="en-US" dirty="0">
                  <a:latin typeface="Calibri" charset="0"/>
                </a:rPr>
                <a:t>M[$fp-36];</a:t>
              </a:r>
            </a:p>
            <a:p>
              <a:r>
                <a:rPr lang="en-US" dirty="0">
                  <a:latin typeface="Calibri" charset="0"/>
                </a:rPr>
                <a:t>M[$fp-12] </a:t>
              </a:r>
              <a:r>
                <a:rPr lang="en-US" dirty="0" smtClean="0">
                  <a:latin typeface="Calibri" charset="0"/>
                  <a:sym typeface="Symbol" charset="2"/>
                </a:rPr>
                <a:t>←</a:t>
              </a:r>
              <a:r>
                <a:rPr lang="en-US" dirty="0" smtClean="0">
                  <a:latin typeface="Calibri" charset="0"/>
                </a:rPr>
                <a:t> </a:t>
              </a:r>
              <a:r>
                <a:rPr lang="en-US" dirty="0">
                  <a:latin typeface="Calibri" charset="0"/>
                </a:rPr>
                <a:t>$t0; 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083664" y="2667001"/>
              <a:ext cx="129410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83664" y="3195773"/>
              <a:ext cx="1294103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 autoUpdateAnimBg="0"/>
      <p:bldP spid="200710" grpId="0" animBg="1" autoUpdateAnimBg="0"/>
      <p:bldP spid="200711" grpId="0" animBg="1" autoUpdateAnimBg="0"/>
      <p:bldP spid="200712" grpId="0" animBg="1" autoUpdateAnimBg="0"/>
      <p:bldP spid="200713" grpId="0" animBg="1" autoUpdateAnimBg="0"/>
      <p:bldP spid="1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0CE5-20F4-B849-AC98-6038911D8F9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#2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1717675" y="2112963"/>
            <a:ext cx="495776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" charset="0"/>
              </a:rPr>
              <a:t>names</a:t>
            </a:r>
            <a:r>
              <a:rPr lang="en-US" dirty="0">
                <a:latin typeface="Calibri" charset="0"/>
              </a:rPr>
              <a:t> is an array of pointers to strings.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Each position of names contains a pointer to a </a:t>
            </a:r>
          </a:p>
          <a:p>
            <a:r>
              <a:rPr lang="en-US" dirty="0" smtClean="0">
                <a:latin typeface="Calibri" charset="0"/>
              </a:rPr>
              <a:t>null-terminated </a:t>
            </a:r>
            <a:r>
              <a:rPr lang="en-US" dirty="0">
                <a:latin typeface="Calibri" charset="0"/>
              </a:rPr>
              <a:t>string.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Assume that the first element of names is stored in </a:t>
            </a:r>
          </a:p>
          <a:p>
            <a:r>
              <a:rPr lang="en-US" dirty="0">
                <a:latin typeface="Calibri" charset="0"/>
              </a:rPr>
              <a:t>the memory position $sp+16.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685925" y="4506913"/>
            <a:ext cx="5149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Write a sequence of MIPS assembly instructions</a:t>
            </a:r>
          </a:p>
          <a:p>
            <a:r>
              <a:rPr lang="en-US">
                <a:latin typeface="Calibri" charset="0"/>
              </a:rPr>
              <a:t>that counts the number of characters in the string</a:t>
            </a:r>
          </a:p>
          <a:p>
            <a:r>
              <a:rPr lang="en-US">
                <a:latin typeface="Calibri" charset="0"/>
              </a:rPr>
              <a:t>whose pointer is at names[7].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533400" y="1268413"/>
            <a:ext cx="8002587" cy="2452687"/>
          </a:xfrm>
          <a:prstGeom prst="rect">
            <a:avLst/>
          </a:prstGeom>
          <a:solidFill>
            <a:srgbClr val="EAEC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swap: </a:t>
            </a:r>
            <a:r>
              <a:rPr lang="en-AU" sz="2000" dirty="0" err="1"/>
              <a:t>sll</a:t>
            </a:r>
            <a:r>
              <a:rPr lang="en-AU" sz="2000" dirty="0"/>
              <a:t> $t1, $a1, 2        # $t1 = k * 4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add $t1, $a0, $t1  # $t1 = v+(k*4</a:t>
            </a:r>
            <a:r>
              <a:rPr lang="en-AU" sz="2000" dirty="0" smtClean="0"/>
              <a:t>) =(</a:t>
            </a:r>
            <a:r>
              <a:rPr lang="en-AU" sz="2000" dirty="0"/>
              <a:t>address of v[k])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lw</a:t>
            </a:r>
            <a:r>
              <a:rPr lang="en-AU" sz="2000" dirty="0"/>
              <a:t> $t0, 0($t1)        # $t0 = v[k]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lw</a:t>
            </a:r>
            <a:r>
              <a:rPr lang="en-AU" sz="2000" dirty="0"/>
              <a:t> $t2, 4($t1)        # $t2 = v[k+1]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sw</a:t>
            </a:r>
            <a:r>
              <a:rPr lang="en-AU" sz="2000" dirty="0"/>
              <a:t> $t2, 0($t1)       # v[k] = $t2 (v[k+1])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sw</a:t>
            </a:r>
            <a:r>
              <a:rPr lang="en-AU" sz="2000" dirty="0"/>
              <a:t> $t0, 4($t1)       # v[k+1] = $t0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sz="2000" dirty="0"/>
              <a:t>           </a:t>
            </a:r>
            <a:r>
              <a:rPr lang="en-AU" sz="2000" dirty="0" err="1"/>
              <a:t>jr</a:t>
            </a:r>
            <a:r>
              <a:rPr lang="en-AU" sz="2000" dirty="0"/>
              <a:t> $</a:t>
            </a:r>
            <a:r>
              <a:rPr lang="en-AU" sz="2000" dirty="0" err="1"/>
              <a:t>ra</a:t>
            </a:r>
            <a:r>
              <a:rPr lang="en-AU" sz="2000" dirty="0"/>
              <a:t>                    # return to calling routine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" y="1943100"/>
            <a:ext cx="8382000" cy="1905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bg1"/>
                </a:solidFill>
                <a:latin typeface="Calibri" charset="0"/>
              </a:rPr>
              <a:t>1</a:t>
            </a:r>
          </a:p>
        </p:txBody>
      </p:sp>
      <p:sp>
        <p:nvSpPr>
          <p:cNvPr id="3256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B2ADB214-F366-024F-AFD4-38C35345B4DD}" type="slidenum">
              <a:rPr lang="en-AU" smtClean="0">
                <a:latin typeface="Arial" pitchFamily="-107" charset="0"/>
              </a:rPr>
              <a:pPr algn="l">
                <a:defRPr/>
              </a:pPr>
              <a:t>4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AU"/>
              <a:t>The Procedure Swap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26543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bg1"/>
                </a:solidFill>
                <a:latin typeface="Calibri" charset="0"/>
              </a:rPr>
              <a:t>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3314700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bg1"/>
                </a:solidFill>
                <a:latin typeface="Calibri" charset="0"/>
              </a:rPr>
              <a:t>3</a:t>
            </a: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1557338" y="4114800"/>
            <a:ext cx="2481262" cy="230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r>
              <a:rPr lang="en-US">
                <a:latin typeface="Calibri" charset="0"/>
              </a:rPr>
              <a:t>void swap(int v[], int k)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{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int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temp = v[k];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v[k] = v[k+1];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v[k+1] = temp;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}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1905000" y="64119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150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618324" y="806817"/>
            <a:ext cx="2525676" cy="26673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u="sng" dirty="0">
                <a:latin typeface="+mn-lt"/>
              </a:rPr>
              <a:t>Intermediate code (7):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 $t1  ← $a1 &lt;&lt; 2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 $t1 ← $a0 + $t1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 $t0 ← M[$t1</a:t>
            </a:r>
            <a:r>
              <a:rPr lang="en-US" sz="2000" dirty="0" smtClean="0">
                <a:latin typeface="+mn-lt"/>
              </a:rPr>
              <a:t>]</a:t>
            </a:r>
            <a:br>
              <a:rPr lang="en-US" sz="2000" dirty="0" smtClean="0">
                <a:latin typeface="+mn-lt"/>
              </a:rPr>
            </a:br>
            <a:r>
              <a:rPr lang="en-US" sz="2000" dirty="0">
                <a:latin typeface="+mn-lt"/>
              </a:rPr>
              <a:t>  $t2 ← M[$t1+4</a:t>
            </a:r>
            <a:r>
              <a:rPr lang="en-US" sz="2000" dirty="0" smtClean="0">
                <a:latin typeface="+mn-lt"/>
              </a:rPr>
              <a:t>]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+mn-lt"/>
              </a:rPr>
              <a:t> M[$t1] ← t$t2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M[$t1+4] ← $</a:t>
            </a:r>
            <a:r>
              <a:rPr lang="en-US" sz="2000" dirty="0" smtClean="0">
                <a:latin typeface="+mn-lt"/>
              </a:rPr>
              <a:t>t0</a:t>
            </a:r>
            <a:endParaRPr lang="en-US" sz="2000" dirty="0">
              <a:latin typeface="+mn-lt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6566" y="79286"/>
            <a:ext cx="1359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Assumption:</a:t>
            </a:r>
            <a:endParaRPr lang="en-US" dirty="0">
              <a:latin typeface="Calibri" charset="0"/>
              <a:sym typeface="Symbol" charset="2"/>
            </a:endParaRPr>
          </a:p>
          <a:p>
            <a:pPr algn="ctr"/>
            <a:r>
              <a:rPr lang="en-US" dirty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k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>
                <a:latin typeface="Calibri" charset="0"/>
                <a:sym typeface="Symbol" charset="2"/>
              </a:rPr>
              <a:t>t</a:t>
            </a:r>
            <a:r>
              <a:rPr lang="en-US" dirty="0" smtClean="0">
                <a:latin typeface="Calibri" charset="0"/>
                <a:sym typeface="Symbol" charset="2"/>
              </a:rPr>
              <a:t>emp ⟷ $t0</a:t>
            </a:r>
            <a:endParaRPr lang="en-US" dirty="0">
              <a:latin typeface="Calibri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D2000-D96F-434C-9A31-ED01CF86D3C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1762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Quiz #2</a:t>
            </a: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104775" y="1037799"/>
            <a:ext cx="853631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is an </a:t>
            </a:r>
            <a:r>
              <a:rPr lang="en-US" sz="2000" u="sng" dirty="0">
                <a:latin typeface="Calibri" charset="0"/>
              </a:rPr>
              <a:t>array of pointers</a:t>
            </a:r>
            <a:r>
              <a:rPr lang="en-US" sz="2000" dirty="0">
                <a:latin typeface="Calibri" charset="0"/>
              </a:rPr>
              <a:t> to strings. </a:t>
            </a:r>
          </a:p>
          <a:p>
            <a:r>
              <a:rPr lang="en-US" sz="2000" dirty="0">
                <a:latin typeface="Calibri" charset="0"/>
              </a:rPr>
              <a:t>Each position of </a:t>
            </a: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contains a pointer to a </a:t>
            </a:r>
            <a:r>
              <a:rPr lang="en-US" sz="2000" u="sng" dirty="0">
                <a:latin typeface="Calibri" charset="0"/>
              </a:rPr>
              <a:t>null terminated string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Assume that the first element of </a:t>
            </a: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is stored in the memory position </a:t>
            </a:r>
            <a:r>
              <a:rPr lang="en-US" sz="2000" u="sng" dirty="0">
                <a:latin typeface="Calibri" charset="0"/>
              </a:rPr>
              <a:t>$fp-48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Write a sequence of MIPS assembly instructions that counts the </a:t>
            </a:r>
          </a:p>
          <a:p>
            <a:r>
              <a:rPr lang="en-US" sz="2000" u="sng" dirty="0">
                <a:latin typeface="Calibri" charset="0"/>
              </a:rPr>
              <a:t>number of characters</a:t>
            </a:r>
            <a:r>
              <a:rPr lang="en-US" sz="2000" dirty="0">
                <a:latin typeface="Calibri" charset="0"/>
              </a:rPr>
              <a:t> in the string whose pointer is at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</a:rPr>
              <a:t>names[7]</a:t>
            </a:r>
            <a:r>
              <a:rPr lang="en-US" sz="2000" u="sng" dirty="0">
                <a:latin typeface="Calibri" charset="0"/>
              </a:rPr>
              <a:t>.</a:t>
            </a:r>
            <a:endParaRPr lang="en-US" sz="2000" dirty="0">
              <a:latin typeface="Calibri" charset="0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25400" y="2706459"/>
            <a:ext cx="2523798" cy="224676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count = 0;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= names[7];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(*</a:t>
            </a: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count = count+1;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</a:t>
            </a: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= c+1;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4768850" y="3340766"/>
            <a:ext cx="3036258" cy="255454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$t0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</a:t>
            </a:r>
            <a:r>
              <a:rPr lang="en-US" sz="2000" dirty="0">
                <a:latin typeface="Calibri" charset="0"/>
              </a:rPr>
              <a:t>0;</a:t>
            </a:r>
          </a:p>
          <a:p>
            <a:pPr marL="457200" indent="-457200"/>
            <a:r>
              <a:rPr lang="en-US" sz="2000" dirty="0">
                <a:latin typeface="Calibri" charset="0"/>
              </a:rPr>
              <a:t>$t1 </a:t>
            </a:r>
            <a:r>
              <a:rPr lang="en-US" sz="2000" dirty="0" smtClean="0">
                <a:latin typeface="Calibri" charset="0"/>
                <a:sym typeface="Symbol" charset="2"/>
              </a:rPr>
              <a:t>←  </a:t>
            </a:r>
            <a:r>
              <a:rPr lang="en-US" sz="2000" dirty="0">
                <a:latin typeface="Calibri" charset="0"/>
                <a:sym typeface="Symbol" charset="2"/>
              </a:rPr>
              <a:t>Address(names[7]);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$t2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M[$t1];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(M[$t2] </a:t>
            </a:r>
            <a:r>
              <a:rPr lang="en-US" sz="2000" dirty="0">
                <a:latin typeface="Calibri" charset="0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2549198" y="2997200"/>
            <a:ext cx="2199315" cy="224676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$t0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</a:t>
            </a:r>
            <a:r>
              <a:rPr lang="en-US" sz="2000" dirty="0">
                <a:latin typeface="Calibri" charset="0"/>
              </a:rPr>
              <a:t>0;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$t2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  <a:sym typeface="Symbol" charset="2"/>
              </a:rPr>
              <a:t>names[7];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(</a:t>
            </a:r>
            <a:r>
              <a:rPr lang="en-US" sz="2000" dirty="0" smtClean="0">
                <a:latin typeface="Calibri" charset="0"/>
              </a:rPr>
              <a:t> M[$t2] </a:t>
            </a:r>
            <a:r>
              <a:rPr lang="en-US" sz="2000" dirty="0">
                <a:latin typeface="Calibri" charset="0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7002669" y="4319330"/>
            <a:ext cx="2141331" cy="255454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$t0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</a:t>
            </a:r>
            <a:r>
              <a:rPr lang="en-US" sz="2000" dirty="0">
                <a:latin typeface="Calibri" charset="0"/>
              </a:rPr>
              <a:t>0;</a:t>
            </a:r>
          </a:p>
          <a:p>
            <a:pPr marL="457200" indent="-457200"/>
            <a:r>
              <a:rPr lang="en-US" sz="2000" dirty="0">
                <a:latin typeface="Calibri" charset="0"/>
              </a:rPr>
              <a:t>$t1 </a:t>
            </a:r>
            <a:r>
              <a:rPr lang="en-US" sz="2000" dirty="0" smtClean="0">
                <a:latin typeface="Calibri" charset="0"/>
                <a:sym typeface="Symbol" charset="2"/>
              </a:rPr>
              <a:t>← </a:t>
            </a:r>
            <a:r>
              <a:rPr lang="en-US" sz="2000" dirty="0">
                <a:latin typeface="Calibri" charset="0"/>
                <a:sym typeface="Symbol" charset="2"/>
              </a:rPr>
              <a:t>$fp-48+7*4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$t2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M[$t1];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(M[$t2] </a:t>
            </a:r>
            <a:r>
              <a:rPr lang="en-US" sz="2000" dirty="0">
                <a:latin typeface="Calibri" charset="0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p" animBg="1" autoUpdateAnimBg="0"/>
      <p:bldP spid="201734" grpId="0" animBg="1" autoUpdateAnimBg="0"/>
      <p:bldP spid="201735" grpId="0" build="p" animBg="1" autoUpdateAnimBg="0"/>
      <p:bldP spid="201736" grpId="0" build="p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16F78-AE23-BE48-80E4-69D582AE93E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414338" y="3243928"/>
            <a:ext cx="2141331" cy="255454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$t0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</a:t>
            </a:r>
            <a:r>
              <a:rPr lang="en-US" sz="2000" dirty="0">
                <a:latin typeface="Calibri" charset="0"/>
              </a:rPr>
              <a:t>0;</a:t>
            </a:r>
          </a:p>
          <a:p>
            <a:pPr marL="457200" indent="-457200"/>
            <a:r>
              <a:rPr lang="en-US" sz="2000" dirty="0">
                <a:latin typeface="Calibri" charset="0"/>
              </a:rPr>
              <a:t>$t1 </a:t>
            </a:r>
            <a:r>
              <a:rPr lang="en-US" sz="2000" dirty="0" smtClean="0">
                <a:latin typeface="Calibri" charset="0"/>
                <a:sym typeface="Symbol" charset="2"/>
              </a:rPr>
              <a:t>← </a:t>
            </a:r>
            <a:r>
              <a:rPr lang="en-US" sz="2000" dirty="0">
                <a:latin typeface="Calibri" charset="0"/>
                <a:sym typeface="Symbol" charset="2"/>
              </a:rPr>
              <a:t>$fp-48+7*4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$t2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M[$t1];</a:t>
            </a:r>
            <a:endParaRPr lang="en-US" sz="2000" dirty="0">
              <a:latin typeface="Calibri" charset="0"/>
            </a:endParaRP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(M[$t2] </a:t>
            </a:r>
            <a:r>
              <a:rPr lang="en-US" sz="2000" dirty="0">
                <a:latin typeface="Calibri" charset="0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5168900" y="3429000"/>
            <a:ext cx="3817938" cy="2230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	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add</a:t>
            </a:r>
            <a:r>
              <a:rPr lang="en-US" dirty="0">
                <a:latin typeface="Calibri" charset="0"/>
              </a:rPr>
              <a:t>	$t0, $zero, $zero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$t2, -20($fp)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>
                <a:solidFill>
                  <a:srgbClr val="CC0000"/>
                </a:solidFill>
                <a:latin typeface="Calibri" charset="0"/>
              </a:rPr>
              <a:t>lb</a:t>
            </a:r>
            <a:r>
              <a:rPr lang="en-US" dirty="0">
                <a:latin typeface="Calibri" charset="0"/>
              </a:rPr>
              <a:t>	$t3,0($t2)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beq</a:t>
            </a:r>
            <a:r>
              <a:rPr lang="en-US" dirty="0">
                <a:latin typeface="Calibri" charset="0"/>
              </a:rPr>
              <a:t>	$t3, $zero, done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dirty="0">
                <a:latin typeface="Calibri" charset="0"/>
              </a:rPr>
              <a:t>	$t0, $t0, 1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dirty="0">
                <a:latin typeface="Calibri" charset="0"/>
              </a:rPr>
              <a:t>	$t2, $t2, 1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	loop;</a:t>
            </a:r>
          </a:p>
          <a:p>
            <a:r>
              <a:rPr lang="en-US" dirty="0">
                <a:latin typeface="Calibri" charset="0"/>
              </a:rPr>
              <a:t>done: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5108575" y="393065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loop: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81300" y="3397816"/>
            <a:ext cx="2141331" cy="224676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$t0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 </a:t>
            </a:r>
            <a:r>
              <a:rPr lang="en-US" sz="2000" dirty="0">
                <a:latin typeface="Calibri" charset="0"/>
              </a:rPr>
              <a:t>0;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$t2 </a:t>
            </a:r>
            <a:r>
              <a:rPr lang="en-US" sz="2000" dirty="0" smtClean="0">
                <a:latin typeface="Calibri" charset="0"/>
                <a:sym typeface="Symbol" charset="2"/>
              </a:rPr>
              <a:t>←</a:t>
            </a:r>
            <a:r>
              <a:rPr lang="en-US" sz="2000" dirty="0" smtClean="0">
                <a:latin typeface="Calibri" charset="0"/>
              </a:rPr>
              <a:t> M[$fp-20];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(M[$t2] </a:t>
            </a:r>
            <a:r>
              <a:rPr lang="en-US" sz="2000" dirty="0">
                <a:latin typeface="Calibri" charset="0"/>
              </a:rPr>
              <a:t>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$t0 = $t0+1;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$t2 = $t2+1;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-13176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Quiz #2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4775" y="1037799"/>
            <a:ext cx="853631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is an </a:t>
            </a:r>
            <a:r>
              <a:rPr lang="en-US" sz="2000" u="sng" dirty="0">
                <a:latin typeface="Calibri" charset="0"/>
              </a:rPr>
              <a:t>array of pointers</a:t>
            </a:r>
            <a:r>
              <a:rPr lang="en-US" sz="2000" dirty="0">
                <a:latin typeface="Calibri" charset="0"/>
              </a:rPr>
              <a:t> to strings. </a:t>
            </a:r>
          </a:p>
          <a:p>
            <a:r>
              <a:rPr lang="en-US" sz="2000" dirty="0">
                <a:latin typeface="Calibri" charset="0"/>
              </a:rPr>
              <a:t>Each position of </a:t>
            </a: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contains a pointer to a </a:t>
            </a:r>
            <a:r>
              <a:rPr lang="en-US" sz="2000" u="sng" dirty="0">
                <a:latin typeface="Calibri" charset="0"/>
              </a:rPr>
              <a:t>null terminated string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Assume that the first element of </a:t>
            </a: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is stored in the memory position </a:t>
            </a:r>
            <a:r>
              <a:rPr lang="en-US" sz="2000" u="sng" dirty="0">
                <a:latin typeface="Calibri" charset="0"/>
              </a:rPr>
              <a:t>$fp-48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Write a sequence of MIPS assembly instructions that counts the </a:t>
            </a:r>
          </a:p>
          <a:p>
            <a:r>
              <a:rPr lang="en-US" sz="2000" u="sng" dirty="0">
                <a:latin typeface="Calibri" charset="0"/>
              </a:rPr>
              <a:t>number of characters</a:t>
            </a:r>
            <a:r>
              <a:rPr lang="en-US" sz="2000" dirty="0">
                <a:latin typeface="Calibri" charset="0"/>
              </a:rPr>
              <a:t> in the string whose pointer is at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</a:rPr>
              <a:t>names[7]</a:t>
            </a:r>
            <a:r>
              <a:rPr lang="en-US" sz="2000" u="sng" dirty="0">
                <a:latin typeface="Calibri" charset="0"/>
              </a:rPr>
              <a:t>.</a:t>
            </a:r>
            <a:endParaRPr lang="en-US" sz="20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 build="p" animBg="1" autoUpdateAnimBg="0"/>
      <p:bldP spid="202761" grpId="0" build="p" autoUpdateAnimBg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D2000-D96F-434C-9A31-ED01CF86D3C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17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Quiz #</a:t>
            </a:r>
            <a:r>
              <a:rPr lang="en-US" dirty="0" smtClean="0"/>
              <a:t>2 – Alternative Solution</a:t>
            </a:r>
            <a:endParaRPr lang="en-US" dirty="0"/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104775" y="1037799"/>
            <a:ext cx="853631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is an </a:t>
            </a:r>
            <a:r>
              <a:rPr lang="en-US" sz="2000" u="sng" dirty="0">
                <a:latin typeface="Calibri" charset="0"/>
              </a:rPr>
              <a:t>array of pointers</a:t>
            </a:r>
            <a:r>
              <a:rPr lang="en-US" sz="2000" dirty="0">
                <a:latin typeface="Calibri" charset="0"/>
              </a:rPr>
              <a:t> to strings. </a:t>
            </a:r>
          </a:p>
          <a:p>
            <a:r>
              <a:rPr lang="en-US" sz="2000" dirty="0">
                <a:latin typeface="Calibri" charset="0"/>
              </a:rPr>
              <a:t>Each position of </a:t>
            </a: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contains a pointer to a </a:t>
            </a:r>
            <a:r>
              <a:rPr lang="en-US" sz="2000" u="sng" dirty="0">
                <a:latin typeface="Calibri" charset="0"/>
              </a:rPr>
              <a:t>null terminated string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Assume that the first element of </a:t>
            </a: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names</a:t>
            </a:r>
            <a:r>
              <a:rPr lang="en-US" sz="2000" dirty="0">
                <a:latin typeface="Calibri" charset="0"/>
              </a:rPr>
              <a:t> is stored in the memory position </a:t>
            </a:r>
            <a:r>
              <a:rPr lang="en-US" sz="2000" u="sng" dirty="0">
                <a:latin typeface="Calibri" charset="0"/>
              </a:rPr>
              <a:t>$fp-48</a:t>
            </a:r>
            <a:r>
              <a:rPr lang="en-US" sz="2000" dirty="0">
                <a:latin typeface="Calibri" charset="0"/>
              </a:rPr>
              <a:t>.</a:t>
            </a:r>
          </a:p>
          <a:p>
            <a:r>
              <a:rPr lang="en-US" sz="2000" dirty="0">
                <a:latin typeface="Calibri" charset="0"/>
              </a:rPr>
              <a:t>Write a sequence of MIPS assembly instructions that counts the </a:t>
            </a:r>
          </a:p>
          <a:p>
            <a:r>
              <a:rPr lang="en-US" sz="2000" u="sng" dirty="0">
                <a:latin typeface="Calibri" charset="0"/>
              </a:rPr>
              <a:t>number of characters</a:t>
            </a:r>
            <a:r>
              <a:rPr lang="en-US" sz="2000" dirty="0">
                <a:latin typeface="Calibri" charset="0"/>
              </a:rPr>
              <a:t> in the string whose pointer is at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</a:rPr>
              <a:t>names[7]</a:t>
            </a:r>
            <a:r>
              <a:rPr lang="en-US" sz="2000" u="sng" dirty="0">
                <a:latin typeface="Calibri" charset="0"/>
              </a:rPr>
              <a:t>.</a:t>
            </a:r>
            <a:endParaRPr lang="en-US" sz="2000" dirty="0">
              <a:latin typeface="Calibri" charset="0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57200" y="3648542"/>
            <a:ext cx="2523798" cy="2246769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>
                <a:latin typeface="Calibri" charset="0"/>
              </a:rPr>
              <a:t>count = 0;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= names[7]</a:t>
            </a:r>
            <a:r>
              <a:rPr lang="en-US" sz="2000" dirty="0" smtClean="0">
                <a:latin typeface="Calibri" charset="0"/>
              </a:rPr>
              <a:t>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solidFill>
                  <a:srgbClr val="CC0000"/>
                </a:solidFill>
                <a:latin typeface="Calibri" charset="0"/>
              </a:rPr>
              <a:t>while</a:t>
            </a:r>
            <a:r>
              <a:rPr lang="en-US" sz="2000" dirty="0">
                <a:latin typeface="Calibri" charset="0"/>
              </a:rPr>
              <a:t> (*</a:t>
            </a: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!= 0)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{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count = count+1;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 </a:t>
            </a:r>
            <a:r>
              <a:rPr lang="en-US" sz="2000" dirty="0" err="1">
                <a:latin typeface="Calibri" charset="0"/>
              </a:rPr>
              <a:t>c</a:t>
            </a:r>
            <a:r>
              <a:rPr lang="en-US" sz="2000" dirty="0">
                <a:latin typeface="Calibri" charset="0"/>
              </a:rPr>
              <a:t> = c+1;</a:t>
            </a:r>
          </a:p>
          <a:p>
            <a:pPr marL="457200" indent="-457200">
              <a:buFont typeface="Times" charset="0"/>
              <a:buNone/>
            </a:pPr>
            <a:r>
              <a:rPr lang="en-US" sz="2000" dirty="0">
                <a:latin typeface="Calibri" charset="0"/>
              </a:rPr>
              <a:t>         }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13100"/>
            <a:ext cx="20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Solution: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9996" y="3180834"/>
            <a:ext cx="2250523" cy="3022253"/>
            <a:chOff x="4679996" y="3180834"/>
            <a:chExt cx="2250523" cy="3022253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679996" y="3648542"/>
              <a:ext cx="1873204" cy="25545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457200" indent="-457200"/>
              <a:r>
                <a:rPr lang="en-US" sz="2000" dirty="0">
                  <a:latin typeface="Calibri" charset="0"/>
                </a:rPr>
                <a:t>count = 0;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 err="1">
                  <a:latin typeface="Calibri" charset="0"/>
                </a:rPr>
                <a:t>c</a:t>
              </a:r>
              <a:r>
                <a:rPr lang="en-US" sz="2000" dirty="0">
                  <a:latin typeface="Calibri" charset="0"/>
                </a:rPr>
                <a:t> = names[7]</a:t>
              </a:r>
              <a:r>
                <a:rPr lang="en-US" sz="2000" dirty="0" smtClean="0">
                  <a:latin typeface="Calibri" charset="0"/>
                </a:rPr>
                <a:t>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 smtClean="0">
                  <a:latin typeface="Calibri" charset="0"/>
                </a:rPr>
                <a:t>count = </a:t>
              </a:r>
              <a:r>
                <a:rPr lang="en-US" sz="2000" dirty="0" err="1" smtClean="0">
                  <a:latin typeface="Calibri" charset="0"/>
                </a:rPr>
                <a:t>c</a:t>
              </a:r>
              <a:r>
                <a:rPr lang="en-US" sz="2000" dirty="0" smtClean="0">
                  <a:latin typeface="Calibri" charset="0"/>
                </a:rPr>
                <a:t>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solidFill>
                    <a:srgbClr val="CC0000"/>
                  </a:solidFill>
                  <a:latin typeface="Calibri" charset="0"/>
                </a:rPr>
                <a:t>while</a:t>
              </a:r>
              <a:r>
                <a:rPr lang="en-US" sz="2000" dirty="0">
                  <a:latin typeface="Calibri" charset="0"/>
                </a:rPr>
                <a:t> (*</a:t>
              </a:r>
              <a:r>
                <a:rPr lang="en-US" sz="2000" dirty="0" err="1">
                  <a:latin typeface="Calibri" charset="0"/>
                </a:rPr>
                <a:t>c</a:t>
              </a:r>
              <a:r>
                <a:rPr lang="en-US" sz="2000" dirty="0">
                  <a:latin typeface="Calibri" charset="0"/>
                </a:rPr>
                <a:t> != 0)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latin typeface="Calibri" charset="0"/>
                </a:rPr>
                <a:t>         </a:t>
              </a:r>
              <a:r>
                <a:rPr lang="en-US" sz="2000" dirty="0" smtClean="0">
                  <a:latin typeface="Calibri" charset="0"/>
                </a:rPr>
                <a:t>{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latin typeface="Calibri" charset="0"/>
                </a:rPr>
                <a:t>          </a:t>
              </a:r>
              <a:r>
                <a:rPr lang="en-US" sz="2000" dirty="0" err="1">
                  <a:latin typeface="Calibri" charset="0"/>
                </a:rPr>
                <a:t>c</a:t>
              </a:r>
              <a:r>
                <a:rPr lang="en-US" sz="2000" dirty="0">
                  <a:latin typeface="Calibri" charset="0"/>
                </a:rPr>
                <a:t> = c+1;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>
                  <a:latin typeface="Calibri" charset="0"/>
                </a:rPr>
                <a:t>         </a:t>
              </a:r>
              <a:r>
                <a:rPr lang="en-US" sz="2000" dirty="0" smtClean="0">
                  <a:latin typeface="Calibri" charset="0"/>
                </a:rPr>
                <a:t>}</a:t>
              </a:r>
            </a:p>
            <a:p>
              <a:pPr marL="457200" indent="-457200">
                <a:buFont typeface="Times" charset="0"/>
                <a:buNone/>
              </a:pPr>
              <a:r>
                <a:rPr lang="en-US" sz="2000" dirty="0" smtClean="0">
                  <a:latin typeface="Calibri" charset="0"/>
                </a:rPr>
                <a:t>count = </a:t>
              </a:r>
              <a:r>
                <a:rPr lang="en-US" sz="2000" dirty="0" err="1" smtClean="0">
                  <a:latin typeface="Calibri" charset="0"/>
                </a:rPr>
                <a:t>c</a:t>
              </a:r>
              <a:r>
                <a:rPr lang="en-US" sz="2000" dirty="0" smtClean="0">
                  <a:latin typeface="Calibri" charset="0"/>
                </a:rPr>
                <a:t>-count;</a:t>
              </a:r>
              <a:endParaRPr lang="en-US" sz="2000" dirty="0">
                <a:latin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9996" y="3180834"/>
              <a:ext cx="225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Alternative Solution: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p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260953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foo(int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2583" y="1658034"/>
            <a:ext cx="499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meaning of the statement in line 25 </a:t>
            </a:r>
          </a:p>
          <a:p>
            <a:r>
              <a:rPr lang="en-US" dirty="0" smtClean="0"/>
              <a:t>of this C program?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726113" y="4250631"/>
            <a:ext cx="2008187" cy="1600002"/>
            <a:chOff x="5726113" y="4250631"/>
            <a:chExt cx="2008187" cy="1600002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6845300" y="42957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6845300" y="45116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845300" y="47275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6845300" y="49434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6845300" y="51593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6845300" y="53752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6845300" y="55911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726113" y="467608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5726113" y="44633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5726113" y="42506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5726113" y="55428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5726113" y="53301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5726113" y="511581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5726113" y="4903093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33700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8900" y="40925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29244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0x10001008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400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1600" y="468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41944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4707" y="2456765"/>
            <a:ext cx="24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p</a:t>
            </a:r>
            <a:r>
              <a:rPr lang="en-US" dirty="0" smtClean="0"/>
              <a:t> contain?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7407" y="2889597"/>
            <a:ext cx="240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x</a:t>
            </a:r>
            <a:r>
              <a:rPr lang="en-US" dirty="0" smtClean="0"/>
              <a:t> contain?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7319" y="2469465"/>
            <a:ext cx="21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memory address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91919" y="2889597"/>
            <a:ext cx="186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An integer value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2807" y="3335129"/>
            <a:ext cx="490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action the program should do to execute</a:t>
            </a:r>
          </a:p>
          <a:p>
            <a:r>
              <a:rPr lang="en-US" dirty="0" smtClean="0"/>
              <a:t>line 25?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3249" y="3612128"/>
            <a:ext cx="37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Store the value of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in the memory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location whose address is in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0" name="Curved Connector 39"/>
          <p:cNvCxnSpPr>
            <a:stCxn id="27" idx="3"/>
            <a:endCxn id="41" idx="1"/>
          </p:cNvCxnSpPr>
          <p:nvPr/>
        </p:nvCxnSpPr>
        <p:spPr>
          <a:xfrm>
            <a:off x="4008744" y="4912966"/>
            <a:ext cx="2836556" cy="35435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6845300" y="5159375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charset="0"/>
              </a:rPr>
              <a:t>42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366" y="5375275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needed to execute line 25?</a:t>
            </a:r>
            <a:endParaRPr lang="en-US" dirty="0"/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00366" y="6021606"/>
            <a:ext cx="3817938" cy="5188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s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$a1, </a:t>
            </a:r>
            <a:r>
              <a:rPr lang="en-US" dirty="0">
                <a:latin typeface="Calibri" charset="0"/>
              </a:rPr>
              <a:t>0($</a:t>
            </a:r>
            <a:r>
              <a:rPr lang="en-US" dirty="0" smtClean="0">
                <a:latin typeface="Calibri" charset="0"/>
              </a:rPr>
              <a:t>a0)      # 0($a0)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</a:rPr>
              <a:t> $a1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3" grpId="0"/>
      <p:bldP spid="34" grpId="0"/>
      <p:bldP spid="41" grpId="0" animBg="1"/>
      <p:bldP spid="42" grpId="0"/>
      <p:bldP spid="43" grpId="0" build="p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260953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foo(int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grpSp>
        <p:nvGrpSpPr>
          <p:cNvPr id="3" name="Group 31"/>
          <p:cNvGrpSpPr/>
          <p:nvPr/>
        </p:nvGrpSpPr>
        <p:grpSpPr>
          <a:xfrm>
            <a:off x="5726113" y="4250631"/>
            <a:ext cx="2008187" cy="1600002"/>
            <a:chOff x="5726113" y="4250631"/>
            <a:chExt cx="2008187" cy="1600002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6845300" y="42957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6845300" y="45116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845300" y="47275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6845300" y="49434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6845300" y="51593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6845300" y="53752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6845300" y="5591175"/>
              <a:ext cx="889000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726113" y="467608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5726113" y="44633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5726113" y="42506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5726113" y="5542856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5726113" y="533013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5726113" y="511581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5726113" y="4903093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33700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8900" y="409257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29244" y="41839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0x10001008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400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1600" y="468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41944" y="4780856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2807" y="1658034"/>
            <a:ext cx="490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action the program should do to execute</a:t>
            </a:r>
          </a:p>
          <a:p>
            <a:r>
              <a:rPr lang="en-US" dirty="0" smtClean="0"/>
              <a:t>line 30?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3249" y="1935033"/>
            <a:ext cx="350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Load the value from the memory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location whose address is in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6845300" y="5159375"/>
            <a:ext cx="8890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74</a:t>
            </a:r>
            <a:endParaRPr lang="en-US" sz="1400" dirty="0">
              <a:latin typeface="Calibr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89007" y="2524134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needed to execute line 30?</a:t>
            </a:r>
            <a:endParaRPr lang="en-US" dirty="0"/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689007" y="3170465"/>
            <a:ext cx="3817938" cy="5188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$a1, </a:t>
            </a:r>
            <a:r>
              <a:rPr lang="en-US" dirty="0">
                <a:latin typeface="Calibri" charset="0"/>
              </a:rPr>
              <a:t>0($</a:t>
            </a:r>
            <a:r>
              <a:rPr lang="en-US" dirty="0" smtClean="0">
                <a:latin typeface="Calibri" charset="0"/>
              </a:rPr>
              <a:t>a0)      # $a1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</a:rPr>
              <a:t> 0($a0)</a:t>
            </a:r>
          </a:p>
        </p:txBody>
      </p:sp>
      <p:cxnSp>
        <p:nvCxnSpPr>
          <p:cNvPr id="37" name="Curved Connector 36"/>
          <p:cNvCxnSpPr>
            <a:stCxn id="41" idx="1"/>
            <a:endCxn id="27" idx="3"/>
          </p:cNvCxnSpPr>
          <p:nvPr/>
        </p:nvCxnSpPr>
        <p:spPr>
          <a:xfrm rot="10800000">
            <a:off x="4008744" y="4912967"/>
            <a:ext cx="2836556" cy="354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41944" y="4783833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 build="p" animBg="1" autoUpdateAnimBg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176262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3  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4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….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400300" y="4092575"/>
            <a:ext cx="1600200" cy="369332"/>
            <a:chOff x="2400300" y="4092575"/>
            <a:chExt cx="1600200" cy="369332"/>
          </a:xfrm>
        </p:grpSpPr>
        <p:sp>
          <p:nvSpPr>
            <p:cNvPr id="21" name="Rectangle 2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$sp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8400" y="4689475"/>
            <a:ext cx="1562100" cy="369332"/>
            <a:chOff x="2451100" y="4689475"/>
            <a:chExt cx="1562100" cy="369332"/>
          </a:xfrm>
        </p:grpSpPr>
        <p:sp>
          <p:nvSpPr>
            <p:cNvPr id="25" name="Rectangle 24"/>
            <p:cNvSpPr/>
            <p:nvPr/>
          </p:nvSpPr>
          <p:spPr>
            <a:xfrm>
              <a:off x="2946400" y="47808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1100" y="46894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fp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57138" y="604838"/>
            <a:ext cx="4777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dirty="0" smtClean="0"/>
              <a:t> are in memory in the local stack</a:t>
            </a:r>
          </a:p>
          <a:p>
            <a:r>
              <a:rPr lang="en-US" dirty="0" smtClean="0"/>
              <a:t>frame. Assume that: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</a:t>
            </a:r>
            <a:r>
              <a:rPr lang="en-US" dirty="0" smtClean="0"/>
              <a:t> ↔ $fp-4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</a:t>
            </a:r>
            <a:r>
              <a:rPr lang="en-US" dirty="0" smtClean="0"/>
              <a:t> ↔ $fp-12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7138" y="2090232"/>
            <a:ext cx="52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1. Load the address in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 into a register (say $s0).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7138" y="1759000"/>
            <a:ext cx="534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Now, what actions are needed to execute line 25?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6440161" y="3330773"/>
            <a:ext cx="2246639" cy="3330953"/>
            <a:chOff x="6440161" y="3330773"/>
            <a:chExt cx="2246639" cy="3330953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7559348" y="33759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7559348" y="35918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7559348" y="38077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7559348" y="40236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7559348" y="44554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7559348" y="46713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6440161" y="375622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6440161" y="35434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6440161" y="33307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6440161" y="46229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6440161" y="44102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6440161" y="4195960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6440161" y="3983235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latin typeface="Calibri" charset="0"/>
              </a:endParaRPr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7559348" y="51068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7559348" y="53227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7559348" y="55386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7559348" y="57545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7559348" y="59704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7559348" y="61863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7559348" y="64022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Text Box 132"/>
            <p:cNvSpPr txBox="1">
              <a:spLocks noChangeArrowheads="1"/>
            </p:cNvSpPr>
            <p:nvPr/>
          </p:nvSpPr>
          <p:spPr bwMode="auto">
            <a:xfrm>
              <a:off x="6440161" y="548717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8" name="Text Box 133"/>
            <p:cNvSpPr txBox="1">
              <a:spLocks noChangeArrowheads="1"/>
            </p:cNvSpPr>
            <p:nvPr/>
          </p:nvSpPr>
          <p:spPr bwMode="auto">
            <a:xfrm>
              <a:off x="6440161" y="52744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9" name="Text Box 134"/>
            <p:cNvSpPr txBox="1">
              <a:spLocks noChangeArrowheads="1"/>
            </p:cNvSpPr>
            <p:nvPr/>
          </p:nvSpPr>
          <p:spPr bwMode="auto">
            <a:xfrm>
              <a:off x="6440161" y="50617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0" name="Text Box 157"/>
            <p:cNvSpPr txBox="1">
              <a:spLocks noChangeArrowheads="1"/>
            </p:cNvSpPr>
            <p:nvPr/>
          </p:nvSpPr>
          <p:spPr bwMode="auto">
            <a:xfrm>
              <a:off x="6440161" y="63539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1" name="Text Box 158"/>
            <p:cNvSpPr txBox="1">
              <a:spLocks noChangeArrowheads="1"/>
            </p:cNvSpPr>
            <p:nvPr/>
          </p:nvSpPr>
          <p:spPr bwMode="auto">
            <a:xfrm>
              <a:off x="6440161" y="61412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2" name="Text Box 159"/>
            <p:cNvSpPr txBox="1">
              <a:spLocks noChangeArrowheads="1"/>
            </p:cNvSpPr>
            <p:nvPr/>
          </p:nvSpPr>
          <p:spPr bwMode="auto">
            <a:xfrm>
              <a:off x="6440161" y="592691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3" name="Text Box 160"/>
            <p:cNvSpPr txBox="1">
              <a:spLocks noChangeArrowheads="1"/>
            </p:cNvSpPr>
            <p:nvPr/>
          </p:nvSpPr>
          <p:spPr bwMode="auto">
            <a:xfrm>
              <a:off x="6440161" y="5714186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7559348" y="48872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5" name="Text Box 157"/>
            <p:cNvSpPr txBox="1">
              <a:spLocks noChangeArrowheads="1"/>
            </p:cNvSpPr>
            <p:nvPr/>
          </p:nvSpPr>
          <p:spPr bwMode="auto">
            <a:xfrm>
              <a:off x="6843386" y="4792741"/>
              <a:ext cx="30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…</a:t>
              </a:r>
              <a:endParaRPr lang="en-US" sz="1400" dirty="0">
                <a:latin typeface="Calibri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47365" y="5476419"/>
            <a:ext cx="692796" cy="369332"/>
            <a:chOff x="5747365" y="5476419"/>
            <a:chExt cx="692796" cy="369332"/>
          </a:xfrm>
        </p:grpSpPr>
        <p:sp>
          <p:nvSpPr>
            <p:cNvPr id="57" name="TextBox 56"/>
            <p:cNvSpPr txBox="1"/>
            <p:nvPr/>
          </p:nvSpPr>
          <p:spPr>
            <a:xfrm>
              <a:off x="5747365" y="5476419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fp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747365" y="6130111"/>
            <a:ext cx="692796" cy="369332"/>
            <a:chOff x="5747365" y="5476419"/>
            <a:chExt cx="69279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5747365" y="547641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708078" y="56125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720778" y="60316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559348" y="57533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0x10001008</a:t>
            </a:r>
            <a:endParaRPr lang="en-US" sz="1400" dirty="0">
              <a:latin typeface="Calibri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559348" y="61851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42</a:t>
            </a:r>
            <a:endParaRPr lang="en-US" sz="1400" dirty="0">
              <a:latin typeface="Calibri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35156" y="4106346"/>
            <a:ext cx="1600200" cy="369332"/>
            <a:chOff x="2400300" y="4092575"/>
            <a:chExt cx="1600200" cy="369332"/>
          </a:xfrm>
        </p:grpSpPr>
        <p:sp>
          <p:nvSpPr>
            <p:cNvPr id="74" name="Rectangle 73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$s0</a:t>
              </a:r>
              <a:endParaRPr lang="en-US" dirty="0"/>
            </a:p>
          </p:txBody>
        </p:sp>
      </p:grpSp>
      <p:cxnSp>
        <p:nvCxnSpPr>
          <p:cNvPr id="77" name="Curved Connector 76"/>
          <p:cNvCxnSpPr>
            <a:stCxn id="70" idx="1"/>
          </p:cNvCxnSpPr>
          <p:nvPr/>
        </p:nvCxnSpPr>
        <p:spPr>
          <a:xfrm rot="10800000">
            <a:off x="5935356" y="4291012"/>
            <a:ext cx="1623992" cy="15702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68555" y="4203898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0x10001008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57138" y="2469203"/>
            <a:ext cx="493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2. Load the value of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into a register (say $s1).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335156" y="4718050"/>
            <a:ext cx="1600200" cy="369332"/>
            <a:chOff x="2400300" y="4092575"/>
            <a:chExt cx="1600200" cy="369332"/>
          </a:xfrm>
        </p:grpSpPr>
        <p:sp>
          <p:nvSpPr>
            <p:cNvPr id="81" name="Rectangle 8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$s1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868555" y="4815602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4" name="Curved Connector 83"/>
          <p:cNvCxnSpPr>
            <a:stCxn id="72" idx="1"/>
            <a:endCxn id="83" idx="3"/>
          </p:cNvCxnSpPr>
          <p:nvPr/>
        </p:nvCxnSpPr>
        <p:spPr>
          <a:xfrm rot="10800000">
            <a:off x="5935356" y="4947712"/>
            <a:ext cx="1623993" cy="13453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57138" y="2848173"/>
            <a:ext cx="512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3. Store the value in $s1 into the address in $s0.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8" name="Curved Connector 87"/>
          <p:cNvCxnSpPr>
            <a:endCxn id="18" idx="3"/>
          </p:cNvCxnSpPr>
          <p:nvPr/>
        </p:nvCxnSpPr>
        <p:spPr>
          <a:xfrm flipV="1">
            <a:off x="5935356" y="4349849"/>
            <a:ext cx="1587153" cy="580926"/>
          </a:xfrm>
          <a:prstGeom prst="curvedConnector3">
            <a:avLst>
              <a:gd name="adj1" fmla="val 719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7556976" y="4241899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charset="0"/>
              </a:rPr>
              <a:t>42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0366" y="5153253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needed to execute line 25?</a:t>
            </a:r>
            <a:endParaRPr lang="en-US" dirty="0"/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254019" y="5845751"/>
            <a:ext cx="3817938" cy="1012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	$s0, -4($fp)       # $s0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p</a:t>
            </a:r>
            <a:r>
              <a:rPr lang="en-US" dirty="0" smtClean="0">
                <a:latin typeface="Calibri" charset="0"/>
              </a:rPr>
              <a:t>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$s1, -12($fp)     # $s1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x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dirty="0" smtClean="0">
                <a:solidFill>
                  <a:srgbClr val="CC0000"/>
                </a:solidFill>
                <a:latin typeface="Calibri" charset="0"/>
              </a:rPr>
              <a:t>    </a:t>
            </a:r>
            <a:r>
              <a:rPr lang="en-US" dirty="0" smtClean="0">
                <a:latin typeface="Calibri" charset="0"/>
              </a:rPr>
              <a:t>$s1, 0($s0)        # *</a:t>
            </a:r>
            <a:r>
              <a:rPr lang="en-US" dirty="0" err="1" smtClean="0">
                <a:latin typeface="Calibri" charset="0"/>
              </a:rPr>
              <a:t>p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x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64" grpId="0"/>
      <p:bldP spid="65" grpId="0"/>
      <p:bldP spid="70" grpId="0" animBg="1"/>
      <p:bldP spid="72" grpId="0" animBg="1"/>
      <p:bldP spid="78" grpId="0" animBg="1"/>
      <p:bldP spid="79" grpId="0"/>
      <p:bldP spid="83" grpId="0" animBg="1"/>
      <p:bldP spid="87" grpId="0"/>
      <p:bldP spid="92" grpId="0" animBg="1"/>
      <p:bldP spid="93" grpId="0"/>
      <p:bldP spid="94" grpId="0" build="p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The meaning of *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66" y="1658034"/>
            <a:ext cx="176262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1   void </a:t>
            </a:r>
            <a:r>
              <a:rPr lang="en-US" dirty="0" err="1" smtClean="0"/>
              <a:t>foo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 2   {</a:t>
            </a:r>
          </a:p>
          <a:p>
            <a:r>
              <a:rPr lang="en-US" dirty="0" smtClean="0"/>
              <a:t> 3  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4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 smtClean="0"/>
              <a:t>25    *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…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  </a:t>
            </a:r>
            <a:r>
              <a:rPr lang="en-US" dirty="0" err="1" smtClean="0"/>
              <a:t>x</a:t>
            </a:r>
            <a:r>
              <a:rPr lang="en-US" dirty="0" smtClean="0"/>
              <a:t> =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30"/>
            </a:pPr>
            <a:r>
              <a:rPr lang="en-US" dirty="0" smtClean="0"/>
              <a:t> }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400300" y="4092575"/>
            <a:ext cx="1600200" cy="369332"/>
            <a:chOff x="2400300" y="4092575"/>
            <a:chExt cx="1600200" cy="369332"/>
          </a:xfrm>
        </p:grpSpPr>
        <p:sp>
          <p:nvSpPr>
            <p:cNvPr id="21" name="Rectangle 2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$sp</a:t>
              </a:r>
              <a:endParaRPr lang="en-US" dirty="0"/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2438400" y="4689475"/>
            <a:ext cx="1562100" cy="369332"/>
            <a:chOff x="2451100" y="4689475"/>
            <a:chExt cx="1562100" cy="369332"/>
          </a:xfrm>
        </p:grpSpPr>
        <p:sp>
          <p:nvSpPr>
            <p:cNvPr id="25" name="Rectangle 24"/>
            <p:cNvSpPr/>
            <p:nvPr/>
          </p:nvSpPr>
          <p:spPr>
            <a:xfrm>
              <a:off x="2946400" y="47808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0x10000010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1100" y="46894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r>
                <a:rPr lang="en-US" dirty="0" err="1" smtClean="0"/>
                <a:t>fp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57138" y="604838"/>
            <a:ext cx="4777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dirty="0" smtClean="0"/>
              <a:t> are in memory in the local stack</a:t>
            </a:r>
          </a:p>
          <a:p>
            <a:r>
              <a:rPr lang="en-US" dirty="0" smtClean="0"/>
              <a:t>frame. Assume that: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</a:t>
            </a:r>
            <a:r>
              <a:rPr lang="en-US" dirty="0" smtClean="0"/>
              <a:t> ↔ $fp-4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</a:t>
            </a:r>
            <a:r>
              <a:rPr lang="en-US" dirty="0" smtClean="0"/>
              <a:t> ↔ $fp-12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7138" y="2090232"/>
            <a:ext cx="520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1. Load the address in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 into a register (say $s0).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7138" y="1759000"/>
            <a:ext cx="534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Now, what actions are needed to execute line 30?</a:t>
            </a:r>
            <a:endParaRPr lang="en-US" dirty="0"/>
          </a:p>
        </p:txBody>
      </p:sp>
      <p:grpSp>
        <p:nvGrpSpPr>
          <p:cNvPr id="20" name="Group 70"/>
          <p:cNvGrpSpPr/>
          <p:nvPr/>
        </p:nvGrpSpPr>
        <p:grpSpPr>
          <a:xfrm>
            <a:off x="6440161" y="3330773"/>
            <a:ext cx="2246639" cy="3330953"/>
            <a:chOff x="6440161" y="3330773"/>
            <a:chExt cx="2246639" cy="3330953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7559348" y="33759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7559348" y="35918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7559348" y="38077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7559348" y="40236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7559348" y="44554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7559348" y="46713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6440161" y="375622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4" name="Text Box 133"/>
            <p:cNvSpPr txBox="1">
              <a:spLocks noChangeArrowheads="1"/>
            </p:cNvSpPr>
            <p:nvPr/>
          </p:nvSpPr>
          <p:spPr bwMode="auto">
            <a:xfrm>
              <a:off x="6440161" y="35434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5" name="Text Box 134"/>
            <p:cNvSpPr txBox="1">
              <a:spLocks noChangeArrowheads="1"/>
            </p:cNvSpPr>
            <p:nvPr/>
          </p:nvSpPr>
          <p:spPr bwMode="auto">
            <a:xfrm>
              <a:off x="6440161" y="33307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6" name="Text Box 157"/>
            <p:cNvSpPr txBox="1">
              <a:spLocks noChangeArrowheads="1"/>
            </p:cNvSpPr>
            <p:nvPr/>
          </p:nvSpPr>
          <p:spPr bwMode="auto">
            <a:xfrm>
              <a:off x="6440161" y="4622998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7" name="Text Box 158"/>
            <p:cNvSpPr txBox="1">
              <a:spLocks noChangeArrowheads="1"/>
            </p:cNvSpPr>
            <p:nvPr/>
          </p:nvSpPr>
          <p:spPr bwMode="auto">
            <a:xfrm>
              <a:off x="6440161" y="4410273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6440161" y="4195960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19" name="Text Box 160"/>
            <p:cNvSpPr txBox="1">
              <a:spLocks noChangeArrowheads="1"/>
            </p:cNvSpPr>
            <p:nvPr/>
          </p:nvSpPr>
          <p:spPr bwMode="auto">
            <a:xfrm>
              <a:off x="6440161" y="3983235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0x1000100C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7559348" y="42395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dirty="0">
                <a:latin typeface="Calibri" charset="0"/>
              </a:endParaRPr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7559348" y="51068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7559348" y="53227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7559348" y="55386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7559348" y="57545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7559348" y="59704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7559348" y="61863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7559348" y="6402268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Text Box 132"/>
            <p:cNvSpPr txBox="1">
              <a:spLocks noChangeArrowheads="1"/>
            </p:cNvSpPr>
            <p:nvPr/>
          </p:nvSpPr>
          <p:spPr bwMode="auto">
            <a:xfrm>
              <a:off x="6440161" y="548717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8" name="Text Box 133"/>
            <p:cNvSpPr txBox="1">
              <a:spLocks noChangeArrowheads="1"/>
            </p:cNvSpPr>
            <p:nvPr/>
          </p:nvSpPr>
          <p:spPr bwMode="auto">
            <a:xfrm>
              <a:off x="6440161" y="52744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49" name="Text Box 134"/>
            <p:cNvSpPr txBox="1">
              <a:spLocks noChangeArrowheads="1"/>
            </p:cNvSpPr>
            <p:nvPr/>
          </p:nvSpPr>
          <p:spPr bwMode="auto">
            <a:xfrm>
              <a:off x="6440161" y="50617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0x10000018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0" name="Text Box 157"/>
            <p:cNvSpPr txBox="1">
              <a:spLocks noChangeArrowheads="1"/>
            </p:cNvSpPr>
            <p:nvPr/>
          </p:nvSpPr>
          <p:spPr bwMode="auto">
            <a:xfrm>
              <a:off x="6440161" y="6353949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1" name="Text Box 158"/>
            <p:cNvSpPr txBox="1">
              <a:spLocks noChangeArrowheads="1"/>
            </p:cNvSpPr>
            <p:nvPr/>
          </p:nvSpPr>
          <p:spPr bwMode="auto">
            <a:xfrm>
              <a:off x="6440161" y="6141224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0x10000004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2" name="Text Box 159"/>
            <p:cNvSpPr txBox="1">
              <a:spLocks noChangeArrowheads="1"/>
            </p:cNvSpPr>
            <p:nvPr/>
          </p:nvSpPr>
          <p:spPr bwMode="auto">
            <a:xfrm>
              <a:off x="6440161" y="5926911"/>
              <a:ext cx="108234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0x10000008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3" name="Text Box 160"/>
            <p:cNvSpPr txBox="1">
              <a:spLocks noChangeArrowheads="1"/>
            </p:cNvSpPr>
            <p:nvPr/>
          </p:nvSpPr>
          <p:spPr bwMode="auto">
            <a:xfrm>
              <a:off x="6440161" y="5714186"/>
              <a:ext cx="1086117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0x1000000C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7559348" y="4887217"/>
              <a:ext cx="1127452" cy="215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5" name="Text Box 157"/>
            <p:cNvSpPr txBox="1">
              <a:spLocks noChangeArrowheads="1"/>
            </p:cNvSpPr>
            <p:nvPr/>
          </p:nvSpPr>
          <p:spPr bwMode="auto">
            <a:xfrm>
              <a:off x="6843386" y="4792741"/>
              <a:ext cx="30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latin typeface="Calibri" charset="0"/>
                </a:rPr>
                <a:t>…</a:t>
              </a:r>
              <a:endParaRPr lang="en-US" sz="1400" dirty="0">
                <a:latin typeface="Calibri" charset="0"/>
              </a:endParaRPr>
            </a:p>
          </p:txBody>
        </p:sp>
      </p:grpSp>
      <p:grpSp>
        <p:nvGrpSpPr>
          <p:cNvPr id="23" name="Group 59"/>
          <p:cNvGrpSpPr/>
          <p:nvPr/>
        </p:nvGrpSpPr>
        <p:grpSpPr>
          <a:xfrm>
            <a:off x="5747365" y="5476419"/>
            <a:ext cx="692796" cy="369332"/>
            <a:chOff x="5747365" y="5476419"/>
            <a:chExt cx="692796" cy="369332"/>
          </a:xfrm>
        </p:grpSpPr>
        <p:sp>
          <p:nvSpPr>
            <p:cNvPr id="57" name="TextBox 56"/>
            <p:cNvSpPr txBox="1"/>
            <p:nvPr/>
          </p:nvSpPr>
          <p:spPr>
            <a:xfrm>
              <a:off x="5747365" y="5476419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fp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0"/>
          <p:cNvGrpSpPr/>
          <p:nvPr/>
        </p:nvGrpSpPr>
        <p:grpSpPr>
          <a:xfrm>
            <a:off x="5747365" y="6130111"/>
            <a:ext cx="692796" cy="369332"/>
            <a:chOff x="5747365" y="5476419"/>
            <a:chExt cx="69279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5747365" y="547641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124542" y="5660291"/>
              <a:ext cx="31561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8708078" y="56125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720778" y="60316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559348" y="57533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0x10001008</a:t>
            </a:r>
            <a:endParaRPr lang="en-US" sz="1400" dirty="0">
              <a:latin typeface="Calibri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559348" y="6185118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latin typeface="Calibri" charset="0"/>
              </a:rPr>
              <a:t>42</a:t>
            </a:r>
            <a:endParaRPr lang="en-US" sz="1400" dirty="0">
              <a:latin typeface="Calibri" charset="0"/>
            </a:endParaRPr>
          </a:p>
        </p:txBody>
      </p:sp>
      <p:grpSp>
        <p:nvGrpSpPr>
          <p:cNvPr id="27" name="Group 72"/>
          <p:cNvGrpSpPr/>
          <p:nvPr/>
        </p:nvGrpSpPr>
        <p:grpSpPr>
          <a:xfrm>
            <a:off x="4335156" y="4106346"/>
            <a:ext cx="1600200" cy="369332"/>
            <a:chOff x="2400300" y="4092575"/>
            <a:chExt cx="1600200" cy="369332"/>
          </a:xfrm>
        </p:grpSpPr>
        <p:sp>
          <p:nvSpPr>
            <p:cNvPr id="74" name="Rectangle 73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$s0</a:t>
              </a:r>
              <a:endParaRPr lang="en-US" dirty="0"/>
            </a:p>
          </p:txBody>
        </p:sp>
      </p:grpSp>
      <p:cxnSp>
        <p:nvCxnSpPr>
          <p:cNvPr id="77" name="Curved Connector 76"/>
          <p:cNvCxnSpPr>
            <a:stCxn id="70" idx="1"/>
          </p:cNvCxnSpPr>
          <p:nvPr/>
        </p:nvCxnSpPr>
        <p:spPr>
          <a:xfrm rot="10800000">
            <a:off x="5935356" y="4291012"/>
            <a:ext cx="1623992" cy="15702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68555" y="4203898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0x10001008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56655" y="2459564"/>
            <a:ext cx="602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2. Load the value of the memory whose address is in $s0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into a register (say $t1).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8" name="Group 79"/>
          <p:cNvGrpSpPr/>
          <p:nvPr/>
        </p:nvGrpSpPr>
        <p:grpSpPr>
          <a:xfrm>
            <a:off x="4335156" y="5099050"/>
            <a:ext cx="1600200" cy="369332"/>
            <a:chOff x="2400300" y="4092575"/>
            <a:chExt cx="1600200" cy="369332"/>
          </a:xfrm>
        </p:grpSpPr>
        <p:sp>
          <p:nvSpPr>
            <p:cNvPr id="81" name="Rectangle 80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00300" y="4092575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$t1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868556" y="5186441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4" name="Curved Connector 83"/>
          <p:cNvCxnSpPr>
            <a:stCxn id="83" idx="3"/>
            <a:endCxn id="51" idx="3"/>
          </p:cNvCxnSpPr>
          <p:nvPr/>
        </p:nvCxnSpPr>
        <p:spPr>
          <a:xfrm>
            <a:off x="5935356" y="5318551"/>
            <a:ext cx="1587153" cy="976562"/>
          </a:xfrm>
          <a:prstGeom prst="curvedConnector3">
            <a:avLst>
              <a:gd name="adj1" fmla="val 5679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57138" y="3025973"/>
            <a:ext cx="484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3. Store the value in $t1 into the address of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8" name="Curved Connector 87"/>
          <p:cNvCxnSpPr>
            <a:stCxn id="18" idx="3"/>
            <a:endCxn id="83" idx="3"/>
          </p:cNvCxnSpPr>
          <p:nvPr/>
        </p:nvCxnSpPr>
        <p:spPr>
          <a:xfrm flipH="1">
            <a:off x="5935356" y="4349849"/>
            <a:ext cx="1587153" cy="968702"/>
          </a:xfrm>
          <a:prstGeom prst="curvedConnector3">
            <a:avLst>
              <a:gd name="adj1" fmla="val 2080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7556976" y="4241899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74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0366" y="5153253"/>
            <a:ext cx="37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MIPS assembly </a:t>
            </a:r>
            <a:r>
              <a:rPr lang="en-US" dirty="0" err="1" smtClean="0"/>
              <a:t>instruction(s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are needed to execute line 30?</a:t>
            </a:r>
            <a:endParaRPr lang="en-US" dirty="0"/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254019" y="5845751"/>
            <a:ext cx="3817938" cy="1012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 smtClean="0">
                <a:latin typeface="Calibri" charset="0"/>
              </a:rPr>
              <a:t>	$s0, -4($fp)       # $s0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p</a:t>
            </a:r>
            <a:r>
              <a:rPr lang="en-US" dirty="0" smtClean="0">
                <a:latin typeface="Calibri" charset="0"/>
              </a:rPr>
              <a:t>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$t1, 0($s0)        # $s1 </a:t>
            </a:r>
            <a:r>
              <a:rPr lang="en-US" dirty="0" err="1" smtClean="0">
                <a:latin typeface="Calibri" charset="0"/>
                <a:sym typeface="Wingdings"/>
              </a:rPr>
              <a:t></a:t>
            </a:r>
            <a:r>
              <a:rPr lang="en-US" dirty="0" smtClean="0">
                <a:latin typeface="Calibri" charset="0"/>
                <a:sym typeface="Wingdings"/>
              </a:rPr>
              <a:t> </a:t>
            </a:r>
            <a:r>
              <a:rPr lang="en-US" dirty="0" err="1" smtClean="0">
                <a:latin typeface="Calibri" charset="0"/>
                <a:sym typeface="Wingdings"/>
              </a:rPr>
              <a:t>x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dirty="0" smtClean="0">
                <a:solidFill>
                  <a:srgbClr val="CC0000"/>
                </a:solidFill>
                <a:latin typeface="Calibri" charset="0"/>
              </a:rPr>
              <a:t>    </a:t>
            </a:r>
            <a:r>
              <a:rPr lang="en-US" dirty="0" smtClean="0">
                <a:latin typeface="Calibri" charset="0"/>
              </a:rPr>
              <a:t>$t1, -12($fp)     # </a:t>
            </a:r>
            <a:r>
              <a:rPr lang="en-US" dirty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  <a:sym typeface="Wingdings"/>
              </a:rPr>
              <a:t> </a:t>
            </a:r>
            <a:r>
              <a:rPr lang="en-US" dirty="0" smtClean="0">
                <a:latin typeface="Calibri" charset="0"/>
                <a:sym typeface="Wingdings"/>
              </a:rPr>
              <a:t>*p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	</a:t>
            </a:r>
            <a:endParaRPr lang="en-US" dirty="0">
              <a:latin typeface="Calibri" charset="0"/>
            </a:endParaRPr>
          </a:p>
        </p:txBody>
      </p:sp>
      <p:sp>
        <p:nvSpPr>
          <p:cNvPr id="99" name="Rectangle 68"/>
          <p:cNvSpPr>
            <a:spLocks noChangeArrowheads="1"/>
          </p:cNvSpPr>
          <p:nvPr/>
        </p:nvSpPr>
        <p:spPr bwMode="auto">
          <a:xfrm>
            <a:off x="7551678" y="6193333"/>
            <a:ext cx="1127452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charset="0"/>
              </a:rPr>
              <a:t>74</a:t>
            </a:r>
            <a:endParaRPr lang="en-US" sz="1400" dirty="0">
              <a:solidFill>
                <a:srgbClr val="FF0000"/>
              </a:solidFill>
              <a:latin typeface="Calibri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335156" y="4718050"/>
            <a:ext cx="1600200" cy="369332"/>
            <a:chOff x="2400300" y="4092575"/>
            <a:chExt cx="1600200" cy="369332"/>
          </a:xfrm>
        </p:grpSpPr>
        <p:sp>
          <p:nvSpPr>
            <p:cNvPr id="105" name="Rectangle 104"/>
            <p:cNvSpPr/>
            <p:nvPr/>
          </p:nvSpPr>
          <p:spPr>
            <a:xfrm>
              <a:off x="2933700" y="4183956"/>
              <a:ext cx="1066800" cy="264219"/>
            </a:xfrm>
            <a:prstGeom prst="rect">
              <a:avLst/>
            </a:prstGeom>
            <a:solidFill>
              <a:srgbClr val="EAEC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00300" y="4092575"/>
              <a:ext cx="5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$s1</a:t>
              </a:r>
              <a:endParaRPr lang="en-US" dirty="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4868555" y="4815602"/>
            <a:ext cx="1066800" cy="264219"/>
          </a:xfrm>
          <a:prstGeom prst="rect">
            <a:avLst/>
          </a:prstGeom>
          <a:solidFill>
            <a:srgbClr val="EAEC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604838"/>
            <a:ext cx="2917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difference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between the address “in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the address “of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”?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8" grpId="0" animBg="1"/>
      <p:bldP spid="79" grpId="0"/>
      <p:bldP spid="83" grpId="0" animBg="1"/>
      <p:bldP spid="87" grpId="0"/>
      <p:bldP spid="93" grpId="0"/>
      <p:bldP spid="94" grpId="0" build="p" animBg="1" autoUpdateAnimBg="0"/>
      <p:bldP spid="99" grpId="0" animBg="1"/>
      <p:bldP spid="1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5771A-0619-A84F-82C1-2299A16F156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#3</a:t>
            </a: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1031875" y="1550988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Consider the following C function: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11175" y="5067300"/>
            <a:ext cx="8216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the MIPS assembly code for the statement immediately before the call to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Assume: </a:t>
            </a:r>
          </a:p>
          <a:p>
            <a:r>
              <a:rPr lang="en-US" dirty="0">
                <a:latin typeface="Calibri" charset="0"/>
              </a:rPr>
              <a:t>               temp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$s0</a:t>
            </a:r>
          </a:p>
          <a:p>
            <a:r>
              <a:rPr lang="en-US" dirty="0" smtClean="0">
                <a:latin typeface="Calibri" charset="0"/>
              </a:rPr>
              <a:t>               node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$s1</a:t>
            </a:r>
            <a:endParaRPr lang="en-US" dirty="0">
              <a:latin typeface="Calibri" charset="0"/>
            </a:endParaRPr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1482725" y="2410490"/>
            <a:ext cx="6420748" cy="25545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Calibri" charset="0"/>
              </a:rPr>
              <a:t>ReadGraph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FILE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>
                <a:latin typeface="Calibri" charset="0"/>
                <a:sym typeface="Symbol" charset="2"/>
              </a:rPr>
              <a:t>*</a:t>
            </a:r>
            <a:r>
              <a:rPr lang="en-US" sz="1600" dirty="0" err="1" smtClean="0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**</a:t>
            </a:r>
            <a:r>
              <a:rPr lang="en-US" sz="1600" dirty="0" smtClean="0">
                <a:latin typeface="Calibri" charset="0"/>
              </a:rPr>
              <a:t>successors</a:t>
            </a:r>
            <a:r>
              <a:rPr lang="en-US" sz="1600" dirty="0">
                <a:latin typeface="Calibri" charset="0"/>
              </a:rPr>
              <a:t>, char ***names)</a:t>
            </a:r>
          </a:p>
          <a:p>
            <a:r>
              <a:rPr lang="en-US" sz="1600" dirty="0"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temp = 0;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node = 0;</a:t>
            </a:r>
          </a:p>
          <a:p>
            <a:r>
              <a:rPr lang="en-US" sz="1600" dirty="0">
                <a:latin typeface="Calibri" charset="0"/>
              </a:rPr>
              <a:t> </a:t>
            </a:r>
          </a:p>
          <a:p>
            <a:r>
              <a:rPr lang="en-US" sz="1600" dirty="0">
                <a:latin typeface="Calibri" charset="0"/>
              </a:rPr>
              <a:t>   /* Input code that uses </a:t>
            </a:r>
            <a:r>
              <a:rPr lang="en-US" sz="1600" dirty="0" err="1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 removed for clarity */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(*successors)[node] = temp;</a:t>
            </a: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err="1">
                <a:latin typeface="Calibri" charset="0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Calibri" charset="0"/>
              </a:rPr>
              <a:t>(“name = %d\n”</a:t>
            </a:r>
            <a:r>
              <a:rPr lang="en-US" sz="1600" dirty="0">
                <a:latin typeface="Calibri" charset="0"/>
              </a:rPr>
              <a:t>,*names[node]);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422C5-B2DB-A146-B808-2CE0D494FB53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#3 - Solution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195513" y="4798249"/>
            <a:ext cx="6451806" cy="20621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Calibri" charset="0"/>
              </a:rPr>
              <a:t>ReadGraph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FILE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</a:t>
            </a:r>
            <a:r>
              <a:rPr lang="en-US" sz="1600" dirty="0" err="1" smtClean="0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unisgned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</a:rPr>
              <a:t>**successors</a:t>
            </a:r>
            <a:r>
              <a:rPr lang="en-US" sz="1600" dirty="0">
                <a:latin typeface="Calibri" charset="0"/>
              </a:rPr>
              <a:t>, char ***names)</a:t>
            </a:r>
          </a:p>
          <a:p>
            <a:r>
              <a:rPr lang="en-US" sz="1600" dirty="0"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temp = 0;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node;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b="1" dirty="0">
                <a:latin typeface="Calibri" charset="0"/>
              </a:rPr>
              <a:t>(*successors)[node] = temp;</a:t>
            </a: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err="1">
                <a:latin typeface="Calibri" charset="0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Calibri" charset="0"/>
              </a:rPr>
              <a:t>(“name = %d\n”</a:t>
            </a:r>
            <a:r>
              <a:rPr lang="en-US" sz="1600" dirty="0">
                <a:latin typeface="Calibri" charset="0"/>
              </a:rPr>
              <a:t>,*names[node]);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430213" y="1711603"/>
            <a:ext cx="2927942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(*successors)[node]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temp;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792163" y="2284690"/>
            <a:ext cx="2279853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0($a1)[node]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temp;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563563" y="3704729"/>
            <a:ext cx="268922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 </a:t>
            </a:r>
            <a:r>
              <a:rPr lang="en-US" dirty="0">
                <a:latin typeface="Calibri" charset="0"/>
                <a:sym typeface="Symbol" charset="2"/>
              </a:rPr>
              <a:t>0($a1)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Address($t0[node]) </a:t>
            </a:r>
          </a:p>
          <a:p>
            <a:r>
              <a:rPr lang="en-US" dirty="0">
                <a:latin typeface="Calibri" charset="0"/>
              </a:rPr>
              <a:t>0($t1)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temp;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963613" y="2856597"/>
            <a:ext cx="1989622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 </a:t>
            </a:r>
            <a:r>
              <a:rPr lang="en-US" dirty="0">
                <a:latin typeface="Calibri" charset="0"/>
                <a:sym typeface="Symbol" charset="2"/>
              </a:rPr>
              <a:t>0($a1)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$t0[node]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temp;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4286250" y="1790204"/>
            <a:ext cx="20510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 </a:t>
            </a:r>
            <a:r>
              <a:rPr lang="en-US" dirty="0">
                <a:latin typeface="Calibri" charset="0"/>
                <a:sym typeface="Symbol" charset="2"/>
              </a:rPr>
              <a:t>0($a1)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$t0 + 4*node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0($t1)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temp;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4826000" y="3403600"/>
            <a:ext cx="3817938" cy="1303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	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>
                <a:latin typeface="Calibri" charset="0"/>
              </a:rPr>
              <a:t>	$t0, 0($a1)</a:t>
            </a:r>
          </a:p>
          <a:p>
            <a:r>
              <a:rPr lang="en-US">
                <a:latin typeface="Calibri" charset="0"/>
              </a:rPr>
              <a:t>	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sll</a:t>
            </a:r>
            <a:r>
              <a:rPr lang="en-US">
                <a:latin typeface="Calibri" charset="0"/>
              </a:rPr>
              <a:t>	$t2, $s1, 2</a:t>
            </a:r>
          </a:p>
          <a:p>
            <a:r>
              <a:rPr lang="en-US">
                <a:latin typeface="Calibri" charset="0"/>
              </a:rPr>
              <a:t>	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add</a:t>
            </a:r>
            <a:r>
              <a:rPr lang="en-US">
                <a:latin typeface="Calibri" charset="0"/>
              </a:rPr>
              <a:t>	$t1, $t0, $t2</a:t>
            </a:r>
          </a:p>
          <a:p>
            <a:r>
              <a:rPr lang="en-US">
                <a:latin typeface="Calibri" charset="0"/>
              </a:rPr>
              <a:t>	</a:t>
            </a:r>
            <a:r>
              <a:rPr lang="en-US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>
                <a:latin typeface="Calibri" charset="0"/>
              </a:rPr>
              <a:t>	$s0, 0($t1)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7581900" y="415925"/>
            <a:ext cx="1562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 temp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$s0</a:t>
            </a:r>
          </a:p>
          <a:p>
            <a:r>
              <a:rPr lang="en-US" dirty="0">
                <a:latin typeface="Calibri" charset="0"/>
              </a:rPr>
              <a:t> node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$s1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973888" y="1650911"/>
            <a:ext cx="1707168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$t0 </a:t>
            </a:r>
            <a:r>
              <a:rPr lang="en-US" dirty="0" smtClean="0">
                <a:latin typeface="Calibri" charset="0"/>
                <a:sym typeface="Symbol" charset="2"/>
              </a:rPr>
              <a:t>← </a:t>
            </a:r>
            <a:r>
              <a:rPr lang="en-US" dirty="0">
                <a:latin typeface="Calibri" charset="0"/>
                <a:sym typeface="Symbol" charset="2"/>
              </a:rPr>
              <a:t>0($a1)</a:t>
            </a:r>
          </a:p>
          <a:p>
            <a:r>
              <a:rPr lang="en-US" dirty="0">
                <a:latin typeface="Calibri" charset="0"/>
                <a:sym typeface="Symbol" charset="2"/>
              </a:rPr>
              <a:t>$t2 </a:t>
            </a:r>
            <a:r>
              <a:rPr lang="en-US" dirty="0" smtClean="0">
                <a:latin typeface="Calibri" charset="0"/>
                <a:sym typeface="Symbol" charset="2"/>
              </a:rPr>
              <a:t>← </a:t>
            </a:r>
            <a:r>
              <a:rPr lang="en-US" dirty="0">
                <a:latin typeface="Calibri" charset="0"/>
                <a:sym typeface="Symbol" charset="2"/>
              </a:rPr>
              <a:t>4*node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$t1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$t0 + $t2</a:t>
            </a:r>
          </a:p>
          <a:p>
            <a:r>
              <a:rPr lang="en-US" dirty="0">
                <a:latin typeface="Calibri" charset="0"/>
              </a:rPr>
              <a:t>0($t1) </a:t>
            </a:r>
            <a:r>
              <a:rPr lang="en-US" dirty="0" smtClean="0">
                <a:latin typeface="Calibri" charset="0"/>
                <a:sym typeface="Symbol" charset="2"/>
              </a:rPr>
              <a:t>←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temp;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4495867" cy="2714625"/>
            <a:chOff x="0" y="0"/>
            <a:chExt cx="4495867" cy="2714625"/>
          </a:xfrm>
        </p:grpSpPr>
        <p:sp>
          <p:nvSpPr>
            <p:cNvPr id="14" name="TextBox 13"/>
            <p:cNvSpPr txBox="1"/>
            <p:nvPr/>
          </p:nvSpPr>
          <p:spPr>
            <a:xfrm>
              <a:off x="0" y="0"/>
              <a:ext cx="449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0($a1) represents a load from the address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in $a1 with offset 0.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92163" y="2281238"/>
              <a:ext cx="769937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H="1">
              <a:off x="67578" y="1142315"/>
              <a:ext cx="1634907" cy="642937"/>
            </a:xfrm>
            <a:prstGeom prst="straightConnector1">
              <a:avLst/>
            </a:prstGeom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68363" y="1019473"/>
            <a:ext cx="4668779" cy="2544683"/>
            <a:chOff x="868363" y="220742"/>
            <a:chExt cx="4668779" cy="2544683"/>
          </a:xfrm>
        </p:grpSpPr>
        <p:sp>
          <p:nvSpPr>
            <p:cNvPr id="20" name="TextBox 19"/>
            <p:cNvSpPr txBox="1"/>
            <p:nvPr/>
          </p:nvSpPr>
          <p:spPr>
            <a:xfrm>
              <a:off x="2005406" y="220742"/>
              <a:ext cx="3531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$t0 contains the base address of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an array of pointers.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868363" y="2332038"/>
              <a:ext cx="1239837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 rot="10800000" flipV="1">
              <a:off x="1488282" y="803572"/>
              <a:ext cx="1635918" cy="1528465"/>
            </a:xfrm>
            <a:prstGeom prst="straightConnector1">
              <a:avLst/>
            </a:prstGeom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6192" y="4260076"/>
            <a:ext cx="2109321" cy="1905953"/>
            <a:chOff x="86192" y="2370138"/>
            <a:chExt cx="2109321" cy="1905953"/>
          </a:xfrm>
        </p:grpSpPr>
        <p:sp>
          <p:nvSpPr>
            <p:cNvPr id="27" name="TextBox 26"/>
            <p:cNvSpPr txBox="1"/>
            <p:nvPr/>
          </p:nvSpPr>
          <p:spPr>
            <a:xfrm>
              <a:off x="86192" y="3075762"/>
              <a:ext cx="210932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Here 0($t1) is a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store into the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 $t1 with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offset of zero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14364" y="2370138"/>
              <a:ext cx="642938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endCxn id="28" idx="4"/>
            </p:cNvCxnSpPr>
            <p:nvPr/>
          </p:nvCxnSpPr>
          <p:spPr>
            <a:xfrm rot="5400000" flipH="1" flipV="1">
              <a:off x="799715" y="2939644"/>
              <a:ext cx="272237" cy="1588"/>
            </a:xfrm>
            <a:prstGeom prst="straightConnector1">
              <a:avLst/>
            </a:prstGeom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 animBg="1" autoUpdateAnimBg="0"/>
      <p:bldP spid="203783" grpId="0" animBg="1" autoUpdateAnimBg="0"/>
      <p:bldP spid="203784" grpId="0" animBg="1" autoUpdateAnimBg="0"/>
      <p:bldP spid="203785" grpId="0" animBg="1" autoUpdateAnimBg="0"/>
      <p:bldP spid="203786" grpId="0" animBg="1" autoUpdateAnimBg="0"/>
      <p:bldP spid="203787" grpId="0" build="p" animBg="1" autoUpdateAnimBg="0"/>
      <p:bldP spid="13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77949-18F7-4541-800A-A7AD802323E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#4</a:t>
            </a: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1031875" y="2071688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Consider the following C function: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628775" y="4610100"/>
            <a:ext cx="5892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the MIPS assembly code to initialize the value of $a1 in</a:t>
            </a:r>
          </a:p>
          <a:p>
            <a:r>
              <a:rPr lang="en-US" dirty="0">
                <a:latin typeface="Calibri" charset="0"/>
              </a:rPr>
              <a:t>the function call to </a:t>
            </a:r>
            <a:r>
              <a:rPr lang="en-US" dirty="0" err="1">
                <a:latin typeface="Calibri" charset="0"/>
              </a:rPr>
              <a:t>printf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Assume: </a:t>
            </a:r>
          </a:p>
          <a:p>
            <a:r>
              <a:rPr lang="en-US" dirty="0">
                <a:latin typeface="Calibri" charset="0"/>
              </a:rPr>
              <a:t>              node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$s1</a:t>
            </a:r>
          </a:p>
          <a:p>
            <a:r>
              <a:rPr lang="en-US" dirty="0">
                <a:latin typeface="Calibri" charset="0"/>
              </a:rPr>
              <a:t>              names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$a2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1482725" y="2656711"/>
            <a:ext cx="6420748" cy="20621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Calibri" charset="0"/>
              </a:rPr>
              <a:t>ReadGraph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FILE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</a:t>
            </a:r>
            <a:r>
              <a:rPr lang="en-US" sz="1600" dirty="0" err="1" smtClean="0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**</a:t>
            </a:r>
            <a:r>
              <a:rPr lang="en-US" sz="1600" dirty="0" smtClean="0">
                <a:latin typeface="Calibri" charset="0"/>
              </a:rPr>
              <a:t>successors</a:t>
            </a:r>
            <a:r>
              <a:rPr lang="en-US" sz="1600" dirty="0">
                <a:latin typeface="Calibri" charset="0"/>
              </a:rPr>
              <a:t>, char ***names)</a:t>
            </a:r>
          </a:p>
          <a:p>
            <a:r>
              <a:rPr lang="en-US" sz="1600" dirty="0"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temp;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node;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(*successors)[node] = temp;</a:t>
            </a: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err="1">
                <a:latin typeface="Calibri" charset="0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Calibri" charset="0"/>
              </a:rPr>
              <a:t>(“name = %s\n”</a:t>
            </a:r>
            <a:r>
              <a:rPr lang="en-US" sz="1600" dirty="0">
                <a:latin typeface="Calibri" charset="0"/>
              </a:rPr>
              <a:t>,(*names)[node]);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CA153D49-3E99-D841-8A73-C9E324AF474C}" type="slidenum">
              <a:rPr lang="en-AU" smtClean="0">
                <a:latin typeface="Arial" pitchFamily="-107" charset="0"/>
              </a:rPr>
              <a:pPr algn="l">
                <a:defRPr/>
              </a:pPr>
              <a:t>5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Sort Procedure in C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85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Lucida Console" charset="0"/>
              </a:rPr>
              <a:t>	</a:t>
            </a:r>
            <a:endParaRPr lang="en-AU" sz="24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84200" y="2813050"/>
            <a:ext cx="5778500" cy="2371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>
                <a:latin typeface="Calibri" charset="0"/>
              </a:rPr>
              <a:t>C code: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void sort (int v[], int n)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int i, j;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  for (j = i – 1; j &gt;= 0 &amp;&amp; v[j] &gt; v[j + 1]; j -=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    swap(v,j);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Calibri" charset="0"/>
              </a:rPr>
              <a:t>	}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7102367" y="3048318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8EAA8-A4FF-3D43-8CA6-D978F31BA93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How did we ended up with </a:t>
            </a:r>
            <a:r>
              <a:rPr lang="en-US" dirty="0" smtClean="0">
                <a:ea typeface="+mj-ea"/>
                <a:cs typeface="+mj-cs"/>
                <a:sym typeface="Symbol" pitchFamily="-111" charset="2"/>
              </a:rPr>
              <a:t>***names  </a:t>
            </a:r>
            <a:r>
              <a:rPr lang="en-US" dirty="0">
                <a:ea typeface="+mj-ea"/>
                <a:cs typeface="+mj-cs"/>
                <a:sym typeface="Symbol" pitchFamily="-111" charset="2"/>
              </a:rPr>
              <a:t>?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69687" name="Rectangle 31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88" name="Rectangle 32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89" name="Rectangle 33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90" name="Rectangle 34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69685" name="Oval 35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6" name="AutoShape 39"/>
            <p:cNvCxnSpPr>
              <a:cxnSpLocks noChangeShapeType="1"/>
              <a:stCxn id="69685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69683" name="Oval 36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4" name="AutoShape 40"/>
            <p:cNvCxnSpPr>
              <a:cxnSpLocks noChangeShapeType="1"/>
              <a:stCxn id="69683" idx="5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69681" name="Oval 37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2" name="AutoShape 41"/>
            <p:cNvCxnSpPr>
              <a:cxnSpLocks noChangeShapeType="1"/>
              <a:stCxn id="69681" idx="5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69679" name="Oval 38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80" name="AutoShape 42"/>
            <p:cNvCxnSpPr>
              <a:cxnSpLocks noChangeShapeType="1"/>
              <a:stCxn id="69679" idx="4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1532" name="Rectangle 44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91534" name="Rectangle 46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78" name="AutoShape 52"/>
            <p:cNvCxnSpPr>
              <a:cxnSpLocks noChangeShapeType="1"/>
              <a:stCxn id="69677" idx="4"/>
              <a:endCxn id="69687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69675" name="Oval 47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69676" name="AutoShape 53"/>
            <p:cNvCxnSpPr>
              <a:cxnSpLocks noChangeShapeType="1"/>
              <a:stCxn id="69675" idx="5"/>
              <a:endCxn id="191532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9646" name="Group 58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69670" name="Rectangle 59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69671" name="Rectangle 60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d</a:t>
              </a:r>
            </a:p>
          </p:txBody>
        </p:sp>
        <p:sp>
          <p:nvSpPr>
            <p:cNvPr id="69672" name="Rectangle 61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69673" name="Rectangle 62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69674" name="Rectangle 63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69647" name="Group 64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69664" name="Rectangle 65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J</a:t>
              </a:r>
            </a:p>
          </p:txBody>
        </p:sp>
        <p:sp>
          <p:nvSpPr>
            <p:cNvPr id="69665" name="Rectangle 66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69666" name="Rectangle 67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69667" name="Rectangle 68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69668" name="Rectangle 69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69669" name="Rectangle 70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s</a:t>
              </a:r>
            </a:p>
          </p:txBody>
        </p:sp>
      </p:grpSp>
      <p:grpSp>
        <p:nvGrpSpPr>
          <p:cNvPr id="69648" name="Group 71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69657" name="Rectangle 72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69658" name="Rectangle 73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69659" name="Rectangle 74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69660" name="Rectangle 75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i</a:t>
              </a:r>
            </a:p>
          </p:txBody>
        </p:sp>
        <p:sp>
          <p:nvSpPr>
            <p:cNvPr id="69661" name="Rectangle 76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69662" name="Rectangle 77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l</a:t>
              </a:r>
            </a:p>
          </p:txBody>
        </p:sp>
        <p:sp>
          <p:nvSpPr>
            <p:cNvPr id="69663" name="Rectangle 78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grpSp>
        <p:nvGrpSpPr>
          <p:cNvPr id="69649" name="Group 79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69650" name="Rectangle 80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69651" name="Rectangle 81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u</a:t>
              </a:r>
            </a:p>
          </p:txBody>
        </p:sp>
        <p:sp>
          <p:nvSpPr>
            <p:cNvPr id="69652" name="Rectangle 82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69653" name="Rectangle 83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69654" name="Rectangle 84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69655" name="Rectangle 85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69656" name="Rectangle 86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2" grpId="0" animBg="1"/>
      <p:bldP spid="1915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46B8E5-FCBA-4C41-8B87-7E87A4C65994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How did we ended up with </a:t>
            </a:r>
            <a:r>
              <a:rPr lang="en-US" dirty="0" smtClean="0">
                <a:ea typeface="+mj-ea"/>
                <a:cs typeface="+mj-cs"/>
                <a:sym typeface="Symbol" pitchFamily="-111" charset="2"/>
              </a:rPr>
              <a:t>***names  </a:t>
            </a:r>
            <a:r>
              <a:rPr lang="en-US" dirty="0">
                <a:ea typeface="+mj-ea"/>
                <a:cs typeface="+mj-cs"/>
                <a:sym typeface="Symbol" pitchFamily="-111" charset="2"/>
              </a:rPr>
              <a:t>?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70661" name="Group 56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70726" name="Rectangle 31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0727" name="Rectangle 32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0728" name="Rectangle 33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0729" name="Rectangle 34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70662" name="Group 51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70724" name="Oval 35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25" name="AutoShape 39"/>
            <p:cNvCxnSpPr>
              <a:cxnSpLocks noChangeShapeType="1"/>
              <a:stCxn id="70724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3" name="Group 50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70722" name="Oval 36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23" name="AutoShape 40"/>
            <p:cNvCxnSpPr>
              <a:cxnSpLocks noChangeShapeType="1"/>
              <a:stCxn id="70722" idx="5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4" name="Group 49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70720" name="Oval 37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21" name="AutoShape 41"/>
            <p:cNvCxnSpPr>
              <a:cxnSpLocks noChangeShapeType="1"/>
              <a:stCxn id="70720" idx="5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5" name="Group 48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70718" name="Oval 38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19" name="AutoShape 42"/>
            <p:cNvCxnSpPr>
              <a:cxnSpLocks noChangeShapeType="1"/>
              <a:stCxn id="70718" idx="4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0666" name="Rectangle 44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0667" name="Rectangle 46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0668" name="Group 54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70716" name="Oval 45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17" name="AutoShape 52"/>
            <p:cNvCxnSpPr>
              <a:cxnSpLocks noChangeShapeType="1"/>
              <a:stCxn id="70716" idx="4"/>
              <a:endCxn id="70726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69" name="Group 55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70714" name="Oval 47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0715" name="AutoShape 53"/>
            <p:cNvCxnSpPr>
              <a:cxnSpLocks noChangeShapeType="1"/>
              <a:stCxn id="70714" idx="5"/>
              <a:endCxn id="70666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0670" name="Group 58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70709" name="Rectangle 59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0710" name="Rectangle 60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d</a:t>
              </a:r>
            </a:p>
          </p:txBody>
        </p:sp>
        <p:sp>
          <p:nvSpPr>
            <p:cNvPr id="70711" name="Rectangle 61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0712" name="Rectangle 62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0713" name="Rectangle 63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70671" name="Group 64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70703" name="Rectangle 65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J</a:t>
              </a:r>
            </a:p>
          </p:txBody>
        </p:sp>
        <p:sp>
          <p:nvSpPr>
            <p:cNvPr id="70704" name="Rectangle 66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0705" name="Rectangle 67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0706" name="Rectangle 68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70707" name="Rectangle 69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0708" name="Rectangle 70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s</a:t>
              </a:r>
            </a:p>
          </p:txBody>
        </p:sp>
      </p:grpSp>
      <p:grpSp>
        <p:nvGrpSpPr>
          <p:cNvPr id="70672" name="Group 71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70696" name="Rectangle 72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70697" name="Rectangle 73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70698" name="Rectangle 74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70699" name="Rectangle 75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i</a:t>
              </a:r>
            </a:p>
          </p:txBody>
        </p:sp>
        <p:sp>
          <p:nvSpPr>
            <p:cNvPr id="70700" name="Rectangle 76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0701" name="Rectangle 77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l</a:t>
              </a:r>
            </a:p>
          </p:txBody>
        </p:sp>
        <p:sp>
          <p:nvSpPr>
            <p:cNvPr id="70702" name="Rectangle 78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grpSp>
        <p:nvGrpSpPr>
          <p:cNvPr id="70673" name="Group 79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70689" name="Rectangle 80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0690" name="Rectangle 81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u</a:t>
              </a:r>
            </a:p>
          </p:txBody>
        </p:sp>
        <p:sp>
          <p:nvSpPr>
            <p:cNvPr id="70691" name="Rectangle 82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0692" name="Rectangle 83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0693" name="Rectangle 84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0694" name="Rectangle 85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0695" name="Rectangle 86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sp>
        <p:nvSpPr>
          <p:cNvPr id="70674" name="TextBox 60"/>
          <p:cNvSpPr txBox="1">
            <a:spLocks noChangeArrowheads="1"/>
          </p:cNvSpPr>
          <p:nvPr/>
        </p:nvSpPr>
        <p:spPr bwMode="auto">
          <a:xfrm>
            <a:off x="330200" y="1993900"/>
            <a:ext cx="80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names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85850" y="2722563"/>
            <a:ext cx="920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*names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908175" y="3719513"/>
            <a:ext cx="1036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**names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4883150" y="1417638"/>
            <a:ext cx="2857500" cy="779462"/>
            <a:chOff x="4883151" y="1417638"/>
            <a:chExt cx="2856928" cy="779462"/>
          </a:xfrm>
        </p:grpSpPr>
        <p:sp>
          <p:nvSpPr>
            <p:cNvPr id="70687" name="TextBox 63"/>
            <p:cNvSpPr txBox="1">
              <a:spLocks noChangeArrowheads="1"/>
            </p:cNvSpPr>
            <p:nvPr/>
          </p:nvSpPr>
          <p:spPr bwMode="auto">
            <a:xfrm>
              <a:off x="5144071" y="1417638"/>
              <a:ext cx="2596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***names ≡ **names[0]</a:t>
              </a:r>
            </a:p>
          </p:txBody>
        </p:sp>
        <p:cxnSp>
          <p:nvCxnSpPr>
            <p:cNvPr id="69" name="Shape 68"/>
            <p:cNvCxnSpPr>
              <a:stCxn id="70687" idx="1"/>
              <a:endCxn id="70709" idx="0"/>
            </p:cNvCxnSpPr>
            <p:nvPr/>
          </p:nvCxnSpPr>
          <p:spPr>
            <a:xfrm rot="10800000" flipV="1">
              <a:off x="4883151" y="1601788"/>
              <a:ext cx="260298" cy="595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6038850" y="3243263"/>
            <a:ext cx="3197225" cy="668337"/>
            <a:chOff x="6038850" y="3244056"/>
            <a:chExt cx="3196699" cy="667544"/>
          </a:xfrm>
        </p:grpSpPr>
        <p:sp>
          <p:nvSpPr>
            <p:cNvPr id="70685" name="TextBox 64"/>
            <p:cNvSpPr txBox="1">
              <a:spLocks noChangeArrowheads="1"/>
            </p:cNvSpPr>
            <p:nvPr/>
          </p:nvSpPr>
          <p:spPr bwMode="auto">
            <a:xfrm>
              <a:off x="6197600" y="3244056"/>
              <a:ext cx="3037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*(**names+1) ≡ **names[1]</a:t>
              </a:r>
            </a:p>
          </p:txBody>
        </p:sp>
        <p:cxnSp>
          <p:nvCxnSpPr>
            <p:cNvPr id="68" name="Shape 67"/>
            <p:cNvCxnSpPr>
              <a:stCxn id="70685" idx="1"/>
              <a:endCxn id="70696" idx="0"/>
            </p:cNvCxnSpPr>
            <p:nvPr/>
          </p:nvCxnSpPr>
          <p:spPr>
            <a:xfrm rot="10800000" flipV="1">
              <a:off x="6038850" y="3427988"/>
              <a:ext cx="158724" cy="4836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2"/>
          <p:cNvGrpSpPr>
            <a:grpSpLocks/>
          </p:cNvGrpSpPr>
          <p:nvPr/>
        </p:nvGrpSpPr>
        <p:grpSpPr bwMode="auto">
          <a:xfrm>
            <a:off x="5276850" y="4349750"/>
            <a:ext cx="3552825" cy="412750"/>
            <a:chOff x="5276850" y="4350306"/>
            <a:chExt cx="3552299" cy="412194"/>
          </a:xfrm>
        </p:grpSpPr>
        <p:sp>
          <p:nvSpPr>
            <p:cNvPr id="70683" name="TextBox 65"/>
            <p:cNvSpPr txBox="1">
              <a:spLocks noChangeArrowheads="1"/>
            </p:cNvSpPr>
            <p:nvPr/>
          </p:nvSpPr>
          <p:spPr bwMode="auto">
            <a:xfrm>
              <a:off x="5791200" y="4350306"/>
              <a:ext cx="3037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*(**names+2) ≡ **names[2]</a:t>
              </a:r>
            </a:p>
          </p:txBody>
        </p:sp>
        <p:cxnSp>
          <p:nvCxnSpPr>
            <p:cNvPr id="74" name="Shape 73"/>
            <p:cNvCxnSpPr>
              <a:stCxn id="70683" idx="1"/>
              <a:endCxn id="70689" idx="0"/>
            </p:cNvCxnSpPr>
            <p:nvPr/>
          </p:nvCxnSpPr>
          <p:spPr>
            <a:xfrm rot="10800000" flipV="1">
              <a:off x="5276850" y="4534208"/>
              <a:ext cx="514274" cy="22829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5734050" y="5276850"/>
            <a:ext cx="3476625" cy="527050"/>
            <a:chOff x="5734050" y="5276850"/>
            <a:chExt cx="3476099" cy="527050"/>
          </a:xfrm>
        </p:grpSpPr>
        <p:sp>
          <p:nvSpPr>
            <p:cNvPr id="70681" name="TextBox 66"/>
            <p:cNvSpPr txBox="1">
              <a:spLocks noChangeArrowheads="1"/>
            </p:cNvSpPr>
            <p:nvPr/>
          </p:nvSpPr>
          <p:spPr bwMode="auto">
            <a:xfrm>
              <a:off x="6172200" y="5276850"/>
              <a:ext cx="3037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*(**names+3) ≡ **names[3]</a:t>
              </a:r>
            </a:p>
          </p:txBody>
        </p:sp>
        <p:cxnSp>
          <p:nvCxnSpPr>
            <p:cNvPr id="78" name="Shape 77"/>
            <p:cNvCxnSpPr>
              <a:stCxn id="70681" idx="1"/>
              <a:endCxn id="70703" idx="0"/>
            </p:cNvCxnSpPr>
            <p:nvPr/>
          </p:nvCxnSpPr>
          <p:spPr>
            <a:xfrm rot="10800000" flipV="1">
              <a:off x="5734050" y="5461000"/>
              <a:ext cx="438084" cy="3429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CCB8E-FDA7-8242-ADA0-AAD1252CC96B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1684" name="Text Box 112"/>
          <p:cNvSpPr txBox="1">
            <a:spLocks noChangeArrowheads="1"/>
          </p:cNvSpPr>
          <p:nvPr/>
        </p:nvSpPr>
        <p:spPr bwMode="auto">
          <a:xfrm>
            <a:off x="0" y="268"/>
            <a:ext cx="6420748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Calibri" charset="0"/>
              </a:rPr>
              <a:t>ReadGraph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FILE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>
                <a:latin typeface="Calibri" charset="0"/>
                <a:sym typeface="Symbol" charset="2"/>
              </a:rPr>
              <a:t>*</a:t>
            </a:r>
            <a:r>
              <a:rPr lang="en-US" sz="1600" dirty="0" err="1" smtClean="0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unisgned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**</a:t>
            </a:r>
            <a:r>
              <a:rPr lang="en-US" sz="1600" dirty="0" smtClean="0">
                <a:latin typeface="Calibri" charset="0"/>
              </a:rPr>
              <a:t>successors</a:t>
            </a:r>
            <a:r>
              <a:rPr lang="en-US" sz="1600" dirty="0">
                <a:latin typeface="Calibri" charset="0"/>
              </a:rPr>
              <a:t>, char ***names)</a:t>
            </a:r>
          </a:p>
          <a:p>
            <a:r>
              <a:rPr lang="en-US" sz="1600" dirty="0"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smtClean="0">
                <a:latin typeface="Calibri" charset="0"/>
                <a:sym typeface="Symbol" charset="2"/>
              </a:rPr>
              <a:t>…</a:t>
            </a:r>
          </a:p>
          <a:p>
            <a:r>
              <a:rPr lang="en-US" sz="1600" dirty="0" smtClean="0">
                <a:latin typeface="Calibri" charset="0"/>
              </a:rPr>
              <a:t>  </a:t>
            </a:r>
            <a:r>
              <a:rPr lang="en-US" sz="1600" dirty="0" err="1">
                <a:latin typeface="Calibri" charset="0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Calibri" charset="0"/>
              </a:rPr>
              <a:t>(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</a:rPr>
              <a:t>“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  <a:sym typeface="Symbol" charset="2"/>
              </a:rPr>
              <a:t>..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</a:rPr>
              <a:t>”</a:t>
            </a:r>
            <a:r>
              <a:rPr lang="en-US" sz="1600" dirty="0">
                <a:latin typeface="Calibri" charset="0"/>
              </a:rPr>
              <a:t>,(*names)[node]);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  <p:sp>
        <p:nvSpPr>
          <p:cNvPr id="71685" name="Text Box 81"/>
          <p:cNvSpPr txBox="1">
            <a:spLocks noChangeArrowheads="1"/>
          </p:cNvSpPr>
          <p:nvPr/>
        </p:nvSpPr>
        <p:spPr bwMode="auto">
          <a:xfrm>
            <a:off x="2625725" y="355600"/>
            <a:ext cx="5830888" cy="1323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600" dirty="0">
                <a:latin typeface="Calibri" charset="0"/>
              </a:rPr>
              <a:t>	$t0, 0($a2)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$t0 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names</a:t>
            </a:r>
            <a:endParaRPr lang="en-US" sz="1600" dirty="0">
              <a:solidFill>
                <a:srgbClr val="0033CC"/>
              </a:solidFill>
              <a:latin typeface="Calibri" charset="0"/>
              <a:sym typeface="Symbol" charset="2"/>
            </a:endParaRPr>
          </a:p>
          <a:p>
            <a:endParaRPr lang="en-US" sz="1600" dirty="0">
              <a:solidFill>
                <a:srgbClr val="0033CC"/>
              </a:solidFill>
              <a:latin typeface="Calibri" charset="0"/>
              <a:sym typeface="Symbol" charset="2"/>
            </a:endParaRPr>
          </a:p>
          <a:p>
            <a:endParaRPr lang="en-US" sz="1600" dirty="0">
              <a:solidFill>
                <a:srgbClr val="0033CC"/>
              </a:solidFill>
              <a:latin typeface="Calibri" charset="0"/>
              <a:sym typeface="Symbol" charset="2"/>
            </a:endParaRPr>
          </a:p>
          <a:p>
            <a:endParaRPr lang="en-US" sz="1600" dirty="0">
              <a:solidFill>
                <a:srgbClr val="0033CC"/>
              </a:solidFill>
              <a:latin typeface="Calibri" charset="0"/>
              <a:sym typeface="Symbol" charset="2"/>
            </a:endParaRPr>
          </a:p>
          <a:p>
            <a:endParaRPr lang="en-US" sz="1600" dirty="0">
              <a:solidFill>
                <a:srgbClr val="0033CC"/>
              </a:solidFill>
              <a:latin typeface="Calibri" charset="0"/>
            </a:endParaRPr>
          </a:p>
        </p:txBody>
      </p:sp>
      <p:grpSp>
        <p:nvGrpSpPr>
          <p:cNvPr id="71686" name="Group 31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71752" name="Rectangle 32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1753" name="Rectangle 33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1754" name="Rectangle 34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1755" name="Rectangle 35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71687" name="Group 36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71750" name="Oval 37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51" name="AutoShape 38"/>
            <p:cNvCxnSpPr>
              <a:cxnSpLocks noChangeShapeType="1"/>
              <a:stCxn id="71750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88" name="Group 39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71748" name="Oval 40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9" name="AutoShape 41"/>
            <p:cNvCxnSpPr>
              <a:cxnSpLocks noChangeShapeType="1"/>
              <a:stCxn id="71748" idx="5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89" name="Group 42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71746" name="Oval 43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7" name="AutoShape 44"/>
            <p:cNvCxnSpPr>
              <a:cxnSpLocks noChangeShapeType="1"/>
              <a:stCxn id="71746" idx="5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90" name="Group 45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71744" name="Oval 46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5" name="AutoShape 47"/>
            <p:cNvCxnSpPr>
              <a:cxnSpLocks noChangeShapeType="1"/>
              <a:stCxn id="71744" idx="4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1691" name="Rectangle 48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92" name="Rectangle 49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1693" name="Group 50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71742" name="Oval 51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3" name="AutoShape 52"/>
            <p:cNvCxnSpPr>
              <a:cxnSpLocks noChangeShapeType="1"/>
              <a:stCxn id="71742" idx="4"/>
              <a:endCxn id="71752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694" name="Group 53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71740" name="Oval 54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1741" name="AutoShape 55"/>
            <p:cNvCxnSpPr>
              <a:cxnSpLocks noChangeShapeType="1"/>
              <a:stCxn id="71740" idx="5"/>
              <a:endCxn id="71691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1695" name="Text Box 56"/>
          <p:cNvSpPr txBox="1">
            <a:spLocks noChangeArrowheads="1"/>
          </p:cNvSpPr>
          <p:nvPr/>
        </p:nvSpPr>
        <p:spPr bwMode="auto">
          <a:xfrm>
            <a:off x="309563" y="204152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$a2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2063750" y="4924425"/>
            <a:ext cx="628650" cy="536575"/>
            <a:chOff x="1300" y="3102"/>
            <a:chExt cx="396" cy="338"/>
          </a:xfrm>
        </p:grpSpPr>
        <p:grpSp>
          <p:nvGrpSpPr>
            <p:cNvPr id="71736" name="Group 63"/>
            <p:cNvGrpSpPr>
              <a:grpSpLocks/>
            </p:cNvGrpSpPr>
            <p:nvPr/>
          </p:nvGrpSpPr>
          <p:grpSpPr bwMode="auto">
            <a:xfrm>
              <a:off x="1300" y="3102"/>
              <a:ext cx="396" cy="338"/>
              <a:chOff x="1300" y="3102"/>
              <a:chExt cx="396" cy="338"/>
            </a:xfrm>
          </p:grpSpPr>
          <p:sp>
            <p:nvSpPr>
              <p:cNvPr id="71738" name="Rectangle 64"/>
              <p:cNvSpPr>
                <a:spLocks noChangeArrowheads="1"/>
              </p:cNvSpPr>
              <p:nvPr/>
            </p:nvSpPr>
            <p:spPr bwMode="auto">
              <a:xfrm>
                <a:off x="1344" y="3288"/>
                <a:ext cx="352" cy="15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39" name="Text Box 65"/>
              <p:cNvSpPr txBox="1">
                <a:spLocks noChangeArrowheads="1"/>
              </p:cNvSpPr>
              <p:nvPr/>
            </p:nvSpPr>
            <p:spPr bwMode="auto">
              <a:xfrm>
                <a:off x="1300" y="3102"/>
                <a:ext cx="2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alibri" charset="0"/>
                  </a:rPr>
                  <a:t>$t3</a:t>
                </a:r>
              </a:p>
            </p:txBody>
          </p:sp>
        </p:grpSp>
        <p:sp>
          <p:nvSpPr>
            <p:cNvPr id="71737" name="Oval 66"/>
            <p:cNvSpPr>
              <a:spLocks noChangeArrowheads="1"/>
            </p:cNvSpPr>
            <p:nvPr/>
          </p:nvSpPr>
          <p:spPr bwMode="auto">
            <a:xfrm>
              <a:off x="1473" y="3333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cxnSp>
        <p:nvCxnSpPr>
          <p:cNvPr id="195651" name="AutoShape 67"/>
          <p:cNvCxnSpPr>
            <a:cxnSpLocks noChangeShapeType="1"/>
            <a:stCxn id="71737" idx="6"/>
            <a:endCxn id="71746" idx="3"/>
          </p:cNvCxnSpPr>
          <p:nvPr/>
        </p:nvCxnSpPr>
        <p:spPr bwMode="auto">
          <a:xfrm flipV="1">
            <a:off x="2413000" y="4237038"/>
            <a:ext cx="977900" cy="1092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657" name="Text Box 73"/>
          <p:cNvSpPr txBox="1">
            <a:spLocks noChangeArrowheads="1"/>
          </p:cNvSpPr>
          <p:nvPr/>
        </p:nvSpPr>
        <p:spPr bwMode="auto">
          <a:xfrm>
            <a:off x="2621756" y="355600"/>
            <a:ext cx="5830888" cy="1323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600" dirty="0">
                <a:latin typeface="Calibri" charset="0"/>
              </a:rPr>
              <a:t>	$t0, 0($a2)   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$t0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 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names</a:t>
            </a:r>
            <a:endParaRPr lang="en-US" sz="1600" dirty="0">
              <a:latin typeface="Calibri" charset="0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sll</a:t>
            </a:r>
            <a:r>
              <a:rPr lang="en-US" sz="1600" dirty="0">
                <a:latin typeface="Calibri" charset="0"/>
              </a:rPr>
              <a:t>	$t2, $s1, 2	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$t2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4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node</a:t>
            </a:r>
            <a:endParaRPr lang="en-US" sz="1600" dirty="0">
              <a:solidFill>
                <a:srgbClr val="0033CC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CC0000"/>
                </a:solidFill>
                <a:latin typeface="Calibri" charset="0"/>
              </a:rPr>
              <a:t>add</a:t>
            </a:r>
            <a:r>
              <a:rPr lang="en-US" sz="1600" dirty="0">
                <a:latin typeface="Calibri" charset="0"/>
              </a:rPr>
              <a:t>	$t3, $t0, $t2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$t3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 (*names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)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 +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4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node</a:t>
            </a:r>
            <a:endParaRPr lang="en-US" sz="1600" dirty="0">
              <a:solidFill>
                <a:srgbClr val="0033CC"/>
              </a:solidFill>
              <a:latin typeface="Calibri" charset="0"/>
            </a:endParaRPr>
          </a:p>
          <a:p>
            <a:endParaRPr lang="en-US" sz="1600" dirty="0">
              <a:latin typeface="Calibri" charset="0"/>
            </a:endParaRPr>
          </a:p>
          <a:p>
            <a:endParaRPr lang="en-US" sz="1600" dirty="0">
              <a:solidFill>
                <a:srgbClr val="0033CC"/>
              </a:solidFill>
              <a:latin typeface="Calibri" charset="0"/>
            </a:endParaRPr>
          </a:p>
        </p:txBody>
      </p:sp>
      <p:grpSp>
        <p:nvGrpSpPr>
          <p:cNvPr id="71699" name="Group 75"/>
          <p:cNvGrpSpPr>
            <a:grpSpLocks/>
          </p:cNvGrpSpPr>
          <p:nvPr/>
        </p:nvGrpSpPr>
        <p:grpSpPr bwMode="auto">
          <a:xfrm>
            <a:off x="692150" y="4518025"/>
            <a:ext cx="628650" cy="536575"/>
            <a:chOff x="436" y="2846"/>
            <a:chExt cx="396" cy="338"/>
          </a:xfrm>
        </p:grpSpPr>
        <p:grpSp>
          <p:nvGrpSpPr>
            <p:cNvPr id="71732" name="Group 76"/>
            <p:cNvGrpSpPr>
              <a:grpSpLocks/>
            </p:cNvGrpSpPr>
            <p:nvPr/>
          </p:nvGrpSpPr>
          <p:grpSpPr bwMode="auto">
            <a:xfrm>
              <a:off x="436" y="2846"/>
              <a:ext cx="396" cy="338"/>
              <a:chOff x="436" y="2846"/>
              <a:chExt cx="396" cy="338"/>
            </a:xfrm>
          </p:grpSpPr>
          <p:sp>
            <p:nvSpPr>
              <p:cNvPr id="71734" name="Rectangle 77"/>
              <p:cNvSpPr>
                <a:spLocks noChangeArrowheads="1"/>
              </p:cNvSpPr>
              <p:nvPr/>
            </p:nvSpPr>
            <p:spPr bwMode="auto">
              <a:xfrm>
                <a:off x="480" y="3032"/>
                <a:ext cx="352" cy="15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35" name="Text Box 78"/>
              <p:cNvSpPr txBox="1">
                <a:spLocks noChangeArrowheads="1"/>
              </p:cNvSpPr>
              <p:nvPr/>
            </p:nvSpPr>
            <p:spPr bwMode="auto">
              <a:xfrm>
                <a:off x="436" y="2846"/>
                <a:ext cx="2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alibri" charset="0"/>
                  </a:rPr>
                  <a:t>$t0</a:t>
                </a:r>
              </a:p>
            </p:txBody>
          </p:sp>
        </p:grpSp>
        <p:sp>
          <p:nvSpPr>
            <p:cNvPr id="71733" name="Oval 79"/>
            <p:cNvSpPr>
              <a:spLocks noChangeArrowheads="1"/>
            </p:cNvSpPr>
            <p:nvPr/>
          </p:nvSpPr>
          <p:spPr bwMode="auto">
            <a:xfrm>
              <a:off x="609" y="307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cxnSp>
        <p:nvCxnSpPr>
          <p:cNvPr id="71700" name="AutoShape 80"/>
          <p:cNvCxnSpPr>
            <a:cxnSpLocks noChangeShapeType="1"/>
            <a:stCxn id="71733" idx="5"/>
          </p:cNvCxnSpPr>
          <p:nvPr/>
        </p:nvCxnSpPr>
        <p:spPr bwMode="auto">
          <a:xfrm rot="5400000" flipH="1" flipV="1">
            <a:off x="1155700" y="4084638"/>
            <a:ext cx="738188" cy="989012"/>
          </a:xfrm>
          <a:prstGeom prst="curvedConnector4">
            <a:avLst>
              <a:gd name="adj1" fmla="val -32472"/>
              <a:gd name="adj2" fmla="val 5056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1701" name="Group 82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71727" name="Rectangle 83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1728" name="Rectangle 84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d</a:t>
              </a:r>
            </a:p>
          </p:txBody>
        </p:sp>
        <p:sp>
          <p:nvSpPr>
            <p:cNvPr id="71729" name="Rectangle 85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1730" name="Rectangle 86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1731" name="Rectangle 87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71702" name="Group 88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71721" name="Rectangle 89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J</a:t>
              </a:r>
            </a:p>
          </p:txBody>
        </p:sp>
        <p:sp>
          <p:nvSpPr>
            <p:cNvPr id="71722" name="Rectangle 90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1723" name="Rectangle 91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1724" name="Rectangle 92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71725" name="Rectangle 93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1726" name="Rectangle 94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s</a:t>
              </a:r>
            </a:p>
          </p:txBody>
        </p:sp>
      </p:grpSp>
      <p:grpSp>
        <p:nvGrpSpPr>
          <p:cNvPr id="71703" name="Group 95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71714" name="Rectangle 96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71715" name="Rectangle 97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71716" name="Rectangle 98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71717" name="Rectangle 99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i</a:t>
              </a:r>
            </a:p>
          </p:txBody>
        </p:sp>
        <p:sp>
          <p:nvSpPr>
            <p:cNvPr id="71718" name="Rectangle 100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1719" name="Rectangle 101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l</a:t>
              </a:r>
            </a:p>
          </p:txBody>
        </p:sp>
        <p:sp>
          <p:nvSpPr>
            <p:cNvPr id="71720" name="Rectangle 102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grpSp>
        <p:nvGrpSpPr>
          <p:cNvPr id="71704" name="Group 103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71707" name="Rectangle 104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1708" name="Rectangle 105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u</a:t>
              </a:r>
            </a:p>
          </p:txBody>
        </p:sp>
        <p:sp>
          <p:nvSpPr>
            <p:cNvPr id="71709" name="Rectangle 106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1710" name="Rectangle 107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1711" name="Rectangle 108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1712" name="Rectangle 109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1713" name="Rectangle 110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sp>
        <p:nvSpPr>
          <p:cNvPr id="71705" name="Rectangle 75"/>
          <p:cNvSpPr>
            <a:spLocks noChangeArrowheads="1"/>
          </p:cNvSpPr>
          <p:nvPr/>
        </p:nvSpPr>
        <p:spPr bwMode="auto">
          <a:xfrm>
            <a:off x="7502525" y="2241550"/>
            <a:ext cx="1641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node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$s1</a:t>
            </a:r>
          </a:p>
          <a:p>
            <a:r>
              <a:rPr lang="en-US" dirty="0">
                <a:latin typeface="Calibri" charset="0"/>
              </a:rPr>
              <a:t>names </a:t>
            </a:r>
            <a:r>
              <a:rPr lang="en-US" dirty="0" smtClean="0">
                <a:latin typeface="Calibri" charset="0"/>
                <a:sym typeface="Symbol" charset="2"/>
              </a:rPr>
              <a:t>⟷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$a2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09563" y="5803900"/>
            <a:ext cx="3375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Animation assumes that node = 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57" grpId="0" build="p" animBg="1" autoUpdateAnimBg="0"/>
      <p:bldP spid="7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5D683-0307-E245-BB7D-3B6007D951C3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2708" name="Text Box 83"/>
          <p:cNvSpPr txBox="1">
            <a:spLocks noChangeArrowheads="1"/>
          </p:cNvSpPr>
          <p:nvPr/>
        </p:nvSpPr>
        <p:spPr bwMode="auto">
          <a:xfrm>
            <a:off x="0" y="268"/>
            <a:ext cx="6451806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Calibri" charset="0"/>
              </a:rPr>
              <a:t>ReadGraph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FILE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>
                <a:latin typeface="Calibri" charset="0"/>
                <a:sym typeface="Symbol" charset="2"/>
              </a:rPr>
              <a:t>*</a:t>
            </a:r>
            <a:r>
              <a:rPr lang="en-US" sz="1600" dirty="0" err="1" smtClean="0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smtClean="0">
                <a:solidFill>
                  <a:srgbClr val="CC0099"/>
                </a:solidFill>
                <a:latin typeface="Calibri" charset="0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**</a:t>
            </a:r>
            <a:r>
              <a:rPr lang="en-US" sz="1600" dirty="0" smtClean="0">
                <a:latin typeface="Calibri" charset="0"/>
              </a:rPr>
              <a:t>successors</a:t>
            </a:r>
            <a:r>
              <a:rPr lang="en-US" sz="1600" dirty="0">
                <a:latin typeface="Calibri" charset="0"/>
              </a:rPr>
              <a:t>, char ***names)</a:t>
            </a:r>
          </a:p>
          <a:p>
            <a:r>
              <a:rPr lang="en-US" sz="1600" dirty="0"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smtClean="0">
                <a:latin typeface="Calibri" charset="0"/>
                <a:sym typeface="Symbol" charset="2"/>
              </a:rPr>
              <a:t>…</a:t>
            </a: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err="1">
                <a:latin typeface="Calibri" charset="0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Calibri" charset="0"/>
              </a:rPr>
              <a:t>(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</a:rPr>
              <a:t>“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  <a:sym typeface="Symbol" charset="2"/>
              </a:rPr>
              <a:t>..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</a:rPr>
              <a:t>”</a:t>
            </a:r>
            <a:r>
              <a:rPr lang="en-US" sz="1600" dirty="0">
                <a:latin typeface="Calibri" charset="0"/>
              </a:rPr>
              <a:t>,(*names)[node]);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  <p:grpSp>
        <p:nvGrpSpPr>
          <p:cNvPr id="72709" name="Group 3"/>
          <p:cNvGrpSpPr>
            <a:grpSpLocks/>
          </p:cNvGrpSpPr>
          <p:nvPr/>
        </p:nvGrpSpPr>
        <p:grpSpPr bwMode="auto">
          <a:xfrm>
            <a:off x="4749800" y="2197100"/>
            <a:ext cx="1320800" cy="368300"/>
            <a:chOff x="2408" y="2160"/>
            <a:chExt cx="832" cy="232"/>
          </a:xfrm>
        </p:grpSpPr>
        <p:sp>
          <p:nvSpPr>
            <p:cNvPr id="72779" name="Rectangle 4"/>
            <p:cNvSpPr>
              <a:spLocks noChangeArrowheads="1"/>
            </p:cNvSpPr>
            <p:nvPr/>
          </p:nvSpPr>
          <p:spPr bwMode="auto">
            <a:xfrm>
              <a:off x="2408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2780" name="Rectangle 5"/>
            <p:cNvSpPr>
              <a:spLocks noChangeArrowheads="1"/>
            </p:cNvSpPr>
            <p:nvPr/>
          </p:nvSpPr>
          <p:spPr bwMode="auto">
            <a:xfrm>
              <a:off x="257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d</a:t>
              </a:r>
            </a:p>
          </p:txBody>
        </p:sp>
        <p:sp>
          <p:nvSpPr>
            <p:cNvPr id="72781" name="Rectangle 6"/>
            <p:cNvSpPr>
              <a:spLocks noChangeArrowheads="1"/>
            </p:cNvSpPr>
            <p:nvPr/>
          </p:nvSpPr>
          <p:spPr bwMode="auto">
            <a:xfrm>
              <a:off x="2736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2782" name="Rectangle 7"/>
            <p:cNvSpPr>
              <a:spLocks noChangeArrowheads="1"/>
            </p:cNvSpPr>
            <p:nvPr/>
          </p:nvSpPr>
          <p:spPr bwMode="auto">
            <a:xfrm>
              <a:off x="2904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2783" name="Rectangle 8"/>
            <p:cNvSpPr>
              <a:spLocks noChangeArrowheads="1"/>
            </p:cNvSpPr>
            <p:nvPr/>
          </p:nvSpPr>
          <p:spPr bwMode="auto">
            <a:xfrm>
              <a:off x="3072" y="216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</p:grpSp>
      <p:grpSp>
        <p:nvGrpSpPr>
          <p:cNvPr id="72710" name="Group 9"/>
          <p:cNvGrpSpPr>
            <a:grpSpLocks/>
          </p:cNvGrpSpPr>
          <p:nvPr/>
        </p:nvGrpSpPr>
        <p:grpSpPr bwMode="auto">
          <a:xfrm>
            <a:off x="5600700" y="5803900"/>
            <a:ext cx="1587500" cy="368300"/>
            <a:chOff x="2504" y="2552"/>
            <a:chExt cx="1000" cy="232"/>
          </a:xfrm>
        </p:grpSpPr>
        <p:sp>
          <p:nvSpPr>
            <p:cNvPr id="72773" name="Rectangle 10"/>
            <p:cNvSpPr>
              <a:spLocks noChangeArrowheads="1"/>
            </p:cNvSpPr>
            <p:nvPr/>
          </p:nvSpPr>
          <p:spPr bwMode="auto">
            <a:xfrm>
              <a:off x="2504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J</a:t>
              </a:r>
            </a:p>
          </p:txBody>
        </p:sp>
        <p:sp>
          <p:nvSpPr>
            <p:cNvPr id="72774" name="Rectangle 11"/>
            <p:cNvSpPr>
              <a:spLocks noChangeArrowheads="1"/>
            </p:cNvSpPr>
            <p:nvPr/>
          </p:nvSpPr>
          <p:spPr bwMode="auto">
            <a:xfrm>
              <a:off x="267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2775" name="Rectangle 12"/>
            <p:cNvSpPr>
              <a:spLocks noChangeArrowheads="1"/>
            </p:cNvSpPr>
            <p:nvPr/>
          </p:nvSpPr>
          <p:spPr bwMode="auto">
            <a:xfrm>
              <a:off x="2832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2776" name="Rectangle 13"/>
            <p:cNvSpPr>
              <a:spLocks noChangeArrowheads="1"/>
            </p:cNvSpPr>
            <p:nvPr/>
          </p:nvSpPr>
          <p:spPr bwMode="auto">
            <a:xfrm>
              <a:off x="3000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72777" name="Rectangle 14"/>
            <p:cNvSpPr>
              <a:spLocks noChangeArrowheads="1"/>
            </p:cNvSpPr>
            <p:nvPr/>
          </p:nvSpPr>
          <p:spPr bwMode="auto">
            <a:xfrm>
              <a:off x="3336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2778" name="Rectangle 15"/>
            <p:cNvSpPr>
              <a:spLocks noChangeArrowheads="1"/>
            </p:cNvSpPr>
            <p:nvPr/>
          </p:nvSpPr>
          <p:spPr bwMode="auto">
            <a:xfrm>
              <a:off x="3168" y="2552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s</a:t>
              </a:r>
            </a:p>
          </p:txBody>
        </p:sp>
      </p:grpSp>
      <p:grpSp>
        <p:nvGrpSpPr>
          <p:cNvPr id="72711" name="Group 23"/>
          <p:cNvGrpSpPr>
            <a:grpSpLocks/>
          </p:cNvGrpSpPr>
          <p:nvPr/>
        </p:nvGrpSpPr>
        <p:grpSpPr bwMode="auto">
          <a:xfrm>
            <a:off x="5905500" y="3911600"/>
            <a:ext cx="1866900" cy="368300"/>
            <a:chOff x="2408" y="3480"/>
            <a:chExt cx="1176" cy="232"/>
          </a:xfrm>
        </p:grpSpPr>
        <p:sp>
          <p:nvSpPr>
            <p:cNvPr id="72766" name="Rectangle 24"/>
            <p:cNvSpPr>
              <a:spLocks noChangeArrowheads="1"/>
            </p:cNvSpPr>
            <p:nvPr/>
          </p:nvSpPr>
          <p:spPr bwMode="auto">
            <a:xfrm>
              <a:off x="24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72767" name="Rectangle 25"/>
            <p:cNvSpPr>
              <a:spLocks noChangeArrowheads="1"/>
            </p:cNvSpPr>
            <p:nvPr/>
          </p:nvSpPr>
          <p:spPr bwMode="auto">
            <a:xfrm>
              <a:off x="25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72768" name="Rectangle 26"/>
            <p:cNvSpPr>
              <a:spLocks noChangeArrowheads="1"/>
            </p:cNvSpPr>
            <p:nvPr/>
          </p:nvSpPr>
          <p:spPr bwMode="auto">
            <a:xfrm>
              <a:off x="27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72769" name="Rectangle 27"/>
            <p:cNvSpPr>
              <a:spLocks noChangeArrowheads="1"/>
            </p:cNvSpPr>
            <p:nvPr/>
          </p:nvSpPr>
          <p:spPr bwMode="auto">
            <a:xfrm>
              <a:off x="2908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i</a:t>
              </a:r>
            </a:p>
          </p:txBody>
        </p:sp>
        <p:sp>
          <p:nvSpPr>
            <p:cNvPr id="72770" name="Rectangle 28"/>
            <p:cNvSpPr>
              <a:spLocks noChangeArrowheads="1"/>
            </p:cNvSpPr>
            <p:nvPr/>
          </p:nvSpPr>
          <p:spPr bwMode="auto">
            <a:xfrm>
              <a:off x="341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2771" name="Rectangle 29"/>
            <p:cNvSpPr>
              <a:spLocks noChangeArrowheads="1"/>
            </p:cNvSpPr>
            <p:nvPr/>
          </p:nvSpPr>
          <p:spPr bwMode="auto">
            <a:xfrm>
              <a:off x="3077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l</a:t>
              </a:r>
            </a:p>
          </p:txBody>
        </p:sp>
        <p:sp>
          <p:nvSpPr>
            <p:cNvPr id="72772" name="Rectangle 30"/>
            <p:cNvSpPr>
              <a:spLocks noChangeArrowheads="1"/>
            </p:cNvSpPr>
            <p:nvPr/>
          </p:nvSpPr>
          <p:spPr bwMode="auto">
            <a:xfrm>
              <a:off x="3246" y="348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grpSp>
        <p:nvGrpSpPr>
          <p:cNvPr id="72712" name="Group 31"/>
          <p:cNvGrpSpPr>
            <a:grpSpLocks/>
          </p:cNvGrpSpPr>
          <p:nvPr/>
        </p:nvGrpSpPr>
        <p:grpSpPr bwMode="auto">
          <a:xfrm>
            <a:off x="2019300" y="4089400"/>
            <a:ext cx="2235200" cy="241300"/>
            <a:chOff x="1272" y="2576"/>
            <a:chExt cx="1408" cy="152"/>
          </a:xfrm>
        </p:grpSpPr>
        <p:sp>
          <p:nvSpPr>
            <p:cNvPr id="72762" name="Rectangle 32"/>
            <p:cNvSpPr>
              <a:spLocks noChangeArrowheads="1"/>
            </p:cNvSpPr>
            <p:nvPr/>
          </p:nvSpPr>
          <p:spPr bwMode="auto">
            <a:xfrm>
              <a:off x="1272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2763" name="Rectangle 33"/>
            <p:cNvSpPr>
              <a:spLocks noChangeArrowheads="1"/>
            </p:cNvSpPr>
            <p:nvPr/>
          </p:nvSpPr>
          <p:spPr bwMode="auto">
            <a:xfrm>
              <a:off x="1624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2764" name="Rectangle 34"/>
            <p:cNvSpPr>
              <a:spLocks noChangeArrowheads="1"/>
            </p:cNvSpPr>
            <p:nvPr/>
          </p:nvSpPr>
          <p:spPr bwMode="auto">
            <a:xfrm>
              <a:off x="1976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2765" name="Rectangle 35"/>
            <p:cNvSpPr>
              <a:spLocks noChangeArrowheads="1"/>
            </p:cNvSpPr>
            <p:nvPr/>
          </p:nvSpPr>
          <p:spPr bwMode="auto">
            <a:xfrm>
              <a:off x="2328" y="2576"/>
              <a:ext cx="352" cy="1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72713" name="Group 36"/>
          <p:cNvGrpSpPr>
            <a:grpSpLocks/>
          </p:cNvGrpSpPr>
          <p:nvPr/>
        </p:nvGrpSpPr>
        <p:grpSpPr bwMode="auto">
          <a:xfrm>
            <a:off x="2262188" y="2381250"/>
            <a:ext cx="2487612" cy="1865313"/>
            <a:chOff x="1425" y="1500"/>
            <a:chExt cx="1567" cy="1175"/>
          </a:xfrm>
        </p:grpSpPr>
        <p:sp>
          <p:nvSpPr>
            <p:cNvPr id="72760" name="Oval 37"/>
            <p:cNvSpPr>
              <a:spLocks noChangeArrowheads="1"/>
            </p:cNvSpPr>
            <p:nvPr/>
          </p:nvSpPr>
          <p:spPr bwMode="auto">
            <a:xfrm>
              <a:off x="1425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2761" name="AutoShape 38"/>
            <p:cNvCxnSpPr>
              <a:cxnSpLocks noChangeShapeType="1"/>
              <a:stCxn id="72760" idx="1"/>
              <a:endCxn id="72779" idx="1"/>
            </p:cNvCxnSpPr>
            <p:nvPr/>
          </p:nvCxnSpPr>
          <p:spPr bwMode="auto">
            <a:xfrm rot="-5400000">
              <a:off x="1644" y="1288"/>
              <a:ext cx="1135" cy="156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2714" name="Group 39"/>
          <p:cNvGrpSpPr>
            <a:grpSpLocks/>
          </p:cNvGrpSpPr>
          <p:nvPr/>
        </p:nvGrpSpPr>
        <p:grpSpPr bwMode="auto">
          <a:xfrm>
            <a:off x="2819400" y="4095750"/>
            <a:ext cx="3086100" cy="152400"/>
            <a:chOff x="1776" y="2580"/>
            <a:chExt cx="1944" cy="96"/>
          </a:xfrm>
        </p:grpSpPr>
        <p:sp>
          <p:nvSpPr>
            <p:cNvPr id="72758" name="Oval 40"/>
            <p:cNvSpPr>
              <a:spLocks noChangeArrowheads="1"/>
            </p:cNvSpPr>
            <p:nvPr/>
          </p:nvSpPr>
          <p:spPr bwMode="auto">
            <a:xfrm>
              <a:off x="1776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2759" name="AutoShape 41"/>
            <p:cNvCxnSpPr>
              <a:cxnSpLocks noChangeShapeType="1"/>
              <a:stCxn id="72758" idx="5"/>
              <a:endCxn id="72766" idx="1"/>
            </p:cNvCxnSpPr>
            <p:nvPr/>
          </p:nvCxnSpPr>
          <p:spPr bwMode="auto">
            <a:xfrm rot="5400000" flipH="1" flipV="1">
              <a:off x="2723" y="1673"/>
              <a:ext cx="89" cy="1904"/>
            </a:xfrm>
            <a:prstGeom prst="curvedConnector4">
              <a:avLst>
                <a:gd name="adj1" fmla="val 477528"/>
                <a:gd name="adj2" fmla="val 5356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2715" name="Group 42"/>
          <p:cNvGrpSpPr>
            <a:grpSpLocks/>
          </p:cNvGrpSpPr>
          <p:nvPr/>
        </p:nvGrpSpPr>
        <p:grpSpPr bwMode="auto">
          <a:xfrm>
            <a:off x="3379788" y="4173538"/>
            <a:ext cx="1763712" cy="773112"/>
            <a:chOff x="2129" y="2629"/>
            <a:chExt cx="1111" cy="487"/>
          </a:xfrm>
        </p:grpSpPr>
        <p:sp>
          <p:nvSpPr>
            <p:cNvPr id="72756" name="Oval 43"/>
            <p:cNvSpPr>
              <a:spLocks noChangeArrowheads="1"/>
            </p:cNvSpPr>
            <p:nvPr/>
          </p:nvSpPr>
          <p:spPr bwMode="auto">
            <a:xfrm>
              <a:off x="2129" y="26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2757" name="AutoShape 44"/>
            <p:cNvCxnSpPr>
              <a:cxnSpLocks noChangeShapeType="1"/>
              <a:stCxn id="72756" idx="5"/>
              <a:endCxn id="72733" idx="1"/>
            </p:cNvCxnSpPr>
            <p:nvPr/>
          </p:nvCxnSpPr>
          <p:spPr bwMode="auto">
            <a:xfrm rot="16200000" flipH="1">
              <a:off x="2481" y="2357"/>
              <a:ext cx="447" cy="10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2716" name="Group 45"/>
          <p:cNvGrpSpPr>
            <a:grpSpLocks/>
          </p:cNvGrpSpPr>
          <p:nvPr/>
        </p:nvGrpSpPr>
        <p:grpSpPr bwMode="auto">
          <a:xfrm>
            <a:off x="3938588" y="4171950"/>
            <a:ext cx="1662112" cy="1816100"/>
            <a:chOff x="2481" y="2628"/>
            <a:chExt cx="1047" cy="1144"/>
          </a:xfrm>
        </p:grpSpPr>
        <p:sp>
          <p:nvSpPr>
            <p:cNvPr id="72754" name="Oval 46"/>
            <p:cNvSpPr>
              <a:spLocks noChangeArrowheads="1"/>
            </p:cNvSpPr>
            <p:nvPr/>
          </p:nvSpPr>
          <p:spPr bwMode="auto">
            <a:xfrm>
              <a:off x="2481" y="262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2755" name="AutoShape 47"/>
            <p:cNvCxnSpPr>
              <a:cxnSpLocks noChangeShapeType="1"/>
              <a:stCxn id="72754" idx="4"/>
              <a:endCxn id="72773" idx="1"/>
            </p:cNvCxnSpPr>
            <p:nvPr/>
          </p:nvCxnSpPr>
          <p:spPr bwMode="auto">
            <a:xfrm rot="16200000" flipH="1">
              <a:off x="2468" y="2712"/>
              <a:ext cx="1097" cy="10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2717" name="Rectangle 48"/>
          <p:cNvSpPr>
            <a:spLocks noChangeArrowheads="1"/>
          </p:cNvSpPr>
          <p:nvPr/>
        </p:nvSpPr>
        <p:spPr bwMode="auto">
          <a:xfrm>
            <a:off x="1155700" y="30861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2718" name="Rectangle 49"/>
          <p:cNvSpPr>
            <a:spLocks noChangeArrowheads="1"/>
          </p:cNvSpPr>
          <p:nvPr/>
        </p:nvSpPr>
        <p:spPr bwMode="auto">
          <a:xfrm>
            <a:off x="406400" y="2336800"/>
            <a:ext cx="5588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grpSp>
        <p:nvGrpSpPr>
          <p:cNvPr id="72719" name="Group 50"/>
          <p:cNvGrpSpPr>
            <a:grpSpLocks/>
          </p:cNvGrpSpPr>
          <p:nvPr/>
        </p:nvGrpSpPr>
        <p:grpSpPr bwMode="auto">
          <a:xfrm>
            <a:off x="1398588" y="3170238"/>
            <a:ext cx="620712" cy="1039812"/>
            <a:chOff x="881" y="1997"/>
            <a:chExt cx="391" cy="655"/>
          </a:xfrm>
        </p:grpSpPr>
        <p:sp>
          <p:nvSpPr>
            <p:cNvPr id="72752" name="Oval 51"/>
            <p:cNvSpPr>
              <a:spLocks noChangeArrowheads="1"/>
            </p:cNvSpPr>
            <p:nvPr/>
          </p:nvSpPr>
          <p:spPr bwMode="auto">
            <a:xfrm>
              <a:off x="881" y="199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2753" name="AutoShape 52"/>
            <p:cNvCxnSpPr>
              <a:cxnSpLocks noChangeShapeType="1"/>
              <a:stCxn id="72752" idx="4"/>
              <a:endCxn id="72762" idx="1"/>
            </p:cNvCxnSpPr>
            <p:nvPr/>
          </p:nvCxnSpPr>
          <p:spPr bwMode="auto">
            <a:xfrm rot="16200000" flipH="1">
              <a:off x="785" y="2164"/>
              <a:ext cx="608" cy="367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2720" name="Group 53"/>
          <p:cNvGrpSpPr>
            <a:grpSpLocks/>
          </p:cNvGrpSpPr>
          <p:nvPr/>
        </p:nvGrpSpPr>
        <p:grpSpPr bwMode="auto">
          <a:xfrm>
            <a:off x="649288" y="2420938"/>
            <a:ext cx="506412" cy="785812"/>
            <a:chOff x="409" y="1525"/>
            <a:chExt cx="319" cy="495"/>
          </a:xfrm>
        </p:grpSpPr>
        <p:sp>
          <p:nvSpPr>
            <p:cNvPr id="72750" name="Oval 54"/>
            <p:cNvSpPr>
              <a:spLocks noChangeArrowheads="1"/>
            </p:cNvSpPr>
            <p:nvPr/>
          </p:nvSpPr>
          <p:spPr bwMode="auto">
            <a:xfrm>
              <a:off x="409" y="152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cxnSp>
          <p:nvCxnSpPr>
            <p:cNvPr id="72751" name="AutoShape 55"/>
            <p:cNvCxnSpPr>
              <a:cxnSpLocks noChangeShapeType="1"/>
              <a:stCxn id="72750" idx="5"/>
              <a:endCxn id="72717" idx="1"/>
            </p:cNvCxnSpPr>
            <p:nvPr/>
          </p:nvCxnSpPr>
          <p:spPr bwMode="auto">
            <a:xfrm rot="16200000" flipH="1">
              <a:off x="361" y="1653"/>
              <a:ext cx="455" cy="27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2721" name="Text Box 56"/>
          <p:cNvSpPr txBox="1">
            <a:spLocks noChangeArrowheads="1"/>
          </p:cNvSpPr>
          <p:nvPr/>
        </p:nvSpPr>
        <p:spPr bwMode="auto">
          <a:xfrm>
            <a:off x="309563" y="204152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charset="0"/>
              </a:rPr>
              <a:t>$a2</a:t>
            </a:r>
          </a:p>
        </p:txBody>
      </p:sp>
      <p:sp>
        <p:nvSpPr>
          <p:cNvPr id="72722" name="Text Box 57"/>
          <p:cNvSpPr txBox="1">
            <a:spLocks noChangeArrowheads="1"/>
          </p:cNvSpPr>
          <p:nvPr/>
        </p:nvSpPr>
        <p:spPr bwMode="auto">
          <a:xfrm>
            <a:off x="2625725" y="355600"/>
            <a:ext cx="5830888" cy="1323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600" dirty="0">
                <a:latin typeface="Calibri" charset="0"/>
              </a:rPr>
              <a:t>	$t0, 0($a2)	          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$t0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 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names</a:t>
            </a:r>
            <a:endParaRPr lang="en-US" sz="1600" dirty="0">
              <a:latin typeface="Calibri" charset="0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sll</a:t>
            </a:r>
            <a:r>
              <a:rPr lang="en-US" sz="1600" dirty="0">
                <a:latin typeface="Calibri" charset="0"/>
              </a:rPr>
              <a:t>	$t2, $s1, 2	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$t2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4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node</a:t>
            </a:r>
            <a:endParaRPr lang="en-US" sz="1600" dirty="0">
              <a:solidFill>
                <a:srgbClr val="0033CC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CC0000"/>
                </a:solidFill>
                <a:latin typeface="Calibri" charset="0"/>
              </a:rPr>
              <a:t>add</a:t>
            </a:r>
            <a:r>
              <a:rPr lang="en-US" sz="1600" dirty="0">
                <a:latin typeface="Calibri" charset="0"/>
              </a:rPr>
              <a:t>	$t3, $t0, $t2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$t3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 (*names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)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 +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4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node</a:t>
            </a:r>
            <a:endParaRPr lang="en-US" sz="1600" dirty="0">
              <a:latin typeface="Calibri" charset="0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600" dirty="0">
                <a:latin typeface="Calibri" charset="0"/>
              </a:rPr>
              <a:t>	$a1, 0(t3)	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$a1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(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names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)[node]</a:t>
            </a:r>
          </a:p>
          <a:p>
            <a:endParaRPr lang="en-US" sz="1600" dirty="0">
              <a:solidFill>
                <a:srgbClr val="0033CC"/>
              </a:solidFill>
              <a:latin typeface="Calibri" charset="0"/>
            </a:endParaRPr>
          </a:p>
        </p:txBody>
      </p:sp>
      <p:grpSp>
        <p:nvGrpSpPr>
          <p:cNvPr id="72723" name="Group 63"/>
          <p:cNvGrpSpPr>
            <a:grpSpLocks/>
          </p:cNvGrpSpPr>
          <p:nvPr/>
        </p:nvGrpSpPr>
        <p:grpSpPr bwMode="auto">
          <a:xfrm>
            <a:off x="2063750" y="4924425"/>
            <a:ext cx="628650" cy="536575"/>
            <a:chOff x="1300" y="3102"/>
            <a:chExt cx="396" cy="338"/>
          </a:xfrm>
        </p:grpSpPr>
        <p:sp>
          <p:nvSpPr>
            <p:cNvPr id="72748" name="Rectangle 64"/>
            <p:cNvSpPr>
              <a:spLocks noChangeArrowheads="1"/>
            </p:cNvSpPr>
            <p:nvPr/>
          </p:nvSpPr>
          <p:spPr bwMode="auto">
            <a:xfrm>
              <a:off x="1344" y="3288"/>
              <a:ext cx="352" cy="15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2749" name="Text Box 65"/>
            <p:cNvSpPr txBox="1">
              <a:spLocks noChangeArrowheads="1"/>
            </p:cNvSpPr>
            <p:nvPr/>
          </p:nvSpPr>
          <p:spPr bwMode="auto">
            <a:xfrm>
              <a:off x="1300" y="310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alibri" charset="0"/>
                </a:rPr>
                <a:t>$t3</a:t>
              </a:r>
            </a:p>
          </p:txBody>
        </p:sp>
      </p:grpSp>
      <p:sp>
        <p:nvSpPr>
          <p:cNvPr id="72724" name="Oval 66"/>
          <p:cNvSpPr>
            <a:spLocks noChangeArrowheads="1"/>
          </p:cNvSpPr>
          <p:nvPr/>
        </p:nvSpPr>
        <p:spPr bwMode="auto">
          <a:xfrm>
            <a:off x="2338388" y="5291138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cxnSp>
        <p:nvCxnSpPr>
          <p:cNvPr id="72725" name="AutoShape 67"/>
          <p:cNvCxnSpPr>
            <a:cxnSpLocks noChangeShapeType="1"/>
            <a:stCxn id="72724" idx="6"/>
            <a:endCxn id="72756" idx="3"/>
          </p:cNvCxnSpPr>
          <p:nvPr/>
        </p:nvCxnSpPr>
        <p:spPr bwMode="auto">
          <a:xfrm flipV="1">
            <a:off x="2413000" y="4237038"/>
            <a:ext cx="977900" cy="1092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3243263" y="5076825"/>
            <a:ext cx="655637" cy="536575"/>
            <a:chOff x="2043" y="3198"/>
            <a:chExt cx="413" cy="338"/>
          </a:xfrm>
        </p:grpSpPr>
        <p:grpSp>
          <p:nvGrpSpPr>
            <p:cNvPr id="72744" name="Group 68"/>
            <p:cNvGrpSpPr>
              <a:grpSpLocks/>
            </p:cNvGrpSpPr>
            <p:nvPr/>
          </p:nvGrpSpPr>
          <p:grpSpPr bwMode="auto">
            <a:xfrm>
              <a:off x="2043" y="3198"/>
              <a:ext cx="413" cy="338"/>
              <a:chOff x="2043" y="3198"/>
              <a:chExt cx="413" cy="338"/>
            </a:xfrm>
          </p:grpSpPr>
          <p:sp>
            <p:nvSpPr>
              <p:cNvPr id="72746" name="Rectangle 69"/>
              <p:cNvSpPr>
                <a:spLocks noChangeArrowheads="1"/>
              </p:cNvSpPr>
              <p:nvPr/>
            </p:nvSpPr>
            <p:spPr bwMode="auto">
              <a:xfrm>
                <a:off x="2104" y="3384"/>
                <a:ext cx="352" cy="15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747" name="Text Box 70"/>
              <p:cNvSpPr txBox="1">
                <a:spLocks noChangeArrowheads="1"/>
              </p:cNvSpPr>
              <p:nvPr/>
            </p:nvSpPr>
            <p:spPr bwMode="auto">
              <a:xfrm>
                <a:off x="2043" y="3198"/>
                <a:ext cx="32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alibri" charset="0"/>
                  </a:rPr>
                  <a:t>$a1</a:t>
                </a:r>
              </a:p>
            </p:txBody>
          </p:sp>
        </p:grpSp>
        <p:sp>
          <p:nvSpPr>
            <p:cNvPr id="72745" name="Oval 71"/>
            <p:cNvSpPr>
              <a:spLocks noChangeArrowheads="1"/>
            </p:cNvSpPr>
            <p:nvPr/>
          </p:nvSpPr>
          <p:spPr bwMode="auto">
            <a:xfrm>
              <a:off x="2233" y="342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cxnSp>
        <p:nvCxnSpPr>
          <p:cNvPr id="196680" name="AutoShape 72"/>
          <p:cNvCxnSpPr>
            <a:cxnSpLocks noChangeShapeType="1"/>
            <a:stCxn id="72745" idx="6"/>
            <a:endCxn id="72733" idx="1"/>
          </p:cNvCxnSpPr>
          <p:nvPr/>
        </p:nvCxnSpPr>
        <p:spPr bwMode="auto">
          <a:xfrm flipV="1">
            <a:off x="3619500" y="4946650"/>
            <a:ext cx="1524000" cy="5349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2728" name="Group 74"/>
          <p:cNvGrpSpPr>
            <a:grpSpLocks/>
          </p:cNvGrpSpPr>
          <p:nvPr/>
        </p:nvGrpSpPr>
        <p:grpSpPr bwMode="auto">
          <a:xfrm>
            <a:off x="692150" y="4518025"/>
            <a:ext cx="628650" cy="536575"/>
            <a:chOff x="436" y="2846"/>
            <a:chExt cx="396" cy="338"/>
          </a:xfrm>
        </p:grpSpPr>
        <p:grpSp>
          <p:nvGrpSpPr>
            <p:cNvPr id="72740" name="Group 75"/>
            <p:cNvGrpSpPr>
              <a:grpSpLocks/>
            </p:cNvGrpSpPr>
            <p:nvPr/>
          </p:nvGrpSpPr>
          <p:grpSpPr bwMode="auto">
            <a:xfrm>
              <a:off x="436" y="2846"/>
              <a:ext cx="396" cy="338"/>
              <a:chOff x="436" y="2846"/>
              <a:chExt cx="396" cy="338"/>
            </a:xfrm>
          </p:grpSpPr>
          <p:sp>
            <p:nvSpPr>
              <p:cNvPr id="72742" name="Rectangle 76"/>
              <p:cNvSpPr>
                <a:spLocks noChangeArrowheads="1"/>
              </p:cNvSpPr>
              <p:nvPr/>
            </p:nvSpPr>
            <p:spPr bwMode="auto">
              <a:xfrm>
                <a:off x="480" y="3032"/>
                <a:ext cx="352" cy="15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743" name="Text Box 77"/>
              <p:cNvSpPr txBox="1">
                <a:spLocks noChangeArrowheads="1"/>
              </p:cNvSpPr>
              <p:nvPr/>
            </p:nvSpPr>
            <p:spPr bwMode="auto">
              <a:xfrm>
                <a:off x="436" y="2846"/>
                <a:ext cx="2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alibri" charset="0"/>
                  </a:rPr>
                  <a:t>$t0</a:t>
                </a:r>
              </a:p>
            </p:txBody>
          </p:sp>
        </p:grpSp>
        <p:sp>
          <p:nvSpPr>
            <p:cNvPr id="72741" name="Oval 78"/>
            <p:cNvSpPr>
              <a:spLocks noChangeArrowheads="1"/>
            </p:cNvSpPr>
            <p:nvPr/>
          </p:nvSpPr>
          <p:spPr bwMode="auto">
            <a:xfrm>
              <a:off x="609" y="3077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cxnSp>
        <p:nvCxnSpPr>
          <p:cNvPr id="72729" name="AutoShape 79"/>
          <p:cNvCxnSpPr>
            <a:cxnSpLocks noChangeShapeType="1"/>
            <a:stCxn id="72741" idx="5"/>
          </p:cNvCxnSpPr>
          <p:nvPr/>
        </p:nvCxnSpPr>
        <p:spPr bwMode="auto">
          <a:xfrm rot="5400000" flipH="1" flipV="1">
            <a:off x="1155700" y="4084638"/>
            <a:ext cx="738188" cy="989012"/>
          </a:xfrm>
          <a:prstGeom prst="curvedConnector4">
            <a:avLst>
              <a:gd name="adj1" fmla="val -32472"/>
              <a:gd name="adj2" fmla="val 5056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2730" name="Group 81"/>
          <p:cNvGrpSpPr>
            <a:grpSpLocks/>
          </p:cNvGrpSpPr>
          <p:nvPr/>
        </p:nvGrpSpPr>
        <p:grpSpPr bwMode="auto">
          <a:xfrm>
            <a:off x="5143500" y="4757738"/>
            <a:ext cx="1849438" cy="373062"/>
            <a:chOff x="3240" y="2997"/>
            <a:chExt cx="1165" cy="235"/>
          </a:xfrm>
        </p:grpSpPr>
        <p:sp>
          <p:nvSpPr>
            <p:cNvPr id="72733" name="Rectangle 17"/>
            <p:cNvSpPr>
              <a:spLocks noChangeArrowheads="1"/>
            </p:cNvSpPr>
            <p:nvPr/>
          </p:nvSpPr>
          <p:spPr bwMode="auto">
            <a:xfrm>
              <a:off x="3240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M</a:t>
              </a:r>
            </a:p>
          </p:txBody>
        </p:sp>
        <p:sp>
          <p:nvSpPr>
            <p:cNvPr id="72734" name="Rectangle 18"/>
            <p:cNvSpPr>
              <a:spLocks noChangeArrowheads="1"/>
            </p:cNvSpPr>
            <p:nvPr/>
          </p:nvSpPr>
          <p:spPr bwMode="auto">
            <a:xfrm>
              <a:off x="340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u</a:t>
              </a:r>
            </a:p>
          </p:txBody>
        </p:sp>
        <p:sp>
          <p:nvSpPr>
            <p:cNvPr id="72735" name="Rectangle 19"/>
            <p:cNvSpPr>
              <a:spLocks noChangeArrowheads="1"/>
            </p:cNvSpPr>
            <p:nvPr/>
          </p:nvSpPr>
          <p:spPr bwMode="auto">
            <a:xfrm>
              <a:off x="3568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2736" name="Rectangle 20"/>
            <p:cNvSpPr>
              <a:spLocks noChangeArrowheads="1"/>
            </p:cNvSpPr>
            <p:nvPr/>
          </p:nvSpPr>
          <p:spPr bwMode="auto">
            <a:xfrm>
              <a:off x="3736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r</a:t>
              </a:r>
            </a:p>
          </p:txBody>
        </p:sp>
        <p:sp>
          <p:nvSpPr>
            <p:cNvPr id="72737" name="Rectangle 21"/>
            <p:cNvSpPr>
              <a:spLocks noChangeArrowheads="1"/>
            </p:cNvSpPr>
            <p:nvPr/>
          </p:nvSpPr>
          <p:spPr bwMode="auto">
            <a:xfrm>
              <a:off x="4237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\0</a:t>
              </a:r>
            </a:p>
          </p:txBody>
        </p:sp>
        <p:sp>
          <p:nvSpPr>
            <p:cNvPr id="72738" name="Rectangle 22"/>
            <p:cNvSpPr>
              <a:spLocks noChangeArrowheads="1"/>
            </p:cNvSpPr>
            <p:nvPr/>
          </p:nvSpPr>
          <p:spPr bwMode="auto">
            <a:xfrm>
              <a:off x="3904" y="3000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72739" name="Rectangle 80"/>
            <p:cNvSpPr>
              <a:spLocks noChangeArrowheads="1"/>
            </p:cNvSpPr>
            <p:nvPr/>
          </p:nvSpPr>
          <p:spPr bwMode="auto">
            <a:xfrm>
              <a:off x="4077" y="2997"/>
              <a:ext cx="168" cy="2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</a:rPr>
                <a:t>y</a:t>
              </a:r>
            </a:p>
          </p:txBody>
        </p:sp>
      </p:grpSp>
      <p:sp>
        <p:nvSpPr>
          <p:cNvPr id="72731" name="Rectangle 78"/>
          <p:cNvSpPr>
            <a:spLocks noChangeArrowheads="1"/>
          </p:cNvSpPr>
          <p:nvPr/>
        </p:nvSpPr>
        <p:spPr bwMode="auto">
          <a:xfrm>
            <a:off x="7502525" y="2241550"/>
            <a:ext cx="1641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node </a:t>
            </a:r>
            <a:r>
              <a:rPr lang="en-US">
                <a:latin typeface="Calibri" charset="0"/>
                <a:sym typeface="Symbol" charset="2"/>
              </a:rPr>
              <a:t></a:t>
            </a:r>
            <a:r>
              <a:rPr lang="en-US">
                <a:latin typeface="Calibri" charset="0"/>
              </a:rPr>
              <a:t> $s1</a:t>
            </a:r>
          </a:p>
          <a:p>
            <a:r>
              <a:rPr lang="en-US">
                <a:latin typeface="Calibri" charset="0"/>
              </a:rPr>
              <a:t>names </a:t>
            </a:r>
            <a:r>
              <a:rPr lang="en-US">
                <a:latin typeface="Calibri" charset="0"/>
                <a:sym typeface="Symbol" charset="2"/>
              </a:rPr>
              <a:t></a:t>
            </a:r>
            <a:r>
              <a:rPr lang="en-US">
                <a:latin typeface="Calibri" charset="0"/>
              </a:rPr>
              <a:t> $a2</a:t>
            </a:r>
          </a:p>
        </p:txBody>
      </p:sp>
      <p:sp>
        <p:nvSpPr>
          <p:cNvPr id="72732" name="TextBox 79"/>
          <p:cNvSpPr txBox="1">
            <a:spLocks noChangeArrowheads="1"/>
          </p:cNvSpPr>
          <p:nvPr/>
        </p:nvSpPr>
        <p:spPr bwMode="auto">
          <a:xfrm>
            <a:off x="309563" y="5803900"/>
            <a:ext cx="3375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Animation assumes that node = 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C649B-9FAD-524D-A6D1-986FB6C6E59E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1431925" y="1882012"/>
            <a:ext cx="6451806" cy="20621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Calibri" charset="0"/>
              </a:rPr>
              <a:t>ReadGraph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CC0099"/>
                </a:solidFill>
                <a:latin typeface="Calibri" charset="0"/>
              </a:rPr>
              <a:t>FILE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>
                <a:latin typeface="Calibri" charset="0"/>
                <a:sym typeface="Symbol" charset="2"/>
              </a:rPr>
              <a:t>*</a:t>
            </a:r>
            <a:r>
              <a:rPr lang="en-US" sz="1600" dirty="0" err="1" smtClean="0">
                <a:latin typeface="Calibri" charset="0"/>
              </a:rPr>
              <a:t>input_file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smtClean="0">
                <a:solidFill>
                  <a:srgbClr val="CC0099"/>
                </a:solidFill>
                <a:latin typeface="Calibri" charset="0"/>
              </a:rPr>
              <a:t>unsigned </a:t>
            </a:r>
            <a:r>
              <a:rPr lang="en-US" sz="1600" dirty="0" err="1">
                <a:solidFill>
                  <a:srgbClr val="CC0099"/>
                </a:solidFill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smtClean="0">
                <a:latin typeface="Calibri" charset="0"/>
                <a:sym typeface="Symbol" charset="2"/>
              </a:rPr>
              <a:t>**</a:t>
            </a:r>
            <a:r>
              <a:rPr lang="en-US" sz="1600" dirty="0" smtClean="0">
                <a:latin typeface="Calibri" charset="0"/>
              </a:rPr>
              <a:t>successors</a:t>
            </a:r>
            <a:r>
              <a:rPr lang="en-US" sz="1600" dirty="0">
                <a:latin typeface="Calibri" charset="0"/>
              </a:rPr>
              <a:t>, char ***names)</a:t>
            </a:r>
          </a:p>
          <a:p>
            <a:r>
              <a:rPr lang="en-US" sz="1600" dirty="0">
                <a:latin typeface="Calibri" charset="0"/>
              </a:rPr>
              <a:t>{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temp;</a:t>
            </a:r>
          </a:p>
          <a:p>
            <a:r>
              <a:rPr lang="en-US" sz="1600" dirty="0">
                <a:latin typeface="Calibri" charset="0"/>
              </a:rPr>
              <a:t>  unsigned </a:t>
            </a:r>
            <a:r>
              <a:rPr lang="en-US" sz="1600" dirty="0" err="1">
                <a:latin typeface="Calibri" charset="0"/>
              </a:rPr>
              <a:t>int</a:t>
            </a:r>
            <a:r>
              <a:rPr lang="en-US" sz="1600" dirty="0">
                <a:latin typeface="Calibri" charset="0"/>
              </a:rPr>
              <a:t> node;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smtClean="0">
                <a:latin typeface="Calibri" charset="0"/>
              </a:rPr>
              <a:t>(</a:t>
            </a:r>
            <a:r>
              <a:rPr lang="en-US" sz="1600" dirty="0"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latin typeface="Calibri" charset="0"/>
              </a:rPr>
              <a:t>successors</a:t>
            </a:r>
            <a:r>
              <a:rPr lang="en-US" sz="1600" dirty="0">
                <a:latin typeface="Calibri" charset="0"/>
              </a:rPr>
              <a:t>)[node] = temp;</a:t>
            </a:r>
          </a:p>
          <a:p>
            <a:r>
              <a:rPr lang="en-US" sz="1600" dirty="0">
                <a:latin typeface="Calibri" charset="0"/>
              </a:rPr>
              <a:t>  </a:t>
            </a:r>
            <a:r>
              <a:rPr lang="en-US" sz="1600" dirty="0" err="1">
                <a:latin typeface="Calibri" charset="0"/>
              </a:rPr>
              <a:t>printf</a:t>
            </a:r>
            <a:r>
              <a:rPr lang="en-US" sz="1600" dirty="0">
                <a:solidFill>
                  <a:schemeClr val="tx2"/>
                </a:solidFill>
                <a:latin typeface="Calibri" charset="0"/>
              </a:rPr>
              <a:t>(“name = %s\n”</a:t>
            </a:r>
            <a:r>
              <a:rPr lang="en-US" sz="1600" dirty="0">
                <a:latin typeface="Calibri" charset="0"/>
              </a:rPr>
              <a:t>,</a:t>
            </a:r>
            <a:r>
              <a:rPr lang="en-US" sz="1600" dirty="0" smtClean="0">
                <a:latin typeface="Calibri" charset="0"/>
              </a:rPr>
              <a:t>(</a:t>
            </a:r>
            <a:r>
              <a:rPr lang="en-US" sz="1600" dirty="0"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latin typeface="Calibri" charset="0"/>
              </a:rPr>
              <a:t>names</a:t>
            </a:r>
            <a:r>
              <a:rPr lang="en-US" sz="1600" dirty="0">
                <a:latin typeface="Calibri" charset="0"/>
              </a:rPr>
              <a:t>)[node]);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1431925" y="4721225"/>
            <a:ext cx="5830888" cy="1076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600" dirty="0">
                <a:latin typeface="Calibri" charset="0"/>
              </a:rPr>
              <a:t>	$t0, 0($a2)	          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$t0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 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names</a:t>
            </a:r>
            <a:endParaRPr lang="en-US" sz="1600" dirty="0">
              <a:latin typeface="Calibri" charset="0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sll</a:t>
            </a:r>
            <a:r>
              <a:rPr lang="en-US" sz="1600" dirty="0">
                <a:latin typeface="Calibri" charset="0"/>
              </a:rPr>
              <a:t>	$t2, $s1, 2	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$t2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4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node</a:t>
            </a:r>
            <a:endParaRPr lang="en-US" sz="1600" dirty="0">
              <a:solidFill>
                <a:srgbClr val="0033CC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CC0000"/>
                </a:solidFill>
                <a:latin typeface="Calibri" charset="0"/>
              </a:rPr>
              <a:t>add</a:t>
            </a:r>
            <a:r>
              <a:rPr lang="en-US" sz="1600" dirty="0">
                <a:latin typeface="Calibri" charset="0"/>
              </a:rPr>
              <a:t>	$t3, $t1, $t2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$t3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 (*names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)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 +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4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×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node</a:t>
            </a:r>
            <a:endParaRPr lang="en-US" sz="1600" dirty="0">
              <a:latin typeface="Calibri" charset="0"/>
            </a:endParaRPr>
          </a:p>
          <a:p>
            <a:r>
              <a:rPr lang="en-US" sz="16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600" dirty="0">
                <a:latin typeface="Calibri" charset="0"/>
              </a:rPr>
              <a:t>	$a1, 0(t3)		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# $a1 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  <a:sym typeface="Symbol" charset="2"/>
              </a:rPr>
              <a:t>←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 (</a:t>
            </a:r>
            <a:r>
              <a:rPr lang="en-US" sz="1600" dirty="0">
                <a:solidFill>
                  <a:srgbClr val="0033CC"/>
                </a:solidFill>
                <a:latin typeface="Calibri" charset="0"/>
                <a:sym typeface="Symbol" charset="2"/>
              </a:rPr>
              <a:t>*</a:t>
            </a:r>
            <a:r>
              <a:rPr lang="en-US" sz="1600" dirty="0" smtClean="0">
                <a:solidFill>
                  <a:srgbClr val="0033CC"/>
                </a:solidFill>
                <a:latin typeface="Calibri" charset="0"/>
              </a:rPr>
              <a:t>names</a:t>
            </a:r>
            <a:r>
              <a:rPr lang="en-US" sz="1600" dirty="0">
                <a:solidFill>
                  <a:srgbClr val="0033CC"/>
                </a:solidFill>
                <a:latin typeface="Calibri" charset="0"/>
              </a:rPr>
              <a:t>)[node]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73314-BA84-0A4C-B233-F2642F854E7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74759" name="Text Box 18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74760" name="Group 19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ind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4769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4770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4771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4772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4773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4774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5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4776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4777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779963" y="6210300"/>
            <a:ext cx="3586162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9963" y="5156200"/>
            <a:ext cx="3586162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79963" y="4286250"/>
            <a:ext cx="3586162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79963" y="3225800"/>
            <a:ext cx="3586162" cy="1230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79963" y="2387600"/>
            <a:ext cx="3586162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79963" y="1758950"/>
            <a:ext cx="3586162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098550" y="520700"/>
            <a:ext cx="2044700" cy="923925"/>
          </a:xfrm>
          <a:prstGeom prst="rect">
            <a:avLst/>
          </a:prstGeom>
          <a:solidFill>
            <a:srgbClr val="EAEC9B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Next we will</a:t>
            </a:r>
          </a:p>
          <a:p>
            <a:r>
              <a:rPr lang="en-US"/>
              <a:t>simulate each</a:t>
            </a:r>
          </a:p>
          <a:p>
            <a:r>
              <a:rPr lang="en-US"/>
              <a:t>line of the C code.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5FEE-9D5E-2247-86F9-4088104191AF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 #7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5785" name="Rectangle 7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$sp+4</a:t>
              </a:r>
            </a:p>
          </p:txBody>
        </p:sp>
        <p:sp>
          <p:nvSpPr>
            <p:cNvPr id="75786" name="Rectangle 8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5787" name="Text Box 9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5788" name="Rectangle 10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5789" name="Rectangle 11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5790" name="Text Box 12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5791" name="Line 13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2" name="Text Box 14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5793" name="Text Box 15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5794" name="Text Box 16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, 4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latin typeface="Calibri" charset="0"/>
              </a:rPr>
              <a:t> 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7263" y="2171700"/>
            <a:ext cx="3586162" cy="463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6C631-6866-3047-ABD2-7F182110C09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76806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6810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6811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6813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err="1" smtClean="0">
                  <a:latin typeface="Calibri" charset="0"/>
                </a:rPr>
                <a:t>ptr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  <a:sym typeface="Symbol" charset="2"/>
              </a:endParaRPr>
            </a:p>
          </p:txBody>
        </p:sp>
        <p:sp>
          <p:nvSpPr>
            <p:cNvPr id="76814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6815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6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6817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6818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$sp,8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0($t0)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3022600"/>
            <a:ext cx="3586162" cy="378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187EE-BF38-AF4C-AB99-CAF8951D2651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77830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7833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7834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7835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7836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7837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$sp+8</a:t>
              </a:r>
              <a:endParaRPr lang="en-US">
                <a:latin typeface="Calibri" charset="0"/>
                <a:sym typeface="Symbol" charset="2"/>
              </a:endParaRPr>
            </a:p>
          </p:txBody>
        </p:sp>
        <p:sp>
          <p:nvSpPr>
            <p:cNvPr id="77838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7839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0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7841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7842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$sp,8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$t1, 0($t0)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3022600"/>
            <a:ext cx="3586162" cy="378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AC5B4-DEE4-544A-8B25-3F997C0BD88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78854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8857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8858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859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8860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 smtClean="0">
                  <a:latin typeface="Calibri" charset="0"/>
                  <a:sym typeface="Symbol" charset="2"/>
                </a:rPr>
                <a:t>⟨</a:t>
              </a:r>
              <a:r>
                <a:rPr lang="en-US" dirty="0" smtClean="0">
                  <a:latin typeface="Calibri" charset="0"/>
                </a:rPr>
                <a:t>apple</a:t>
              </a:r>
              <a:r>
                <a:rPr lang="en-US" dirty="0" smtClean="0">
                  <a:latin typeface="Calibri" charset="0"/>
                  <a:sym typeface="Symbol" charset="2"/>
                </a:rPr>
                <a:t>⟩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78861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78862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8863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4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8865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8866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$t3,$zero,123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$t4,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b="1" dirty="0">
                <a:latin typeface="Calibri" charset="0"/>
                <a:sym typeface="Symbol" charset="2"/>
              </a:rPr>
              <a:t>$t5, 0($t4)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$t3, 0($t5)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025900"/>
            <a:ext cx="3586162" cy="2781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15900"/>
            <a:ext cx="8229600" cy="1143000"/>
          </a:xfrm>
        </p:spPr>
        <p:txBody>
          <a:bodyPr/>
          <a:lstStyle/>
          <a:p>
            <a:r>
              <a:rPr lang="en-US" smtClean="0"/>
              <a:t>for loop template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64263" y="1582738"/>
            <a:ext cx="1574800" cy="1701800"/>
            <a:chOff x="6163733" y="1583281"/>
            <a:chExt cx="1574800" cy="1701797"/>
          </a:xfrm>
        </p:grpSpPr>
        <p:sp>
          <p:nvSpPr>
            <p:cNvPr id="5" name="Diamond 4"/>
            <p:cNvSpPr/>
            <p:nvPr/>
          </p:nvSpPr>
          <p:spPr>
            <a:xfrm>
              <a:off x="6163733" y="1862681"/>
              <a:ext cx="1574800" cy="1422397"/>
            </a:xfrm>
            <a:prstGeom prst="diamond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Test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6811433" y="1722981"/>
              <a:ext cx="279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892800" y="3284538"/>
            <a:ext cx="2116138" cy="1211262"/>
            <a:chOff x="5892800" y="3285078"/>
            <a:chExt cx="2116667" cy="1210731"/>
          </a:xfrm>
        </p:grpSpPr>
        <p:sp>
          <p:nvSpPr>
            <p:cNvPr id="6" name="Rectangle 5"/>
            <p:cNvSpPr/>
            <p:nvPr/>
          </p:nvSpPr>
          <p:spPr>
            <a:xfrm>
              <a:off x="5892800" y="3564356"/>
              <a:ext cx="2116667" cy="93145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Loop Body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 rot="16200000" flipH="1">
              <a:off x="6810701" y="3424717"/>
              <a:ext cx="27927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892800" y="4497388"/>
            <a:ext cx="2116138" cy="625475"/>
            <a:chOff x="5892800" y="4496603"/>
            <a:chExt cx="2116667" cy="625745"/>
          </a:xfrm>
        </p:grpSpPr>
        <p:sp>
          <p:nvSpPr>
            <p:cNvPr id="7" name="Rectangle 6"/>
            <p:cNvSpPr/>
            <p:nvPr/>
          </p:nvSpPr>
          <p:spPr>
            <a:xfrm>
              <a:off x="5892800" y="4774535"/>
              <a:ext cx="2116667" cy="34781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Increment</a:t>
              </a:r>
            </a:p>
          </p:txBody>
        </p: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 rot="5400000">
              <a:off x="6811373" y="4635569"/>
              <a:ext cx="279521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urved Connector 21"/>
          <p:cNvCxnSpPr>
            <a:stCxn id="7" idx="1"/>
            <a:endCxn id="5" idx="1"/>
          </p:cNvCxnSpPr>
          <p:nvPr/>
        </p:nvCxnSpPr>
        <p:spPr>
          <a:xfrm rot="10800000" flipH="1">
            <a:off x="5892800" y="2573338"/>
            <a:ext cx="271463" cy="2374900"/>
          </a:xfrm>
          <a:prstGeom prst="curvedConnector3">
            <a:avLst>
              <a:gd name="adj1" fmla="val -15937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5892800" y="863600"/>
            <a:ext cx="2116138" cy="719138"/>
            <a:chOff x="5892800" y="863607"/>
            <a:chExt cx="2116667" cy="719673"/>
          </a:xfrm>
        </p:grpSpPr>
        <p:sp>
          <p:nvSpPr>
            <p:cNvPr id="4" name="Rectangle 3"/>
            <p:cNvSpPr/>
            <p:nvPr/>
          </p:nvSpPr>
          <p:spPr>
            <a:xfrm>
              <a:off x="5892800" y="1143215"/>
              <a:ext cx="2116667" cy="44006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Initialization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6810535" y="1003411"/>
              <a:ext cx="27960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5892800" y="2573338"/>
            <a:ext cx="2116138" cy="4038600"/>
            <a:chOff x="5892800" y="2573878"/>
            <a:chExt cx="2116667" cy="4038601"/>
          </a:xfrm>
        </p:grpSpPr>
        <p:sp>
          <p:nvSpPr>
            <p:cNvPr id="9" name="Rectangle 8"/>
            <p:cNvSpPr/>
            <p:nvPr/>
          </p:nvSpPr>
          <p:spPr>
            <a:xfrm>
              <a:off x="5892800" y="5401216"/>
              <a:ext cx="2116667" cy="931863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Block after </a:t>
              </a:r>
            </a:p>
            <a:p>
              <a:pPr algn="ctr">
                <a:defRPr/>
              </a:pPr>
              <a:r>
                <a:rPr lang="en-US" sz="2400" dirty="0"/>
                <a:t>the loop</a:t>
              </a:r>
            </a:p>
          </p:txBody>
        </p:sp>
        <p:cxnSp>
          <p:nvCxnSpPr>
            <p:cNvPr id="20" name="Curved Connector 19"/>
            <p:cNvCxnSpPr>
              <a:stCxn id="5" idx="3"/>
              <a:endCxn id="9" idx="3"/>
            </p:cNvCxnSpPr>
            <p:nvPr/>
          </p:nvCxnSpPr>
          <p:spPr>
            <a:xfrm>
              <a:off x="7737936" y="2573878"/>
              <a:ext cx="271531" cy="3294063"/>
            </a:xfrm>
            <a:prstGeom prst="curvedConnector3">
              <a:avLst>
                <a:gd name="adj1" fmla="val 396875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6812228" y="6472779"/>
              <a:ext cx="279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1" name="Text Box 4"/>
          <p:cNvSpPr txBox="1">
            <a:spLocks noChangeArrowheads="1"/>
          </p:cNvSpPr>
          <p:nvPr/>
        </p:nvSpPr>
        <p:spPr bwMode="auto">
          <a:xfrm>
            <a:off x="220663" y="1849438"/>
            <a:ext cx="4441825" cy="3429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latin typeface="Calibri" charset="0"/>
              </a:rPr>
              <a:t>C code: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…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  /* loop body */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         /* Block After the loop */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>
                <a:latin typeface="Calibri" charset="0"/>
              </a:rPr>
              <a:t>	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15363-4396-8C41-AA7A-8FC025EB211E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79878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79881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79882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883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79884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79885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79886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79887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8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79889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79890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$t3,$zero,123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$t4,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b="1" dirty="0">
                <a:latin typeface="Calibri" charset="0"/>
                <a:sym typeface="Symbol" charset="2"/>
              </a:rPr>
              <a:t>$t5, 0($t4)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$t3, 0($t5)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025900"/>
            <a:ext cx="3586162" cy="2781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A418F-99A9-FF4B-89EF-3AA028CB1BA2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80902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0905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$sp+4</a:t>
              </a:r>
              <a:endParaRPr lang="en-US" b="1">
                <a:solidFill>
                  <a:srgbClr val="CC0000"/>
                </a:solidFill>
                <a:latin typeface="Calibri" charset="0"/>
                <a:sym typeface="Symbol" charset="2"/>
              </a:endParaRPr>
            </a:p>
          </p:txBody>
        </p:sp>
        <p:sp>
          <p:nvSpPr>
            <p:cNvPr id="80906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0907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0908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80909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0910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0911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2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0913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0914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$t0, $t0, 4 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940300"/>
            <a:ext cx="3586162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8C6CA-7510-1344-AD16-EE62F64AF8A1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81926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1929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CC0000"/>
                  </a:solidFill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1930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1931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1932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81933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1934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1935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36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1937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1938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b="1" dirty="0">
                <a:latin typeface="Calibri" charset="0"/>
              </a:rPr>
              <a:t>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$t0, $t0, 4               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$t0, 0($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4940300"/>
            <a:ext cx="3586162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93F6-AC2F-5844-8B26-6B8CCD2FDE86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82950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2953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2954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55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123</a:t>
              </a:r>
              <a:endParaRPr lang="en-US">
                <a:latin typeface="Calibri" charset="0"/>
              </a:endParaRP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2958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2959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0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2961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2962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$t6, 4($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$t7, $t7,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7263" y="5969000"/>
            <a:ext cx="35861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1D016-EFE5-C84C-A2F2-295A8FB25D66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83974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3977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3978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3979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3980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alibri" charset="0"/>
                  <a:sym typeface="Symbol" charset="2"/>
                </a:rPr>
                <a:t>124</a:t>
              </a:r>
              <a:endParaRPr lang="en-US" b="1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83981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3982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3983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4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3985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3986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$t6, 4($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b="1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$t7, $t7,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$t7, 0($t6)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b="1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$t8, $t8,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$t8, 8(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67263" y="5969000"/>
            <a:ext cx="35861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124FB-0316-994D-AEAB-EEB37C62EDCC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84998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5001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5002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5004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124</a:t>
              </a:r>
              <a:endParaRPr lang="en-US">
                <a:latin typeface="Calibri" charset="0"/>
              </a:endParaRPr>
            </a:p>
          </p:txBody>
        </p:sp>
        <p:sp>
          <p:nvSpPr>
            <p:cNvPr id="85005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5006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5007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08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5009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5010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$t8, $t8,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CMPUT 229 - Computer Organization and Architecture I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5BCA8-5242-8D45-87D7-5408177E3B52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 #7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1346200" y="3670300"/>
            <a:ext cx="2935288" cy="302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200">
                <a:latin typeface="Calibri" charset="0"/>
              </a:rPr>
              <a:t>1</a:t>
            </a:r>
            <a:r>
              <a:rPr lang="en-US" sz="1200">
                <a:solidFill>
                  <a:srgbClr val="003399"/>
                </a:solidFill>
                <a:latin typeface="Calibri" charset="0"/>
              </a:rPr>
              <a:t>    #include</a:t>
            </a:r>
            <a:r>
              <a:rPr lang="en-US" sz="1200">
                <a:latin typeface="Calibri" charset="0"/>
              </a:rPr>
              <a:t> &lt;</a:t>
            </a:r>
            <a:r>
              <a:rPr lang="en-US" sz="1200">
                <a:solidFill>
                  <a:srgbClr val="009900"/>
                </a:solidFill>
                <a:latin typeface="Calibri" charset="0"/>
              </a:rPr>
              <a:t>stdio.h</a:t>
            </a:r>
            <a:r>
              <a:rPr lang="en-US" sz="1200">
                <a:latin typeface="Calibri" charset="0"/>
              </a:rPr>
              <a:t>&gt;</a:t>
            </a:r>
          </a:p>
          <a:p>
            <a:r>
              <a:rPr lang="en-US" sz="1200">
                <a:latin typeface="Calibri" charset="0"/>
              </a:rPr>
              <a:t> 2    </a:t>
            </a:r>
            <a:r>
              <a:rPr lang="en-US" sz="1200">
                <a:solidFill>
                  <a:srgbClr val="CC0000"/>
                </a:solidFill>
                <a:latin typeface="Calibri" charset="0"/>
              </a:rPr>
              <a:t>main</a:t>
            </a:r>
            <a:r>
              <a:rPr lang="en-US" sz="1200">
                <a:latin typeface="Calibri" charset="0"/>
              </a:rPr>
              <a:t>()</a:t>
            </a:r>
          </a:p>
          <a:p>
            <a:r>
              <a:rPr lang="en-US" sz="1200">
                <a:latin typeface="Calibri" charset="0"/>
              </a:rPr>
              <a:t> 3    {</a:t>
            </a:r>
          </a:p>
          <a:p>
            <a:r>
              <a:rPr lang="en-US" sz="1200">
                <a:latin typeface="Calibri" charset="0"/>
              </a:rPr>
              <a:t> 4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apple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5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*ptr</a:t>
            </a:r>
            <a:r>
              <a:rPr lang="en-US" sz="1200">
                <a:latin typeface="Calibri" charset="0"/>
              </a:rPr>
              <a:t>;</a:t>
            </a:r>
          </a:p>
          <a:p>
            <a:r>
              <a:rPr lang="en-US" sz="1200">
                <a:latin typeface="Calibri" charset="0"/>
              </a:rPr>
              <a:t> 6      int </a:t>
            </a:r>
            <a:r>
              <a:rPr lang="en-US" sz="1200">
                <a:solidFill>
                  <a:srgbClr val="CC0099"/>
                </a:solidFill>
                <a:latin typeface="Calibri" charset="0"/>
              </a:rPr>
              <a:t>**ind</a:t>
            </a:r>
            <a:r>
              <a:rPr lang="en-US" sz="1200">
                <a:latin typeface="Calibri" charset="0"/>
              </a:rPr>
              <a:t>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 7      ind = &amp;ptr;</a:t>
            </a:r>
          </a:p>
          <a:p>
            <a:r>
              <a:rPr lang="en-US" sz="1200">
                <a:latin typeface="Calibri" charset="0"/>
              </a:rPr>
              <a:t> 8      *ind = &amp;apple;</a:t>
            </a:r>
          </a:p>
          <a:p>
            <a:r>
              <a:rPr lang="en-US" sz="1200">
                <a:latin typeface="Calibri" charset="0"/>
              </a:rPr>
              <a:t> 9     **ind = 123;</a:t>
            </a:r>
          </a:p>
          <a:p>
            <a:r>
              <a:rPr lang="en-US" sz="1200">
                <a:latin typeface="Calibri" charset="0"/>
              </a:rPr>
              <a:t>10     ind++;</a:t>
            </a:r>
          </a:p>
          <a:p>
            <a:r>
              <a:rPr lang="en-US" sz="1200">
                <a:latin typeface="Calibri" charset="0"/>
              </a:rPr>
              <a:t>11    *ptr++;</a:t>
            </a:r>
          </a:p>
          <a:p>
            <a:r>
              <a:rPr lang="en-US" sz="1200">
                <a:latin typeface="Calibri" charset="0"/>
              </a:rPr>
              <a:t>12    apple++;</a:t>
            </a:r>
          </a:p>
          <a:p>
            <a:endParaRPr lang="en-US" sz="1200">
              <a:latin typeface="Calibri" charset="0"/>
            </a:endParaRPr>
          </a:p>
          <a:p>
            <a:r>
              <a:rPr lang="en-US" sz="1200">
                <a:latin typeface="Calibri" charset="0"/>
              </a:rPr>
              <a:t>13   printf(“%x %x %d\n”, ind, ptr, apple);</a:t>
            </a:r>
          </a:p>
          <a:p>
            <a:r>
              <a:rPr lang="en-US" sz="1200">
                <a:latin typeface="Calibri" charset="0"/>
              </a:rPr>
              <a:t>14   }</a:t>
            </a:r>
          </a:p>
        </p:txBody>
      </p:sp>
      <p:grpSp>
        <p:nvGrpSpPr>
          <p:cNvPr id="86022" name="Group 5"/>
          <p:cNvGrpSpPr>
            <a:grpSpLocks/>
          </p:cNvGrpSpPr>
          <p:nvPr/>
        </p:nvGrpSpPr>
        <p:grpSpPr bwMode="auto">
          <a:xfrm>
            <a:off x="6403975" y="-80963"/>
            <a:ext cx="2181225" cy="1490663"/>
            <a:chOff x="4034" y="-51"/>
            <a:chExt cx="1374" cy="939"/>
          </a:xfrm>
        </p:grpSpPr>
        <p:sp>
          <p:nvSpPr>
            <p:cNvPr id="86025" name="Rectangle 6"/>
            <p:cNvSpPr>
              <a:spLocks noChangeArrowheads="1"/>
            </p:cNvSpPr>
            <p:nvPr/>
          </p:nvSpPr>
          <p:spPr bwMode="auto">
            <a:xfrm>
              <a:off x="4472" y="520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6026" name="Rectangle 7"/>
            <p:cNvSpPr>
              <a:spLocks noChangeArrowheads="1"/>
            </p:cNvSpPr>
            <p:nvPr/>
          </p:nvSpPr>
          <p:spPr bwMode="auto">
            <a:xfrm>
              <a:off x="4472" y="704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6027" name="Text Box 8"/>
            <p:cNvSpPr txBox="1">
              <a:spLocks noChangeArrowheads="1"/>
            </p:cNvSpPr>
            <p:nvPr/>
          </p:nvSpPr>
          <p:spPr bwMode="auto">
            <a:xfrm>
              <a:off x="4602" y="-5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Stack</a:t>
              </a:r>
            </a:p>
          </p:txBody>
        </p:sp>
        <p:sp>
          <p:nvSpPr>
            <p:cNvPr id="86028" name="Rectangle 9"/>
            <p:cNvSpPr>
              <a:spLocks noChangeArrowheads="1"/>
            </p:cNvSpPr>
            <p:nvPr/>
          </p:nvSpPr>
          <p:spPr bwMode="auto">
            <a:xfrm>
              <a:off x="4472" y="152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alibri" charset="0"/>
                  <a:sym typeface="Symbol" charset="2"/>
                </a:rPr>
                <a:t>125</a:t>
              </a:r>
              <a:endParaRPr lang="en-US" b="1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86029" name="Rectangle 10"/>
            <p:cNvSpPr>
              <a:spLocks noChangeArrowheads="1"/>
            </p:cNvSpPr>
            <p:nvPr/>
          </p:nvSpPr>
          <p:spPr bwMode="auto">
            <a:xfrm>
              <a:off x="4472" y="336"/>
              <a:ext cx="752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Calibri" charset="0"/>
                  <a:sym typeface="Symbol" charset="2"/>
                </a:rPr>
                <a:t>$sp+8</a:t>
              </a:r>
            </a:p>
          </p:txBody>
        </p:sp>
        <p:sp>
          <p:nvSpPr>
            <p:cNvPr id="86030" name="Text Box 11"/>
            <p:cNvSpPr txBox="1">
              <a:spLocks noChangeArrowheads="1"/>
            </p:cNvSpPr>
            <p:nvPr/>
          </p:nvSpPr>
          <p:spPr bwMode="auto">
            <a:xfrm>
              <a:off x="4034" y="4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$sp</a:t>
              </a:r>
            </a:p>
          </p:txBody>
        </p:sp>
        <p:sp>
          <p:nvSpPr>
            <p:cNvPr id="86031" name="Line 12"/>
            <p:cNvSpPr>
              <a:spLocks noChangeShapeType="1"/>
            </p:cNvSpPr>
            <p:nvPr/>
          </p:nvSpPr>
          <p:spPr bwMode="auto">
            <a:xfrm>
              <a:off x="4360" y="616"/>
              <a:ext cx="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32" name="Text Box 13"/>
            <p:cNvSpPr txBox="1">
              <a:spLocks noChangeArrowheads="1"/>
            </p:cNvSpPr>
            <p:nvPr/>
          </p:nvSpPr>
          <p:spPr bwMode="auto">
            <a:xfrm>
              <a:off x="5230" y="52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0</a:t>
              </a:r>
            </a:p>
          </p:txBody>
        </p:sp>
        <p:sp>
          <p:nvSpPr>
            <p:cNvPr id="86033" name="Text Box 14"/>
            <p:cNvSpPr txBox="1">
              <a:spLocks noChangeArrowheads="1"/>
            </p:cNvSpPr>
            <p:nvPr/>
          </p:nvSpPr>
          <p:spPr bwMode="auto">
            <a:xfrm>
              <a:off x="5230" y="33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4</a:t>
              </a:r>
            </a:p>
          </p:txBody>
        </p:sp>
        <p:sp>
          <p:nvSpPr>
            <p:cNvPr id="86034" name="Text Box 15"/>
            <p:cNvSpPr txBox="1">
              <a:spLocks noChangeArrowheads="1"/>
            </p:cNvSpPr>
            <p:nvPr/>
          </p:nvSpPr>
          <p:spPr bwMode="auto">
            <a:xfrm>
              <a:off x="5230" y="1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charset="0"/>
                </a:rPr>
                <a:t>8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3500" y="1642200"/>
            <a:ext cx="286042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Write MIPS assembly for the</a:t>
            </a:r>
          </a:p>
          <a:p>
            <a:r>
              <a:rPr lang="en-US" dirty="0">
                <a:latin typeface="Calibri" charset="0"/>
              </a:rPr>
              <a:t>following program.</a:t>
            </a:r>
          </a:p>
          <a:p>
            <a:r>
              <a:rPr lang="en-US" dirty="0">
                <a:latin typeface="Calibri" charset="0"/>
              </a:rPr>
              <a:t>Assume that:</a:t>
            </a:r>
          </a:p>
          <a:p>
            <a:r>
              <a:rPr lang="en-US" dirty="0">
                <a:latin typeface="Calibri" charset="0"/>
              </a:rPr>
              <a:t>	apple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$sp+8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$sp+4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ind</a:t>
            </a:r>
            <a:r>
              <a:rPr lang="en-US" dirty="0">
                <a:latin typeface="Calibri" charset="0"/>
              </a:rPr>
              <a:t>      </a:t>
            </a:r>
            <a:r>
              <a:rPr lang="en-US" dirty="0" smtClean="0">
                <a:latin typeface="Calibri" charset="0"/>
                <a:sym typeface="Symbol" charset="2"/>
              </a:rPr>
              <a:t>↔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$sp+0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16463" y="1511300"/>
            <a:ext cx="4389437" cy="530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7 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CC0000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, 4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latin typeface="Calibri" charset="0"/>
              </a:rPr>
              <a:t> 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8 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&amp;apple;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$sp,8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$t1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$t1, 0($t0)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&amp;apple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9    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= 123;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$t3,$zero,123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$t4,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$t4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solidFill>
                <a:srgbClr val="003399"/>
              </a:solidFill>
              <a:latin typeface="Calibri" charset="0"/>
              <a:sym typeface="Symbol" charset="2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  <a:sym typeface="Symbol" charset="2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</a:t>
            </a:r>
            <a:r>
              <a:rPr lang="en-US" sz="1400" dirty="0">
                <a:latin typeface="Calibri" charset="0"/>
                <a:sym typeface="Symbol" charset="2"/>
              </a:rPr>
              <a:t>$t5, 0($t4)	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	# $t5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$t3, 0($t5)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123</a:t>
            </a: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10   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	</a:t>
            </a:r>
            <a:r>
              <a:rPr lang="en-US" sz="1400" dirty="0">
                <a:latin typeface="Calibri" charset="0"/>
              </a:rPr>
              <a:t>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$t0, $t0, 4               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$t0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$t0, 0($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  <a:sym typeface="Symbol" charset="2"/>
              </a:rPr>
              <a:t>ind</a:t>
            </a:r>
            <a:r>
              <a:rPr lang="en-US" sz="1400" dirty="0">
                <a:solidFill>
                  <a:srgbClr val="003399"/>
                </a:solidFill>
                <a:latin typeface="Calibri" charset="0"/>
                <a:sym typeface="Symbol" charset="2"/>
              </a:rPr>
              <a:t> + 4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11  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++;</a:t>
            </a: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$t6, 4($</a:t>
            </a:r>
            <a:r>
              <a:rPr lang="en-US" sz="1400" dirty="0" err="1">
                <a:latin typeface="Calibri" charset="0"/>
              </a:rPr>
              <a:t>sp</a:t>
            </a:r>
            <a:r>
              <a:rPr lang="en-US" sz="1400" dirty="0">
                <a:latin typeface="Calibri" charset="0"/>
              </a:rPr>
              <a:t>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$t6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endParaRPr lang="en-US" sz="1400" dirty="0">
              <a:solidFill>
                <a:srgbClr val="003399"/>
              </a:solidFill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dirty="0">
                <a:latin typeface="Calibri" charset="0"/>
              </a:rPr>
              <a:t>	$t7, $t7, 1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$t7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  <a:endParaRPr lang="en-US" sz="1400" dirty="0">
              <a:latin typeface="Calibri" charset="0"/>
            </a:endParaRPr>
          </a:p>
          <a:p>
            <a:r>
              <a:rPr lang="en-US" sz="1400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dirty="0">
                <a:latin typeface="Calibri" charset="0"/>
              </a:rPr>
              <a:t>	$t7, 0($t6)		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# 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(*</a:t>
            </a:r>
            <a:r>
              <a:rPr lang="en-US" sz="1400" dirty="0" err="1">
                <a:solidFill>
                  <a:srgbClr val="003399"/>
                </a:solidFill>
                <a:latin typeface="Calibri" charset="0"/>
              </a:rPr>
              <a:t>ptr</a:t>
            </a:r>
            <a:r>
              <a:rPr lang="en-US" sz="1400" dirty="0">
                <a:solidFill>
                  <a:srgbClr val="003399"/>
                </a:solidFill>
                <a:latin typeface="Calibri" charset="0"/>
              </a:rPr>
              <a:t>) + 1</a:t>
            </a:r>
          </a:p>
          <a:p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12   apple++;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lw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</a:t>
            </a: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addi</a:t>
            </a:r>
            <a:r>
              <a:rPr lang="en-US" sz="1400" b="1" dirty="0">
                <a:latin typeface="Calibri" charset="0"/>
              </a:rPr>
              <a:t>	$t8, $t8, 1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$t8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  <a:endParaRPr lang="en-US" sz="1400" b="1" dirty="0">
              <a:latin typeface="Calibri" charset="0"/>
            </a:endParaRPr>
          </a:p>
          <a:p>
            <a:r>
              <a:rPr lang="en-US" sz="1400" b="1" dirty="0" err="1">
                <a:solidFill>
                  <a:srgbClr val="CC0000"/>
                </a:solidFill>
                <a:latin typeface="Calibri" charset="0"/>
              </a:rPr>
              <a:t>sw</a:t>
            </a:r>
            <a:r>
              <a:rPr lang="en-US" sz="1400" b="1" dirty="0">
                <a:latin typeface="Calibri" charset="0"/>
              </a:rPr>
              <a:t>	$t8, 8(</a:t>
            </a:r>
            <a:r>
              <a:rPr lang="en-US" sz="1400" b="1" dirty="0" err="1">
                <a:latin typeface="Calibri" charset="0"/>
              </a:rPr>
              <a:t>sp</a:t>
            </a:r>
            <a:r>
              <a:rPr lang="en-US" sz="1400" b="1" dirty="0">
                <a:latin typeface="Calibri" charset="0"/>
              </a:rPr>
              <a:t>)		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# apple 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  <a:sym typeface="Symbol" charset="2"/>
              </a:rPr>
              <a:t>←</a:t>
            </a:r>
            <a:r>
              <a:rPr lang="en-US" sz="1400" b="1" dirty="0" smtClean="0">
                <a:solidFill>
                  <a:srgbClr val="003399"/>
                </a:solidFill>
                <a:latin typeface="Calibri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alibri" charset="0"/>
              </a:rPr>
              <a:t>apple + 1</a:t>
            </a:r>
          </a:p>
        </p:txBody>
      </p:sp>
    </p:spTree>
    <p:extLst>
      <p:ext uri="{BB962C8B-B14F-4D97-AF65-F5344CB8AC3E}">
        <p14:creationId xmlns:p14="http://schemas.microsoft.com/office/powerpoint/2010/main" val="908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 smtClean="0">
                <a:latin typeface="Arial" pitchFamily="-107" charset="0"/>
              </a:rPr>
              <a:t>Chapter 2 — Instructions: Language of the Computer — </a:t>
            </a:r>
            <a:fld id="{B4802384-3402-8540-B23E-7590574A9C0C}" type="slidenum">
              <a:rPr lang="en-AU" smtClean="0">
                <a:latin typeface="Arial" pitchFamily="-107" charset="0"/>
              </a:rPr>
              <a:pPr algn="l">
                <a:defRPr/>
              </a:pPr>
              <a:t>7</a:t>
            </a:fld>
            <a:endParaRPr lang="en-AU" smtClean="0">
              <a:latin typeface="Arial" pitchFamily="-107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The Sort Procedure in C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3213" y="1417022"/>
            <a:ext cx="5346160" cy="237295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C code: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void sort (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[],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for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0;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+= 1) </a:t>
            </a:r>
            <a:r>
              <a:rPr lang="en-US" dirty="0">
                <a:latin typeface="Calibri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  for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=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– 1;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&gt;= 0 &amp;&amp; </a:t>
            </a:r>
            <a:r>
              <a:rPr lang="en-US" dirty="0" err="1">
                <a:latin typeface="Calibri" charset="0"/>
              </a:rPr>
              <a:t>v[j</a:t>
            </a:r>
            <a:r>
              <a:rPr lang="en-US" dirty="0">
                <a:latin typeface="Calibri" charset="0"/>
              </a:rPr>
              <a:t>] &gt; </a:t>
            </a:r>
            <a:r>
              <a:rPr lang="en-US" dirty="0" err="1">
                <a:latin typeface="Calibri" charset="0"/>
              </a:rPr>
              <a:t>v[j</a:t>
            </a:r>
            <a:r>
              <a:rPr lang="en-US" dirty="0">
                <a:latin typeface="Calibri" charset="0"/>
              </a:rPr>
              <a:t> + 1];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-= 1)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}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P-H p. 151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303213" y="3762375"/>
            <a:ext cx="4787900" cy="281622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(1):</a:t>
            </a:r>
          </a:p>
          <a:p>
            <a:r>
              <a:rPr lang="en-US" dirty="0">
                <a:latin typeface="Calibri" charset="0"/>
              </a:rPr>
              <a:t>sort:     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0;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for1tst: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 if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exit1;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           for 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– 1;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&gt;= 0 &amp;&amp;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] &gt;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+ 1];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-= 1) </a:t>
            </a:r>
            <a:r>
              <a:rPr lang="en-US" dirty="0">
                <a:latin typeface="Calibri" charset="0"/>
              </a:rPr>
              <a:t>{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 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      }     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auto">
          <a:xfrm>
            <a:off x="5475288" y="2713038"/>
            <a:ext cx="3032125" cy="414496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(2):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i-1;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for2tst: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if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&lt; 0)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if (v[j+1]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])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988067" y="118491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908175"/>
            <a:ext cx="3032125" cy="414496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(2):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v[j+1] &gt;=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32125" y="1631950"/>
            <a:ext cx="2611438" cy="46990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(3):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];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v[j+1];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5963" y="1492250"/>
            <a:ext cx="2611437" cy="497681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(4):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tC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+ 4*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M[tC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32125" y="1630363"/>
            <a:ext cx="2611438" cy="46990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(3):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v[j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]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v[j+1]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617663"/>
            <a:ext cx="2611438" cy="49768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(4):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+ 4*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98800" y="1477963"/>
            <a:ext cx="2611438" cy="525462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(5):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tD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4*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38838" y="512763"/>
            <a:ext cx="2611437" cy="63627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(6):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solidFill>
                  <a:srgbClr val="0000FF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← $a0;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sB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 ← $a1;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sB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4*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$a0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sA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      $a1 ←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swap(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$a0,$a1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98800" y="1477963"/>
            <a:ext cx="2611438" cy="525462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Calibri" charset="0"/>
              </a:rPr>
              <a:t>Intermediate code (5):</a:t>
            </a:r>
          </a:p>
          <a:p>
            <a:r>
              <a:rPr lang="en-US" dirty="0">
                <a:latin typeface="Calibri" charset="0"/>
              </a:rPr>
              <a:t>sort:      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0;</a:t>
            </a:r>
          </a:p>
          <a:p>
            <a:r>
              <a:rPr lang="en-US" dirty="0">
                <a:latin typeface="Calibri" charset="0"/>
              </a:rPr>
              <a:t>for1tst: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exit1;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i-1;</a:t>
            </a:r>
          </a:p>
          <a:p>
            <a:r>
              <a:rPr lang="en-US" dirty="0">
                <a:latin typeface="Calibri" charset="0"/>
              </a:rPr>
              <a:t>for2tst: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&lt; 0)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 ← 4*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tC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</a:t>
            </a:r>
            <a:r>
              <a:rPr lang="en-US" dirty="0">
                <a:latin typeface="Calibri" charset="0"/>
              </a:rPr>
              <a:t> + </a:t>
            </a:r>
            <a:r>
              <a:rPr lang="en-US" dirty="0" err="1">
                <a:latin typeface="Calibri" charset="0"/>
              </a:rPr>
              <a:t>tD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M[tC</a:t>
            </a:r>
            <a:r>
              <a:rPr lang="en-US" dirty="0">
                <a:latin typeface="Calibri" charset="0"/>
              </a:rPr>
              <a:t>];</a:t>
            </a:r>
          </a:p>
          <a:p>
            <a:r>
              <a:rPr lang="en-US" dirty="0">
                <a:latin typeface="Calibri" charset="0"/>
              </a:rPr>
              <a:t>      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← M[tC+4];</a:t>
            </a:r>
          </a:p>
          <a:p>
            <a:r>
              <a:rPr lang="en-US" dirty="0">
                <a:latin typeface="Calibri" charset="0"/>
              </a:rPr>
              <a:t>      if (</a:t>
            </a:r>
            <a:r>
              <a:rPr lang="en-US" dirty="0" err="1">
                <a:latin typeface="Calibri" charset="0"/>
              </a:rPr>
              <a:t>tB</a:t>
            </a:r>
            <a:r>
              <a:rPr lang="en-US" dirty="0">
                <a:latin typeface="Calibri" charset="0"/>
              </a:rPr>
              <a:t> &gt;= </a:t>
            </a:r>
            <a:r>
              <a:rPr lang="en-US" dirty="0" err="1">
                <a:latin typeface="Calibri" charset="0"/>
              </a:rPr>
              <a:t>tA</a:t>
            </a:r>
            <a:r>
              <a:rPr lang="en-US" dirty="0">
                <a:latin typeface="Calibri" charset="0"/>
              </a:rPr>
              <a:t>)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exit2;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swap(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v,j</a:t>
            </a:r>
            <a:r>
              <a:rPr lang="en-US" dirty="0">
                <a:latin typeface="Calibri" charset="0"/>
              </a:rPr>
              <a:t>);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←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>
                <a:latin typeface="Calibri" charset="0"/>
              </a:rPr>
              <a:t> -1;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for2tst;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exit2: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← i+1;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     </a:t>
            </a:r>
            <a:r>
              <a:rPr lang="en-US" dirty="0" err="1">
                <a:latin typeface="Calibri" charset="0"/>
              </a:rPr>
              <a:t>goto</a:t>
            </a:r>
            <a:r>
              <a:rPr lang="en-US" dirty="0">
                <a:latin typeface="Calibri" charset="0"/>
              </a:rPr>
              <a:t> for1tst;</a:t>
            </a:r>
          </a:p>
          <a:p>
            <a:pPr marL="0" lvl="1">
              <a:lnSpc>
                <a:spcPct val="8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exit1: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0"/>
            <a:ext cx="135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latin typeface="Calibri" charset="0"/>
              </a:rPr>
              <a:t>Assumption</a:t>
            </a:r>
            <a:r>
              <a:rPr lang="en-US" u="sng" dirty="0" smtClean="0">
                <a:latin typeface="Calibri" charset="0"/>
              </a:rPr>
              <a:t>:</a:t>
            </a:r>
            <a:endParaRPr lang="en-US" dirty="0" smtClean="0">
              <a:latin typeface="Calibri" charset="0"/>
              <a:sym typeface="Symbol" charset="2"/>
            </a:endParaRPr>
          </a:p>
          <a:p>
            <a:pPr algn="ctr"/>
            <a:r>
              <a:rPr lang="en-US" dirty="0" smtClean="0">
                <a:latin typeface="Calibri" charset="0"/>
              </a:rPr>
              <a:t>v </a:t>
            </a:r>
            <a:r>
              <a:rPr lang="en-US" dirty="0" smtClean="0">
                <a:latin typeface="Calibri" charset="0"/>
                <a:sym typeface="Symbol" charset="2"/>
              </a:rPr>
              <a:t>⟷ $a0</a:t>
            </a:r>
          </a:p>
          <a:p>
            <a:pPr algn="ctr"/>
            <a:r>
              <a:rPr lang="en-US" dirty="0" smtClean="0">
                <a:latin typeface="Calibri" charset="0"/>
              </a:rPr>
              <a:t>n </a:t>
            </a:r>
            <a:r>
              <a:rPr lang="en-US" dirty="0" smtClean="0">
                <a:latin typeface="Calibri" charset="0"/>
                <a:sym typeface="Symbol" charset="2"/>
              </a:rPr>
              <a:t>⟷ $a1</a:t>
            </a:r>
          </a:p>
          <a:p>
            <a:pPr algn="ctr"/>
            <a:r>
              <a:rPr lang="en-US" dirty="0" err="1" smtClean="0">
                <a:latin typeface="Calibri" charset="0"/>
                <a:sym typeface="Symbol" charset="2"/>
              </a:rPr>
              <a:t>i</a:t>
            </a:r>
            <a:r>
              <a:rPr lang="en-US" dirty="0" smtClean="0">
                <a:latin typeface="Calibri" charset="0"/>
                <a:sym typeface="Symbol" charset="2"/>
              </a:rPr>
              <a:t> ⟷ $s0</a:t>
            </a:r>
          </a:p>
          <a:p>
            <a:pPr algn="ctr"/>
            <a:r>
              <a:rPr lang="en-US" dirty="0" smtClean="0">
                <a:latin typeface="Calibri" charset="0"/>
                <a:sym typeface="Symbol" charset="2"/>
              </a:rPr>
              <a:t>j ⟷ </a:t>
            </a:r>
            <a:r>
              <a:rPr lang="en-US" dirty="0">
                <a:latin typeface="Calibri" charset="0"/>
                <a:sym typeface="Symbol" charset="2"/>
              </a:rPr>
              <a:t>$s1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43502</TotalTime>
  <Words>12497</Words>
  <Application>Microsoft Macintosh PowerPoint</Application>
  <PresentationFormat>On-screen Show (4:3)</PresentationFormat>
  <Paragraphs>2965</Paragraphs>
  <Slides>66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Chart</vt:lpstr>
      <vt:lpstr>Equation</vt:lpstr>
      <vt:lpstr>Topic 6: Arrays, Pointers and Stack Frames</vt:lpstr>
      <vt:lpstr>C Sort Example</vt:lpstr>
      <vt:lpstr>C Sort Example</vt:lpstr>
      <vt:lpstr>The Procedure Swap</vt:lpstr>
      <vt:lpstr>The Sort Procedure in C</vt:lpstr>
      <vt:lpstr>for loop template</vt:lpstr>
      <vt:lpstr>The Sort Procedure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Full Procedure</vt:lpstr>
      <vt:lpstr>Effect of Compiler Optimization</vt:lpstr>
      <vt:lpstr>Effect of Language and Algorithm</vt:lpstr>
      <vt:lpstr>Lessons Learnt</vt:lpstr>
      <vt:lpstr>Arrays vs. Pointers</vt:lpstr>
      <vt:lpstr>Arrays vs. Pointers</vt:lpstr>
      <vt:lpstr>Example: Clearing an Array</vt:lpstr>
      <vt:lpstr>Example: Clearing an Array</vt:lpstr>
      <vt:lpstr>Comparison of Array vs. Ptr</vt:lpstr>
      <vt:lpstr>Parameter Passing</vt:lpstr>
      <vt:lpstr>The car.c program</vt:lpstr>
      <vt:lpstr>The car.c program</vt:lpstr>
      <vt:lpstr>The car.c program</vt:lpstr>
      <vt:lpstr>The car.c program</vt:lpstr>
      <vt:lpstr>The car.c program</vt:lpstr>
      <vt:lpstr>The car.c program</vt:lpstr>
      <vt:lpstr>The car.c program</vt:lpstr>
      <vt:lpstr>The car.c program</vt:lpstr>
      <vt:lpstr>Why so much copying?</vt:lpstr>
      <vt:lpstr>The car2.c Program</vt:lpstr>
      <vt:lpstr>PowerPoint Presentation</vt:lpstr>
      <vt:lpstr>Quiz #1</vt:lpstr>
      <vt:lpstr>Quiz #1 - Solution</vt:lpstr>
      <vt:lpstr>Quiz #1 - Solution</vt:lpstr>
      <vt:lpstr>Quiz #2</vt:lpstr>
      <vt:lpstr>Quiz #2</vt:lpstr>
      <vt:lpstr>PowerPoint Presentation</vt:lpstr>
      <vt:lpstr>Quiz #2 – Alternative Solution</vt:lpstr>
      <vt:lpstr>The meaning of *p</vt:lpstr>
      <vt:lpstr>The meaning of *p</vt:lpstr>
      <vt:lpstr>The meaning of *p</vt:lpstr>
      <vt:lpstr>The meaning of *p</vt:lpstr>
      <vt:lpstr>Quiz #3</vt:lpstr>
      <vt:lpstr>Quiz #3 - Solution</vt:lpstr>
      <vt:lpstr>Quiz #4</vt:lpstr>
      <vt:lpstr>How did we ended up with ***names  ?</vt:lpstr>
      <vt:lpstr>How did we ended up with ***names  ?</vt:lpstr>
      <vt:lpstr>PowerPoint Presentation</vt:lpstr>
      <vt:lpstr>PowerPoint Presentation</vt:lpstr>
      <vt:lpstr>PowerPoint Presentation</vt:lpstr>
      <vt:lpstr>Quiz #7</vt:lpstr>
      <vt:lpstr>Quiz #7</vt:lpstr>
      <vt:lpstr>Quiz #7</vt:lpstr>
      <vt:lpstr>Quiz #7</vt:lpstr>
      <vt:lpstr>Quiz #7</vt:lpstr>
      <vt:lpstr>Quiz #7</vt:lpstr>
      <vt:lpstr>Quiz #7</vt:lpstr>
      <vt:lpstr>Quiz #7</vt:lpstr>
      <vt:lpstr>Quiz #7</vt:lpstr>
      <vt:lpstr>Quiz #7</vt:lpstr>
      <vt:lpstr>Quiz #7</vt:lpstr>
      <vt:lpstr>Quiz #7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Pointers and Stack Frames</dc:title>
  <dc:creator>Jose Nelson Amaral</dc:creator>
  <cp:lastModifiedBy>Jose Nelson Amaral</cp:lastModifiedBy>
  <cp:revision>66</cp:revision>
  <cp:lastPrinted>2012-02-06T16:55:24Z</cp:lastPrinted>
  <dcterms:created xsi:type="dcterms:W3CDTF">2012-02-17T23:16:32Z</dcterms:created>
  <dcterms:modified xsi:type="dcterms:W3CDTF">2012-10-16T18:36:37Z</dcterms:modified>
</cp:coreProperties>
</file>