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90"/>
  </p:notesMasterIdLst>
  <p:handoutMasterIdLst>
    <p:handoutMasterId r:id="rId91"/>
  </p:handoutMasterIdLst>
  <p:sldIdLst>
    <p:sldId id="270" r:id="rId2"/>
    <p:sldId id="575" r:id="rId3"/>
    <p:sldId id="576" r:id="rId4"/>
    <p:sldId id="580" r:id="rId5"/>
    <p:sldId id="581" r:id="rId6"/>
    <p:sldId id="582" r:id="rId7"/>
    <p:sldId id="577" r:id="rId8"/>
    <p:sldId id="578" r:id="rId9"/>
    <p:sldId id="583" r:id="rId10"/>
    <p:sldId id="579" r:id="rId11"/>
    <p:sldId id="600" r:id="rId12"/>
    <p:sldId id="595" r:id="rId13"/>
    <p:sldId id="597" r:id="rId14"/>
    <p:sldId id="596" r:id="rId15"/>
    <p:sldId id="598" r:id="rId16"/>
    <p:sldId id="599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612" r:id="rId29"/>
    <p:sldId id="603" r:id="rId30"/>
    <p:sldId id="604" r:id="rId31"/>
    <p:sldId id="605" r:id="rId32"/>
    <p:sldId id="606" r:id="rId33"/>
    <p:sldId id="608" r:id="rId34"/>
    <p:sldId id="613" r:id="rId35"/>
    <p:sldId id="610" r:id="rId36"/>
    <p:sldId id="611" r:id="rId37"/>
    <p:sldId id="615" r:id="rId38"/>
    <p:sldId id="616" r:id="rId39"/>
    <p:sldId id="301" r:id="rId40"/>
    <p:sldId id="618" r:id="rId41"/>
    <p:sldId id="303" r:id="rId42"/>
    <p:sldId id="455" r:id="rId43"/>
    <p:sldId id="567" r:id="rId44"/>
    <p:sldId id="568" r:id="rId45"/>
    <p:sldId id="474" r:id="rId46"/>
    <p:sldId id="569" r:id="rId47"/>
    <p:sldId id="475" r:id="rId48"/>
    <p:sldId id="476" r:id="rId49"/>
    <p:sldId id="477" r:id="rId50"/>
    <p:sldId id="557" r:id="rId51"/>
    <p:sldId id="479" r:id="rId52"/>
    <p:sldId id="481" r:id="rId53"/>
    <p:sldId id="482" r:id="rId54"/>
    <p:sldId id="483" r:id="rId55"/>
    <p:sldId id="484" r:id="rId56"/>
    <p:sldId id="485" r:id="rId57"/>
    <p:sldId id="486" r:id="rId58"/>
    <p:sldId id="487" r:id="rId59"/>
    <p:sldId id="489" r:id="rId60"/>
    <p:sldId id="490" r:id="rId61"/>
    <p:sldId id="491" r:id="rId62"/>
    <p:sldId id="492" r:id="rId63"/>
    <p:sldId id="493" r:id="rId64"/>
    <p:sldId id="494" r:id="rId65"/>
    <p:sldId id="495" r:id="rId66"/>
    <p:sldId id="496" r:id="rId67"/>
    <p:sldId id="497" r:id="rId68"/>
    <p:sldId id="498" r:id="rId69"/>
    <p:sldId id="499" r:id="rId70"/>
    <p:sldId id="500" r:id="rId71"/>
    <p:sldId id="501" r:id="rId72"/>
    <p:sldId id="502" r:id="rId73"/>
    <p:sldId id="503" r:id="rId74"/>
    <p:sldId id="504" r:id="rId75"/>
    <p:sldId id="505" r:id="rId76"/>
    <p:sldId id="506" r:id="rId77"/>
    <p:sldId id="507" r:id="rId78"/>
    <p:sldId id="509" r:id="rId79"/>
    <p:sldId id="510" r:id="rId80"/>
    <p:sldId id="511" r:id="rId81"/>
    <p:sldId id="512" r:id="rId82"/>
    <p:sldId id="309" r:id="rId83"/>
    <p:sldId id="310" r:id="rId84"/>
    <p:sldId id="573" r:id="rId85"/>
    <p:sldId id="620" r:id="rId86"/>
    <p:sldId id="621" r:id="rId87"/>
    <p:sldId id="619" r:id="rId88"/>
    <p:sldId id="558" r:id="rId8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DBE"/>
    <a:srgbClr val="E3E1CC"/>
    <a:srgbClr val="CFCAA3"/>
    <a:srgbClr val="E9EBCF"/>
    <a:srgbClr val="EBE0C4"/>
    <a:srgbClr val="FF6098"/>
    <a:srgbClr val="FDFF8B"/>
    <a:srgbClr val="FFFF99"/>
    <a:srgbClr val="FF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24" y="-216"/>
      </p:cViewPr>
      <p:guideLst>
        <p:guide orient="horz" pos="21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3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055E90CD-5692-D044-8967-ACF126A56248}" type="datetime1">
              <a:rPr lang="en-US"/>
              <a:pPr>
                <a:defRPr/>
              </a:pPr>
              <a:t>2013-09-25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E26C2EE1-722E-6E44-98EC-317A015CD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4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1CB5C372-3A02-FF4A-BC5B-A5B489745F0C}" type="datetime1">
              <a:rPr lang="en-US"/>
              <a:pPr>
                <a:defRPr/>
              </a:pPr>
              <a:t>2013-09-25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5930A9D4-B8A1-5847-A19E-0600571ED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789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7CBD89-162A-7040-A561-89CDDABB7701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1E338-55E0-E049-AC8F-50C3344B0908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B3EBBA2-7BAE-7343-AC61-CCFEC28460B2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F3D0D-86C8-F14A-BC55-2BCD0F8C41F5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B95E2CD-1389-4649-87B3-D0648CBC223F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B97ED-5836-B04A-AB64-CF64A11ABB52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1EEA2E9-CF14-5F40-95F2-0D4976FD4BEE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150FE-6191-6846-8634-1A8C4EC11A5F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EF5225B-8AC3-E447-960C-DB0C3BBA2EC7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2C302-19A8-E444-B4E3-0C95B0AC4916}" type="slidenum">
              <a:rPr lang="en-US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43E21BF-F25E-7A40-89C8-07F2FA7C526F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AEB1E8-6EA2-2F49-87C5-578FF4ED4DD4}" type="slidenum">
              <a:rPr lang="en-US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251893A-07EE-B748-B7EE-05FDD6E0850C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67E128-3811-B14D-8ADD-7E29BF36B7A1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612CD0-3455-324E-B2BB-793C5B99A37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066B105-5C2C-074D-8666-2C0667346FE6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414C8-3B05-E44B-A9E0-F15C548434BC}" type="slidenum">
              <a:rPr lang="en-US">
                <a:latin typeface="Times New Roman" charset="0"/>
              </a:rPr>
              <a:pPr/>
              <a:t>36</a:t>
            </a:fld>
            <a:endParaRPr lang="en-US">
              <a:latin typeface="Times New Roman" charset="0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662526B-E155-BA4E-B635-F088E4B78A93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49329-9EC8-AB4F-B4F5-563C1E7BD06A}" type="slidenum">
              <a:rPr lang="en-US">
                <a:latin typeface="Times New Roman" charset="0"/>
              </a:rPr>
              <a:pPr/>
              <a:t>39</a:t>
            </a:fld>
            <a:endParaRPr lang="en-US">
              <a:latin typeface="Times New Roman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662526B-E155-BA4E-B635-F088E4B78A93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49329-9EC8-AB4F-B4F5-563C1E7BD06A}" type="slidenum">
              <a:rPr lang="en-US">
                <a:latin typeface="Times New Roman" charset="0"/>
              </a:rPr>
              <a:pPr/>
              <a:t>40</a:t>
            </a:fld>
            <a:endParaRPr lang="en-US">
              <a:latin typeface="Times New Roman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BAD9E02-80A6-E84C-873C-42820758E53E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46985-961F-0B42-AFB9-75FDCF7FE9E1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CFBED22-9E63-4742-AD15-B728F576715A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0A262-9524-F341-9805-691ACE6D7CF0}" type="slidenum">
              <a:rPr lang="en-US">
                <a:latin typeface="Times New Roman" charset="0"/>
              </a:rPr>
              <a:pPr/>
              <a:t>41</a:t>
            </a:fld>
            <a:endParaRPr lang="en-US">
              <a:latin typeface="Times New Roman" charset="0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39DEC0-C0E4-0D4B-A765-3D84F9FD9F61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C40AF-EE3D-1840-84F9-14EB306EF1A5}" type="slidenum">
              <a:rPr lang="en-US">
                <a:latin typeface="Times New Roman" charset="0"/>
              </a:rPr>
              <a:pPr/>
              <a:t>42</a:t>
            </a:fld>
            <a:endParaRPr lang="en-US">
              <a:latin typeface="Times New Roman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3315DAB-7D1B-004C-83A1-B25414B89669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AAEAB-EC3D-BD40-8079-EE43EC60FECF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3315DAB-7D1B-004C-83A1-B25414B89669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AAEAB-EC3D-BD40-8079-EE43EC60FECF}" type="slidenum">
              <a:rPr lang="en-US">
                <a:latin typeface="Times New Roman" charset="0"/>
              </a:rPr>
              <a:pPr/>
              <a:t>46</a:t>
            </a:fld>
            <a:endParaRPr 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A0328D-66BA-3548-8DC5-41B6DA863D91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5A9C9-2EA9-E94F-9578-8355EA65045C}" type="slidenum">
              <a:rPr lang="en-US">
                <a:latin typeface="Times New Roman" charset="0"/>
              </a:rPr>
              <a:pPr/>
              <a:t>47</a:t>
            </a:fld>
            <a:endParaRPr lang="en-US">
              <a:latin typeface="Times New Roman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76EA6DD-7CF3-9E44-A626-06866166A315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7435E7-6D0A-AF42-B7BB-92545F533BFE}" type="slidenum">
              <a:rPr lang="en-US">
                <a:latin typeface="Times New Roman" charset="0"/>
              </a:rPr>
              <a:pPr/>
              <a:t>48</a:t>
            </a:fld>
            <a:endParaRPr lang="en-US">
              <a:latin typeface="Times New Roman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BFBD3FB-F8AB-AF45-84F4-C87AA82DB49D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3D46F-FCED-974D-BD3D-BCFC41F7C05B}" type="slidenum">
              <a:rPr lang="en-US">
                <a:latin typeface="Times New Roman" charset="0"/>
              </a:rPr>
              <a:pPr/>
              <a:t>49</a:t>
            </a:fld>
            <a:endParaRPr lang="en-US">
              <a:latin typeface="Times New Roman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662969F-F438-CA40-8F9D-CD3CEFD97941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6B8FE-0D03-6D48-A75B-C16F067075D2}" type="slidenum">
              <a:rPr lang="en-US">
                <a:latin typeface="Times New Roman" charset="0"/>
              </a:rPr>
              <a:pPr/>
              <a:t>50</a:t>
            </a:fld>
            <a:endParaRPr lang="en-US">
              <a:latin typeface="Times New Roman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13F31AA-7E81-234F-A392-F00C3747E87C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7CC21-B56E-094A-B8F8-9DF1C6797BD6}" type="slidenum">
              <a:rPr lang="en-US">
                <a:latin typeface="Times New Roman" charset="0"/>
              </a:rPr>
              <a:pPr/>
              <a:t>51</a:t>
            </a:fld>
            <a:endParaRPr 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1ACFF30-1565-254E-A7F1-435999A34B74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A8F3A3-8814-E640-8CE5-196025CA20D3}" type="slidenum">
              <a:rPr lang="en-US">
                <a:latin typeface="Times New Roman" charset="0"/>
              </a:rPr>
              <a:pPr/>
              <a:t>52</a:t>
            </a:fld>
            <a:endParaRPr lang="en-US">
              <a:latin typeface="Times New Roman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4AE97CD-DF98-1A43-888D-176C8CCF8583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C76CB-84A1-C943-8789-4A912040FF12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4A490A4-E082-DA4B-BFA8-8D117B5A9E74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53F90-2C33-8143-BC96-6EF51802B90A}" type="slidenum">
              <a:rPr lang="en-US">
                <a:latin typeface="Times New Roman" charset="0"/>
              </a:rPr>
              <a:pPr/>
              <a:t>53</a:t>
            </a:fld>
            <a:endParaRPr lang="en-US">
              <a:latin typeface="Times New Roman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AC28C8-0AB7-EA41-B020-0EFE4E576D8D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AC354-CA82-CB47-8586-7598CE11FC3E}" type="slidenum">
              <a:rPr lang="en-US">
                <a:latin typeface="Times New Roman" charset="0"/>
              </a:rPr>
              <a:pPr/>
              <a:t>54</a:t>
            </a:fld>
            <a:endParaRPr lang="en-US">
              <a:latin typeface="Times New Roman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118159-7C48-804C-9643-7190EE956938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0A7B0-95AB-7B48-8942-3C124C23FBBE}" type="slidenum">
              <a:rPr lang="en-US">
                <a:latin typeface="Times New Roman" charset="0"/>
              </a:rPr>
              <a:pPr/>
              <a:t>55</a:t>
            </a:fld>
            <a:endParaRPr lang="en-US">
              <a:latin typeface="Times New Roman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9D5BA91-9F9B-B74F-88B9-0C2F69ADFEB5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6A0BB-17FD-0941-8B79-E6DB83CB4A7C}" type="slidenum">
              <a:rPr lang="en-US">
                <a:latin typeface="Times New Roman" charset="0"/>
              </a:rPr>
              <a:pPr/>
              <a:t>56</a:t>
            </a:fld>
            <a:endParaRPr lang="en-US">
              <a:latin typeface="Times New Roman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6E07641-3004-144A-8F8A-4D37B51BD089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7337B-1B0A-1D4C-B0D1-6FB584E00A91}" type="slidenum">
              <a:rPr lang="en-US">
                <a:latin typeface="Times New Roman" charset="0"/>
              </a:rPr>
              <a:pPr/>
              <a:t>57</a:t>
            </a:fld>
            <a:endParaRPr lang="en-US">
              <a:latin typeface="Times New Roman" charset="0"/>
            </a:endParaRP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5FFD138-C1BA-7E49-9D3A-760DA41375A5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45BF3-00A1-164A-AA1C-2FD560931D2F}" type="slidenum">
              <a:rPr lang="en-US">
                <a:latin typeface="Times New Roman" charset="0"/>
              </a:rPr>
              <a:pPr/>
              <a:t>58</a:t>
            </a:fld>
            <a:endParaRPr lang="en-US">
              <a:latin typeface="Times New Roman" charset="0"/>
            </a:endParaRPr>
          </a:p>
        </p:txBody>
      </p:sp>
      <p:sp>
        <p:nvSpPr>
          <p:cNvPr id="91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DB12C1D-DF9B-BE46-81A6-4A2DAAF08FE1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364BC-C5C9-EC46-9A2F-D59DBF497221}" type="slidenum">
              <a:rPr lang="en-US">
                <a:latin typeface="Times New Roman" charset="0"/>
              </a:rPr>
              <a:pPr/>
              <a:t>59</a:t>
            </a:fld>
            <a:endParaRPr lang="en-US">
              <a:latin typeface="Times New Roman" charset="0"/>
            </a:endParaRP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AE45D2B-5811-6E43-80B4-D964833A595C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F92FF-D0B2-8343-913C-FA91C5BD19DC}" type="slidenum">
              <a:rPr lang="en-US">
                <a:latin typeface="Times New Roman" charset="0"/>
              </a:rPr>
              <a:pPr/>
              <a:t>60</a:t>
            </a:fld>
            <a:endParaRPr lang="en-US">
              <a:latin typeface="Times New Roman" charset="0"/>
            </a:endParaRP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0C0D124-B7DD-B144-A2F6-652294A67D08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BA6B5-1F99-1545-9CEC-416E75E55B73}" type="slidenum">
              <a:rPr lang="en-US">
                <a:latin typeface="Times New Roman" charset="0"/>
              </a:rPr>
              <a:pPr/>
              <a:t>61</a:t>
            </a:fld>
            <a:endParaRPr lang="en-US">
              <a:latin typeface="Times New Roman" charset="0"/>
            </a:endParaRP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11F7A86-94EC-454E-96ED-C4FC16C52CDD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8C0EB-F471-4247-8BF3-F170CFCDA49F}" type="slidenum">
              <a:rPr lang="en-US">
                <a:latin typeface="Times New Roman" charset="0"/>
              </a:rPr>
              <a:pPr/>
              <a:t>62</a:t>
            </a:fld>
            <a:endParaRPr lang="en-US">
              <a:latin typeface="Times New Roman" charset="0"/>
            </a:endParaRP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E03FF79-5693-A042-8523-075E34482EEF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BB420-3CE2-AC4A-AB1A-B9144F3F7EA7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DFADFE8-0F32-6145-BCDF-67047AB25206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08C7F-79DB-3343-B1E9-7BBD7699638D}" type="slidenum">
              <a:rPr lang="en-US">
                <a:latin typeface="Times New Roman" charset="0"/>
              </a:rPr>
              <a:pPr/>
              <a:t>63</a:t>
            </a:fld>
            <a:endParaRPr lang="en-US">
              <a:latin typeface="Times New Roman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E477909-2C4B-8A46-8F20-5E66BCE87352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D926A-3268-7D41-83A5-5F176DACEF5A}" type="slidenum">
              <a:rPr lang="en-US">
                <a:latin typeface="Times New Roman" charset="0"/>
              </a:rPr>
              <a:pPr/>
              <a:t>64</a:t>
            </a:fld>
            <a:endParaRPr lang="en-US">
              <a:latin typeface="Times New Roman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F94C866-23B6-2043-8943-D8867BAB6F62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EF4E6-77C5-8B4B-AB5D-4D2E955F1F5D}" type="slidenum">
              <a:rPr lang="en-US">
                <a:latin typeface="Times New Roman" charset="0"/>
              </a:rPr>
              <a:pPr/>
              <a:t>65</a:t>
            </a:fld>
            <a:endParaRPr lang="en-US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286B55-25AB-C84D-ABCD-D38A7B6C9866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72673-D5A7-164A-8625-C2AA9C333763}" type="slidenum">
              <a:rPr lang="en-US">
                <a:latin typeface="Times New Roman" charset="0"/>
              </a:rPr>
              <a:pPr/>
              <a:t>66</a:t>
            </a:fld>
            <a:endParaRPr lang="en-US">
              <a:latin typeface="Times New Roman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9E9AF8-0DCD-D14B-A60F-E3FB8F29A52D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306C-C5BB-434F-BEF5-FE2798FDC40A}" type="slidenum">
              <a:rPr lang="en-US">
                <a:latin typeface="Times New Roman" charset="0"/>
              </a:rPr>
              <a:pPr/>
              <a:t>67</a:t>
            </a:fld>
            <a:endParaRPr lang="en-US">
              <a:latin typeface="Times New Roman" charset="0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0F9B5E-5736-8F44-B33F-A5AC505A1269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4AEBB-0D65-6D4A-8B6D-461A41393B69}" type="slidenum">
              <a:rPr lang="en-US">
                <a:latin typeface="Times New Roman" charset="0"/>
              </a:rPr>
              <a:pPr/>
              <a:t>68</a:t>
            </a:fld>
            <a:endParaRPr lang="en-US">
              <a:latin typeface="Times New Roman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4E1525-E7F8-B541-994D-D1ABF4C9DB13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B6B50-1DAD-8F44-B7E6-0B33C956C4DC}" type="slidenum">
              <a:rPr lang="en-US">
                <a:latin typeface="Times New Roman" charset="0"/>
              </a:rPr>
              <a:pPr/>
              <a:t>69</a:t>
            </a:fld>
            <a:endParaRPr 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8897BDC-8268-E848-9E45-6A41F7E24CFB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F0C7E-81C3-0B4A-B753-BB75DBA647D8}" type="slidenum">
              <a:rPr lang="en-US">
                <a:latin typeface="Times New Roman" charset="0"/>
              </a:rPr>
              <a:pPr/>
              <a:t>70</a:t>
            </a:fld>
            <a:endParaRPr 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2CC4043-EBCA-2446-8055-08DC9431054E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0C06C-82C8-6649-A12C-D5E42F04CE04}" type="slidenum">
              <a:rPr lang="en-US">
                <a:latin typeface="Times New Roman" charset="0"/>
              </a:rPr>
              <a:pPr/>
              <a:t>71</a:t>
            </a:fld>
            <a:endParaRPr 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853771-7518-F741-8ADC-1E4BE6139D8F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56F4C0-9250-FD49-9B49-2C4464E5DD74}" type="slidenum">
              <a:rPr lang="en-US">
                <a:latin typeface="Times New Roman" charset="0"/>
              </a:rPr>
              <a:pPr/>
              <a:t>72</a:t>
            </a:fld>
            <a:endParaRPr 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57CEE2A-172E-C644-9B36-A20B757C3E53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5AF2A-5A39-FA42-9081-F9DA20371BF2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CCE2A9-E663-A54E-99D8-20C40F118C6C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800DD-818B-EE49-9100-E058DD230FC1}" type="slidenum">
              <a:rPr lang="en-US">
                <a:latin typeface="Times New Roman" charset="0"/>
              </a:rPr>
              <a:pPr/>
              <a:t>73</a:t>
            </a:fld>
            <a:endParaRPr 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49CB86A-AAF7-EA4C-8F68-BFCC9022EB3A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6037C-463D-8A40-A271-8F4A1D5759DD}" type="slidenum">
              <a:rPr lang="en-US">
                <a:latin typeface="Times New Roman" charset="0"/>
              </a:rPr>
              <a:pPr/>
              <a:t>74</a:t>
            </a:fld>
            <a:endParaRPr 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96F1204-9A19-3347-81B5-1F1AA6511F14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4F000-6779-7E49-A143-0FAE1FDFCBF2}" type="slidenum">
              <a:rPr lang="en-US">
                <a:latin typeface="Times New Roman" charset="0"/>
              </a:rPr>
              <a:pPr/>
              <a:t>75</a:t>
            </a:fld>
            <a:endParaRPr 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D78CBBC-E2BD-6848-9698-F337C78C321F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32F0F-A38E-B342-8464-2593E549C206}" type="slidenum">
              <a:rPr lang="en-US">
                <a:latin typeface="Times New Roman" charset="0"/>
              </a:rPr>
              <a:pPr/>
              <a:t>76</a:t>
            </a:fld>
            <a:endParaRPr 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3C1340-BE1A-224D-A540-BDF7AD141723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A62DD-BDA2-914A-9A51-2D29FF439ED1}" type="slidenum">
              <a:rPr lang="en-US">
                <a:latin typeface="Times New Roman" charset="0"/>
              </a:rPr>
              <a:pPr/>
              <a:t>77</a:t>
            </a:fld>
            <a:endParaRPr 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EF016F7-81B7-2D43-9B5B-17383750E4B3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E3B9D-D38B-1945-A803-E146C5AE43A7}" type="slidenum">
              <a:rPr lang="en-US">
                <a:latin typeface="Times New Roman" charset="0"/>
              </a:rPr>
              <a:pPr/>
              <a:t>78</a:t>
            </a:fld>
            <a:endParaRPr 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7B7BA79-5470-0F4B-BB9F-48D02C7B8987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0D673-6B3A-3A48-A05B-F6CF67480A63}" type="slidenum">
              <a:rPr lang="en-US">
                <a:latin typeface="Times New Roman" charset="0"/>
              </a:rPr>
              <a:pPr/>
              <a:t>79</a:t>
            </a:fld>
            <a:endParaRPr 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DE524BE-A62B-DD49-B84D-24C143F3BD67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1BE77-0119-F743-BD23-AF362742CA1C}" type="slidenum">
              <a:rPr lang="en-US">
                <a:latin typeface="Times New Roman" charset="0"/>
              </a:rPr>
              <a:pPr/>
              <a:t>80</a:t>
            </a:fld>
            <a:endParaRPr 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42E461B-6DB9-1E44-9DFD-02DE50541ECF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DD5DA0-4E8C-5E46-A24E-548747F4D562}" type="slidenum">
              <a:rPr lang="en-US">
                <a:latin typeface="Times New Roman" charset="0"/>
              </a:rPr>
              <a:pPr/>
              <a:t>81</a:t>
            </a:fld>
            <a:endParaRPr 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3B1FD83-298C-D549-9A4B-F1E08FD63EA5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51FEA-C83C-1945-B5CF-52D2CEE4BC0C}" type="slidenum">
              <a:rPr lang="en-US">
                <a:latin typeface="Times New Roman" charset="0"/>
              </a:rPr>
              <a:pPr/>
              <a:t>82</a:t>
            </a:fld>
            <a:endParaRPr 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0CCB80A-37DC-FE45-930D-F573115E0899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D40B9-36DF-F44B-ADF3-7E00ED71E3C3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FA4D6A1-3364-B844-AD1E-3B7E03F0EE43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EF031-9673-6043-8038-696D6A96D110}" type="slidenum">
              <a:rPr lang="en-US">
                <a:latin typeface="Times New Roman" charset="0"/>
              </a:rPr>
              <a:pPr/>
              <a:t>83</a:t>
            </a:fld>
            <a:endParaRPr 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FA4D6A1-3364-B844-AD1E-3B7E03F0EE43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EF031-9673-6043-8038-696D6A96D110}" type="slidenum">
              <a:rPr lang="en-US">
                <a:latin typeface="Times New Roman" charset="0"/>
              </a:rPr>
              <a:pPr/>
              <a:t>84</a:t>
            </a:fld>
            <a:endParaRPr 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FA4D6A1-3364-B844-AD1E-3B7E03F0EE43}" type="datetime3">
              <a:rPr lang="en-US">
                <a:latin typeface="Times New Roman" charset="0"/>
              </a:rPr>
              <a:pPr/>
              <a:t>26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EF031-9673-6043-8038-696D6A96D110}" type="slidenum">
              <a:rPr lang="en-US">
                <a:latin typeface="Times New Roman" charset="0"/>
              </a:rPr>
              <a:pPr/>
              <a:t>87</a:t>
            </a:fld>
            <a:endParaRPr 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371E392-D386-1947-91A8-AB6FBBAD4689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3F0D0-DBDC-0047-9792-A69CB0633286}" type="slidenum">
              <a:rPr lang="en-US">
                <a:latin typeface="Times New Roman" charset="0"/>
              </a:rPr>
              <a:pPr/>
              <a:t>88</a:t>
            </a:fld>
            <a:endParaRPr 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F2FB30-C005-C542-A5E5-427D51E0368F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52BB8F-B299-A749-B243-7B4F3BA21702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C449454-AC75-F741-9D37-F76BC7489353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5776C-E78A-3C4D-B4D2-7B59B9EA426B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F066A59-44DB-6143-AE68-464981FB9AC1}" type="datetime3">
              <a:rPr lang="en-US">
                <a:latin typeface="Times New Roman" charset="0"/>
              </a:rPr>
              <a:pPr/>
              <a:t>25 September 2013</a:t>
            </a:fld>
            <a:endParaRPr lang="en-US">
              <a:latin typeface="Times New Roman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362C1-120F-614D-BBB6-F6641D7DE200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pic>
        <p:nvPicPr>
          <p:cNvPr id="8" name="Picture 8" descr="MKP-logo-white-transpar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pic>
        <p:nvPicPr>
          <p:cNvPr id="11" name="Picture 11" descr="Tit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 descr="4th-edi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1431925"/>
          </a:xfrm>
        </p:spPr>
        <p:txBody>
          <a:bodyPr anchor="t"/>
          <a:lstStyle>
            <a:lvl1pPr>
              <a:defRPr>
                <a:latin typeface="Arial Black" pitchFamily="-105" charset="0"/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66800"/>
          </a:xfrm>
        </p:spPr>
        <p:txBody>
          <a:bodyPr>
            <a:spAutoFit/>
          </a:bodyPr>
          <a:lstStyle>
            <a:lvl1pPr marL="0" indent="0">
              <a:buFont typeface="Wingdings" pitchFamily="-105" charset="2"/>
              <a:buNone/>
              <a:defRPr>
                <a:latin typeface="Arial Black" pitchFamily="-105" charset="0"/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Word_97_-_2004_Document3.doc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Word_97_-_2004_Document4.doc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Word_97_-_2004_Document5.doc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Word_97_-_2004_Document6.doc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Word_97_-_2004_Document7.doc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Word_97_-_2004_Document8.doc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Word_97_-_2004_Document9.doc"/><Relationship Id="rId5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Word_97_-_2004_Document10.doc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Word_97_-_2004_Document11.doc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/>
          <a:lstStyle/>
          <a:p>
            <a:pPr eaLnBrk="1" hangingPunct="1"/>
            <a:r>
              <a:rPr lang="en-AU" smtClean="0">
                <a:latin typeface="Arial Black" charset="0"/>
              </a:rPr>
              <a:t>Topic 4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287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AU" smtClean="0">
                <a:latin typeface="Arial Black" charset="0"/>
              </a:rPr>
              <a:t>Procedure Calling</a:t>
            </a:r>
          </a:p>
          <a:p>
            <a:pPr eaLnBrk="1" hangingPunct="1">
              <a:buFont typeface="Wingdings" charset="2"/>
              <a:buNone/>
            </a:pPr>
            <a:r>
              <a:rPr lang="en-AU" sz="2400" smtClean="0">
                <a:latin typeface="Arial Black" charset="0"/>
              </a:rPr>
              <a:t>(Modified by J. Nelson Amaral)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Register into the Stack</a:t>
            </a:r>
            <a:endParaRPr lang="en-US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593850" y="2025127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0x0000 01F7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155700" y="1961627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$a0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0x1000 </a:t>
            </a:r>
            <a:r>
              <a:rPr lang="en-US" sz="1600" dirty="0" smtClean="0">
                <a:solidFill>
                  <a:srgbClr val="FF0000"/>
                </a:solidFill>
              </a:rPr>
              <a:t>41F8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79800" y="2291150"/>
            <a:ext cx="557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“restore” the values of $a0, $</a:t>
            </a:r>
            <a:r>
              <a:rPr lang="en-US" dirty="0" err="1" smtClean="0"/>
              <a:t>fp</a:t>
            </a:r>
            <a:r>
              <a:rPr lang="en-US" dirty="0" smtClean="0"/>
              <a:t>, and $</a:t>
            </a:r>
            <a:r>
              <a:rPr lang="en-US" dirty="0" err="1" smtClean="0"/>
              <a:t>ra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0x1000 2000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9800" y="4158051"/>
            <a:ext cx="500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we need to do anything to the value of $sp?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79800" y="1219200"/>
            <a:ext cx="5496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 procedure has completed its execution and</a:t>
            </a:r>
          </a:p>
          <a:p>
            <a:r>
              <a:rPr lang="en-US" dirty="0" smtClean="0"/>
              <a:t>it it time to return to the caller.</a:t>
            </a:r>
            <a:endParaRPr lang="en-US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882650" y="4940300"/>
            <a:ext cx="831850" cy="304800"/>
            <a:chOff x="556" y="2608"/>
            <a:chExt cx="524" cy="192"/>
          </a:xfrm>
        </p:grpSpPr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$sp</a:t>
              </a:r>
            </a:p>
          </p:txBody>
        </p:sp>
      </p:grp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4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3479800" y="4953000"/>
            <a:ext cx="528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we need to increment the value of $sp by 12.</a:t>
            </a:r>
            <a:endParaRPr lang="en-US" dirty="0"/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0x1000 </a:t>
            </a:r>
            <a:r>
              <a:rPr lang="en-US" sz="1600" dirty="0" smtClean="0">
                <a:solidFill>
                  <a:srgbClr val="000000"/>
                </a:solidFill>
              </a:rPr>
              <a:t>1FF4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9800" y="3086101"/>
            <a:ext cx="457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their values, using the </a:t>
            </a:r>
            <a:r>
              <a:rPr lang="en-US" dirty="0" err="1" smtClean="0"/>
              <a:t>lw</a:t>
            </a:r>
            <a:r>
              <a:rPr lang="en-US" dirty="0" smtClean="0"/>
              <a:t> instruction,</a:t>
            </a:r>
          </a:p>
          <a:p>
            <a:r>
              <a:rPr lang="en-US" dirty="0" smtClean="0"/>
              <a:t>from the stack.</a:t>
            </a:r>
            <a:endParaRPr lang="en-US" dirty="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0x0000 0003</a:t>
            </a:r>
            <a:endParaRPr lang="en-US" sz="1400" dirty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0x1000 4004</a:t>
            </a:r>
            <a:endParaRPr lang="en-US" sz="1400" dirty="0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1593850" y="2025127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0x0000 0003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</a:rPr>
              <a:t>0x1000 </a:t>
            </a:r>
            <a:r>
              <a:rPr lang="en-US" sz="1600" dirty="0" smtClean="0">
                <a:solidFill>
                  <a:srgbClr val="0000FF"/>
                </a:solidFill>
              </a:rPr>
              <a:t>4004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0x0000 0003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0x1000 4004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1593853" y="2681284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0x1000 2004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1182690" y="2639007"/>
            <a:ext cx="469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/>
              <a:t>$</a:t>
            </a:r>
            <a:r>
              <a:rPr lang="en-US" sz="1600" dirty="0" err="1" smtClean="0"/>
              <a:t>fp</a:t>
            </a:r>
            <a:endParaRPr lang="en-US" sz="1600" dirty="0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0x1000 200C</a:t>
            </a:r>
            <a:endParaRPr lang="en-US" sz="1400" dirty="0"/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0x1000 200C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1593853" y="2681284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0x1000 200C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0.00139 -0.113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45" grpId="0"/>
      <p:bldP spid="48" grpId="0"/>
      <p:bldP spid="37" grpId="0" animBg="1"/>
      <p:bldP spid="51" grpId="0" animBg="1"/>
      <p:bldP spid="52" grpId="0" animBg="1"/>
      <p:bldP spid="53" grpId="0" animBg="1"/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8" descr="f02-13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1989138"/>
            <a:ext cx="3198812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Layout</a:t>
            </a:r>
            <a:endParaRPr lang="en-AU"/>
          </a:p>
        </p:txBody>
      </p:sp>
      <p:sp>
        <p:nvSpPr>
          <p:cNvPr id="2836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085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static variables in C, constant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$</a:t>
            </a:r>
            <a:r>
              <a:rPr lang="en-US" sz="2400" dirty="0" err="1"/>
              <a:t>gp</a:t>
            </a:r>
            <a:r>
              <a:rPr lang="en-US" sz="2400" dirty="0"/>
              <a:t> initialized to address allowing ±offsets into this segment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Dynamic data: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</a:t>
            </a:r>
            <a:r>
              <a:rPr lang="en-US" sz="2400" dirty="0" err="1"/>
              <a:t>malloc</a:t>
            </a:r>
            <a:r>
              <a:rPr lang="en-US" sz="2400" dirty="0"/>
              <a:t> in C, new in Java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Stack: automatic storage</a:t>
            </a:r>
            <a:endParaRPr lang="en-AU" sz="2800" dirty="0"/>
          </a:p>
        </p:txBody>
      </p:sp>
      <p:sp>
        <p:nvSpPr>
          <p:cNvPr id="141318" name="TextBox 5"/>
          <p:cNvSpPr txBox="1">
            <a:spLocks noChangeArrowheads="1"/>
          </p:cNvSpPr>
          <p:nvPr/>
        </p:nvSpPr>
        <p:spPr bwMode="auto">
          <a:xfrm>
            <a:off x="2057400" y="64770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120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wasteful if every </a:t>
            </a:r>
            <a:r>
              <a:rPr lang="en-US" dirty="0" err="1" smtClean="0"/>
              <a:t>callee</a:t>
            </a:r>
            <a:r>
              <a:rPr lang="en-US" dirty="0" smtClean="0"/>
              <a:t> had to save/restore every register that it uses.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might be saving/restoring registers that are not in use by the caller at the call point.</a:t>
            </a:r>
          </a:p>
          <a:p>
            <a:r>
              <a:rPr lang="en-US" dirty="0" smtClean="0"/>
              <a:t>Register context </a:t>
            </a:r>
            <a:r>
              <a:rPr lang="en-US" i="1" dirty="0" smtClean="0"/>
              <a:t>calling convention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Some registers are reserved for use by caller</a:t>
            </a:r>
          </a:p>
          <a:p>
            <a:pPr lvl="1"/>
            <a:r>
              <a:rPr lang="en-US" dirty="0" smtClean="0"/>
              <a:t>Others are reserved for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</a:t>
            </a:r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register is </a:t>
            </a:r>
            <a:r>
              <a:rPr lang="en-US" b="1" i="1" dirty="0" smtClean="0"/>
              <a:t>live</a:t>
            </a:r>
            <a:r>
              <a:rPr lang="en-US" dirty="0" smtClean="0"/>
              <a:t> if it contains a value that </a:t>
            </a:r>
            <a:r>
              <a:rPr lang="en-US" b="1" u="sng" dirty="0" smtClean="0"/>
              <a:t>may</a:t>
            </a:r>
            <a:r>
              <a:rPr lang="en-US" dirty="0" smtClean="0"/>
              <a:t> be used in the future.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register is </a:t>
            </a:r>
            <a:r>
              <a:rPr lang="en-US" b="1" i="1" dirty="0" smtClean="0"/>
              <a:t>dead</a:t>
            </a:r>
            <a:r>
              <a:rPr lang="en-US" dirty="0" smtClean="0"/>
              <a:t> if it contains a value that will </a:t>
            </a:r>
            <a:r>
              <a:rPr lang="en-US" b="1" u="sng" dirty="0" smtClean="0"/>
              <a:t>never</a:t>
            </a:r>
            <a:r>
              <a:rPr lang="en-US" dirty="0" smtClean="0"/>
              <a:t> be used in the future.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01700" y="1841500"/>
            <a:ext cx="23114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rPr>
              <a:t>foo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   bar();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….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80000" y="2451100"/>
            <a:ext cx="23114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rPr>
              <a:t>bar(){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….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}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flipV="1">
            <a:off x="1803400" y="2806700"/>
            <a:ext cx="3390900" cy="10541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10800000">
            <a:off x="1854200" y="4076700"/>
            <a:ext cx="3340100" cy="1193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1079500" y="1244600"/>
            <a:ext cx="4052858" cy="2565400"/>
            <a:chOff x="1079500" y="1244600"/>
            <a:chExt cx="4052858" cy="2565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1079500" y="3225800"/>
              <a:ext cx="1460500" cy="584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689100" y="1244600"/>
              <a:ext cx="3443258" cy="2260603"/>
              <a:chOff x="1689100" y="1244600"/>
              <a:chExt cx="3443258" cy="226060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689100" y="1244600"/>
                <a:ext cx="3443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Save live caller-saved registers.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1" idx="2"/>
              </p:cNvCxnSpPr>
              <p:nvPr/>
            </p:nvCxnSpPr>
            <p:spPr bwMode="auto">
              <a:xfrm rot="5400000">
                <a:off x="1731280" y="1825753"/>
                <a:ext cx="1891271" cy="146762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41" name="Group 40"/>
          <p:cNvGrpSpPr/>
          <p:nvPr/>
        </p:nvGrpSpPr>
        <p:grpSpPr>
          <a:xfrm>
            <a:off x="5207000" y="1803400"/>
            <a:ext cx="3979794" cy="1638300"/>
            <a:chOff x="5207000" y="1803400"/>
            <a:chExt cx="3979794" cy="16383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207000" y="2857500"/>
              <a:ext cx="1460500" cy="584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319742" y="1803400"/>
              <a:ext cx="3867052" cy="1295402"/>
              <a:chOff x="5319742" y="1803400"/>
              <a:chExt cx="3867052" cy="129540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319742" y="1803400"/>
                <a:ext cx="38670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Save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callee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-saved registers that are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written by the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callee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stCxn id="23" idx="2"/>
              </p:cNvCxnSpPr>
              <p:nvPr/>
            </p:nvCxnSpPr>
            <p:spPr bwMode="auto">
              <a:xfrm rot="5400000">
                <a:off x="6242159" y="2087692"/>
                <a:ext cx="649070" cy="13731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42" name="Group 41"/>
          <p:cNvGrpSpPr/>
          <p:nvPr/>
        </p:nvGrpSpPr>
        <p:grpSpPr>
          <a:xfrm>
            <a:off x="5194300" y="4584700"/>
            <a:ext cx="4117705" cy="1753632"/>
            <a:chOff x="5194300" y="4584700"/>
            <a:chExt cx="4117705" cy="1753632"/>
          </a:xfrm>
        </p:grpSpPr>
        <p:sp>
          <p:nvSpPr>
            <p:cNvPr id="10" name="Rectangle 9"/>
            <p:cNvSpPr/>
            <p:nvPr/>
          </p:nvSpPr>
          <p:spPr bwMode="auto">
            <a:xfrm>
              <a:off x="5194300" y="4584700"/>
              <a:ext cx="1460500" cy="584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265517" y="4838700"/>
              <a:ext cx="4046488" cy="1499632"/>
              <a:chOff x="5265517" y="4838700"/>
              <a:chExt cx="4046488" cy="149963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265517" y="5969000"/>
                <a:ext cx="404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Restore saved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callee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-saved registers.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9" name="Straight Arrow Connector 28"/>
              <p:cNvCxnSpPr>
                <a:stCxn id="24" idx="0"/>
              </p:cNvCxnSpPr>
              <p:nvPr/>
            </p:nvCxnSpPr>
            <p:spPr bwMode="auto">
              <a:xfrm rot="16200000" flipV="1">
                <a:off x="6038333" y="4718571"/>
                <a:ext cx="1130300" cy="137055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43" name="Group 42"/>
          <p:cNvGrpSpPr/>
          <p:nvPr/>
        </p:nvGrpSpPr>
        <p:grpSpPr>
          <a:xfrm>
            <a:off x="1066800" y="4140200"/>
            <a:ext cx="4347674" cy="2375932"/>
            <a:chOff x="1066800" y="4140200"/>
            <a:chExt cx="4347674" cy="2375932"/>
          </a:xfrm>
        </p:grpSpPr>
        <p:sp>
          <p:nvSpPr>
            <p:cNvPr id="8" name="Rectangle 7"/>
            <p:cNvSpPr/>
            <p:nvPr/>
          </p:nvSpPr>
          <p:spPr bwMode="auto">
            <a:xfrm>
              <a:off x="1066800" y="4140200"/>
              <a:ext cx="1460500" cy="584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689100" y="4470400"/>
              <a:ext cx="3725374" cy="2045732"/>
              <a:chOff x="1689100" y="4470400"/>
              <a:chExt cx="3725374" cy="20457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689100" y="6146800"/>
                <a:ext cx="372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Restore live caller-saved registers.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" name="Straight Arrow Connector 31"/>
              <p:cNvCxnSpPr>
                <a:stCxn id="22" idx="0"/>
              </p:cNvCxnSpPr>
              <p:nvPr/>
            </p:nvCxnSpPr>
            <p:spPr bwMode="auto">
              <a:xfrm rot="16200000" flipV="1">
                <a:off x="1928294" y="4523306"/>
                <a:ext cx="1676400" cy="157058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Saving Convention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431925" y="2031098"/>
            <a:ext cx="54067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To avoid saving and restoring</a:t>
            </a:r>
            <a:r>
              <a:rPr lang="en-US" dirty="0" smtClean="0"/>
              <a:t> dead registers, </a:t>
            </a:r>
            <a:r>
              <a:rPr lang="en-US" dirty="0"/>
              <a:t>MIPS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adopts </a:t>
            </a:r>
            <a:r>
              <a:rPr lang="en-US" dirty="0"/>
              <a:t>the following </a:t>
            </a:r>
            <a:r>
              <a:rPr lang="en-US" dirty="0">
                <a:solidFill>
                  <a:srgbClr val="0033CC"/>
                </a:solidFill>
              </a:rPr>
              <a:t>software convention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457325" y="5143798"/>
            <a:ext cx="679235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names</a:t>
            </a:r>
            <a:r>
              <a:rPr lang="en-US" dirty="0" smtClean="0"/>
              <a:t> indicates which procedure </a:t>
            </a:r>
            <a:r>
              <a:rPr lang="en-US" dirty="0"/>
              <a:t>(the caller or the </a:t>
            </a:r>
            <a:r>
              <a:rPr lang="en-US" dirty="0" err="1"/>
              <a:t>callee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is responsible for preserving the </a:t>
            </a:r>
            <a:r>
              <a:rPr lang="en-US" dirty="0"/>
              <a:t>value stored in the register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 smtClean="0"/>
              <a:t>procedure boundary</a:t>
            </a:r>
            <a:r>
              <a:rPr lang="en-US" dirty="0"/>
              <a:t>.</a:t>
            </a:r>
          </a:p>
        </p:txBody>
      </p:sp>
      <p:sp>
        <p:nvSpPr>
          <p:cNvPr id="63494" name="TextBox 5"/>
          <p:cNvSpPr txBox="1">
            <a:spLocks noChangeArrowheads="1"/>
          </p:cNvSpPr>
          <p:nvPr/>
        </p:nvSpPr>
        <p:spPr bwMode="auto">
          <a:xfrm>
            <a:off x="1828800" y="6411913"/>
            <a:ext cx="1271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118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87425" y="2843898"/>
            <a:ext cx="66126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	Registers </a:t>
            </a:r>
            <a:r>
              <a:rPr lang="en-US" dirty="0">
                <a:solidFill>
                  <a:srgbClr val="0033CC"/>
                </a:solidFill>
              </a:rPr>
              <a:t>$t0-$t9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not preserved</a:t>
            </a:r>
            <a:r>
              <a:rPr lang="en-US" dirty="0"/>
              <a:t> by the </a:t>
            </a:r>
            <a:r>
              <a:rPr lang="en-US" dirty="0" err="1"/>
              <a:t>callee</a:t>
            </a:r>
            <a:r>
              <a:rPr lang="en-US" dirty="0"/>
              <a:t> on a</a:t>
            </a:r>
          </a:p>
          <a:p>
            <a:r>
              <a:rPr lang="en-US" dirty="0"/>
              <a:t>                                           procedure call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74725" y="3579298"/>
            <a:ext cx="7035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Registers </a:t>
            </a:r>
            <a:r>
              <a:rPr lang="en-US" dirty="0">
                <a:solidFill>
                  <a:srgbClr val="0033CC"/>
                </a:solidFill>
              </a:rPr>
              <a:t>$s0-$s7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must be preserved</a:t>
            </a:r>
            <a:r>
              <a:rPr lang="en-US" dirty="0"/>
              <a:t> on a procedure call.</a:t>
            </a:r>
          </a:p>
        </p:txBody>
      </p:sp>
      <p:sp>
        <p:nvSpPr>
          <p:cNvPr id="2" name="Rectangle 1"/>
          <p:cNvSpPr/>
          <p:nvPr/>
        </p:nvSpPr>
        <p:spPr>
          <a:xfrm>
            <a:off x="1854200" y="4248835"/>
            <a:ext cx="554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Registers </a:t>
            </a:r>
            <a:r>
              <a:rPr lang="en-US" dirty="0">
                <a:solidFill>
                  <a:srgbClr val="0033CC"/>
                </a:solidFill>
              </a:rPr>
              <a:t>$t0-$t9</a:t>
            </a:r>
            <a:r>
              <a:rPr lang="en-US" dirty="0"/>
              <a:t> are the  </a:t>
            </a:r>
            <a:r>
              <a:rPr lang="en-US" dirty="0">
                <a:solidFill>
                  <a:srgbClr val="FF0000"/>
                </a:solidFill>
              </a:rPr>
              <a:t>caller-saved</a:t>
            </a:r>
            <a:r>
              <a:rPr lang="en-US" dirty="0"/>
              <a:t> registers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4200" y="4629835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Registers </a:t>
            </a:r>
            <a:r>
              <a:rPr lang="en-US" dirty="0">
                <a:solidFill>
                  <a:srgbClr val="0033CC"/>
                </a:solidFill>
              </a:rPr>
              <a:t>$s0-s7</a:t>
            </a:r>
            <a:r>
              <a:rPr lang="en-US" dirty="0"/>
              <a:t> are </a:t>
            </a:r>
            <a:r>
              <a:rPr lang="en-US" dirty="0" err="1">
                <a:solidFill>
                  <a:srgbClr val="FF0000"/>
                </a:solidFill>
              </a:rPr>
              <a:t>callee</a:t>
            </a:r>
            <a:r>
              <a:rPr lang="en-US" dirty="0">
                <a:solidFill>
                  <a:srgbClr val="FF0000"/>
                </a:solidFill>
              </a:rPr>
              <a:t>-saved</a:t>
            </a:r>
            <a:r>
              <a:rPr lang="en-US" dirty="0"/>
              <a:t> registers.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6050"/>
            <a:ext cx="8259762" cy="646113"/>
          </a:xfrm>
        </p:spPr>
        <p:txBody>
          <a:bodyPr/>
          <a:lstStyle/>
          <a:p>
            <a:pPr eaLnBrk="1" hangingPunct="1"/>
            <a:r>
              <a:rPr lang="en-US" sz="3600"/>
              <a:t>Registers Used for Procedure Calls</a:t>
            </a:r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1279525" y="2065338"/>
            <a:ext cx="71167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33CC"/>
                </a:solidFill>
              </a:rPr>
              <a:t>$a0-$a3</a:t>
            </a:r>
            <a:r>
              <a:rPr lang="en-US" sz="2000"/>
              <a:t>: four argument registers in which to pass parameters</a:t>
            </a:r>
          </a:p>
          <a:p>
            <a:r>
              <a:rPr lang="en-US" sz="2000">
                <a:solidFill>
                  <a:srgbClr val="0033CC"/>
                </a:solidFill>
              </a:rPr>
              <a:t>$v0-$v1</a:t>
            </a:r>
            <a:r>
              <a:rPr lang="en-US" sz="2000"/>
              <a:t>: two value registers in which to return values</a:t>
            </a:r>
          </a:p>
          <a:p>
            <a:r>
              <a:rPr lang="en-US" sz="2000">
                <a:solidFill>
                  <a:srgbClr val="0033CC"/>
                </a:solidFill>
              </a:rPr>
              <a:t>$ra</a:t>
            </a:r>
            <a:r>
              <a:rPr lang="en-US" sz="2000"/>
              <a:t>: one return address register to return to the point of origin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6940550" y="6491288"/>
            <a:ext cx="1976438" cy="366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7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2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11200" y="2451100"/>
            <a:ext cx="3911600" cy="345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35500" y="2222500"/>
            <a:ext cx="3911600" cy="375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B-24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5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2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11200" y="2667000"/>
            <a:ext cx="3911600" cy="3238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35500" y="2222500"/>
            <a:ext cx="3911600" cy="375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B-24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3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11200" y="3111500"/>
            <a:ext cx="3911600" cy="279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35500" y="2222500"/>
            <a:ext cx="3911600" cy="375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B-24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03400"/>
            <a:ext cx="3045500" cy="3693319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void </a:t>
            </a:r>
            <a:r>
              <a:rPr lang="en-US" dirty="0" err="1" smtClean="0"/>
              <a:t>foo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</a:t>
            </a:r>
            <a:r>
              <a:rPr lang="en-US" dirty="0" err="1" smtClean="0"/>
              <a:t>scanf(“%d</a:t>
            </a:r>
            <a:r>
              <a:rPr lang="en-US" dirty="0" smtClean="0"/>
              <a:t> %</a:t>
            </a:r>
            <a:r>
              <a:rPr lang="en-US" dirty="0" err="1" smtClean="0"/>
              <a:t>d”,&amp;a</a:t>
            </a:r>
            <a:r>
              <a:rPr lang="en-US" dirty="0" smtClean="0"/>
              <a:t>, &amp;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5:  …</a:t>
            </a:r>
          </a:p>
          <a:p>
            <a:r>
              <a:rPr lang="en-US" dirty="0" smtClean="0"/>
              <a:t>  6: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</a:t>
            </a:r>
            <a:r>
              <a:rPr lang="en-US" dirty="0" err="1" smtClean="0"/>
              <a:t>t</a:t>
            </a:r>
            <a:r>
              <a:rPr lang="en-US" dirty="0" smtClean="0"/>
              <a:t> = 2*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…</a:t>
            </a:r>
          </a:p>
          <a:p>
            <a:r>
              <a:rPr lang="en-US" dirty="0" smtClean="0"/>
              <a:t>  9: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bar(b</a:t>
            </a:r>
            <a:r>
              <a:rPr lang="en-US" dirty="0" smtClean="0"/>
              <a:t>, a);</a:t>
            </a:r>
          </a:p>
          <a:p>
            <a:r>
              <a:rPr lang="en-US" dirty="0" smtClean="0"/>
              <a:t>10:  </a:t>
            </a:r>
            <a:r>
              <a:rPr lang="en-US" dirty="0" err="1" smtClean="0"/>
              <a:t>c</a:t>
            </a:r>
            <a:r>
              <a:rPr lang="en-US" dirty="0" smtClean="0"/>
              <a:t> = </a:t>
            </a:r>
            <a:r>
              <a:rPr lang="en-US" dirty="0" err="1" smtClean="0"/>
              <a:t>c</a:t>
            </a:r>
            <a:r>
              <a:rPr lang="en-US" dirty="0" smtClean="0"/>
              <a:t> +  4*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11:   …</a:t>
            </a:r>
          </a:p>
          <a:p>
            <a:r>
              <a:rPr lang="en-US" dirty="0" smtClean="0"/>
              <a:t>12: 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4596" y="2218898"/>
            <a:ext cx="2519477" cy="2862323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bar(int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t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5:   </a:t>
            </a:r>
            <a:r>
              <a:rPr lang="en-US" dirty="0" err="1" smtClean="0"/>
              <a:t>for(i</a:t>
            </a:r>
            <a:r>
              <a:rPr lang="en-US" dirty="0" smtClean="0"/>
              <a:t>=0,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</a:t>
            </a:r>
            <a:r>
              <a:rPr lang="en-US" dirty="0" smtClean="0"/>
              <a:t> 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6:        </a:t>
            </a:r>
            <a:r>
              <a:rPr lang="en-US" dirty="0" err="1" smtClean="0"/>
              <a:t>t</a:t>
            </a:r>
            <a:r>
              <a:rPr lang="en-US" dirty="0" smtClean="0"/>
              <a:t> =  </a:t>
            </a:r>
            <a:r>
              <a:rPr lang="en-US" dirty="0" err="1" smtClean="0"/>
              <a:t>baz(x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      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*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     }</a:t>
            </a:r>
          </a:p>
          <a:p>
            <a:r>
              <a:rPr lang="en-US" dirty="0" smtClean="0"/>
              <a:t>  9:   return 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10: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3169" y="2772896"/>
            <a:ext cx="1839716" cy="1754327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baz(int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z</a:t>
            </a:r>
            <a:r>
              <a:rPr lang="en-US" dirty="0" smtClean="0"/>
              <a:t> = 100-d;</a:t>
            </a:r>
          </a:p>
          <a:p>
            <a:r>
              <a:rPr lang="en-US" dirty="0" smtClean="0"/>
              <a:t>  5:   return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6:  }</a:t>
            </a:r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1701800" y="2413000"/>
            <a:ext cx="2260600" cy="1130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" name="Curved Connector 8"/>
          <p:cNvCxnSpPr/>
          <p:nvPr/>
        </p:nvCxnSpPr>
        <p:spPr bwMode="auto">
          <a:xfrm flipV="1">
            <a:off x="5842000" y="2984500"/>
            <a:ext cx="1498600" cy="939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10800000">
            <a:off x="5397500" y="3987800"/>
            <a:ext cx="2298700" cy="190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0800000">
            <a:off x="1727200" y="3619500"/>
            <a:ext cx="2324100" cy="1117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Curved Connector 19"/>
          <p:cNvCxnSpPr/>
          <p:nvPr/>
        </p:nvCxnSpPr>
        <p:spPr bwMode="auto">
          <a:xfrm flipV="1">
            <a:off x="1778000" y="2374900"/>
            <a:ext cx="2222500" cy="195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Curved Connector 23"/>
          <p:cNvCxnSpPr/>
          <p:nvPr/>
        </p:nvCxnSpPr>
        <p:spPr bwMode="auto">
          <a:xfrm rot="10800000">
            <a:off x="1752600" y="4394200"/>
            <a:ext cx="2349500" cy="368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181100" y="1422400"/>
            <a:ext cx="73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caller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1700" y="1892300"/>
            <a:ext cx="7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callee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4400" y="1892300"/>
            <a:ext cx="73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caller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99400" y="2400300"/>
            <a:ext cx="7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callee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62400" y="3898900"/>
            <a:ext cx="3336717" cy="1880632"/>
            <a:chOff x="3962400" y="3898900"/>
            <a:chExt cx="3336717" cy="1880632"/>
          </a:xfrm>
        </p:grpSpPr>
        <p:sp>
          <p:nvSpPr>
            <p:cNvPr id="31" name="TextBox 30"/>
            <p:cNvSpPr txBox="1"/>
            <p:nvPr/>
          </p:nvSpPr>
          <p:spPr>
            <a:xfrm>
              <a:off x="5626100" y="5410200"/>
              <a:ext cx="167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3962400" y="3898900"/>
              <a:ext cx="342900" cy="3302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34" name="Straight Arrow Connector 33"/>
            <p:cNvCxnSpPr>
              <a:stCxn id="31" idx="1"/>
              <a:endCxn id="32" idx="5"/>
            </p:cNvCxnSpPr>
            <p:nvPr/>
          </p:nvCxnSpPr>
          <p:spPr bwMode="auto">
            <a:xfrm rot="10800000">
              <a:off x="4255084" y="4180744"/>
              <a:ext cx="1371017" cy="14141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175000" y="1333500"/>
            <a:ext cx="4305300" cy="1219200"/>
            <a:chOff x="3733800" y="4064000"/>
            <a:chExt cx="4509014" cy="1219200"/>
          </a:xfrm>
        </p:grpSpPr>
        <p:sp>
          <p:nvSpPr>
            <p:cNvPr id="37" name="TextBox 36"/>
            <p:cNvSpPr txBox="1"/>
            <p:nvPr/>
          </p:nvSpPr>
          <p:spPr>
            <a:xfrm>
              <a:off x="4889500" y="4064000"/>
              <a:ext cx="3353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must remember return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7" idx="1"/>
            </p:cNvCxnSpPr>
            <p:nvPr/>
          </p:nvCxnSpPr>
          <p:spPr bwMode="auto">
            <a:xfrm rot="10800000" flipV="1">
              <a:off x="3733800" y="4387166"/>
              <a:ext cx="1155700" cy="8960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2870199" y="4178300"/>
            <a:ext cx="4368800" cy="2271931"/>
            <a:chOff x="3667295" y="2438400"/>
            <a:chExt cx="4575519" cy="2271931"/>
          </a:xfrm>
        </p:grpSpPr>
        <p:sp>
          <p:nvSpPr>
            <p:cNvPr id="43" name="TextBox 42"/>
            <p:cNvSpPr txBox="1"/>
            <p:nvPr/>
          </p:nvSpPr>
          <p:spPr>
            <a:xfrm>
              <a:off x="4889500" y="4064000"/>
              <a:ext cx="3353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must return to correct return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 bwMode="auto">
            <a:xfrm rot="10800000">
              <a:off x="3667295" y="2438400"/>
              <a:ext cx="1222204" cy="19487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139700" y="3467100"/>
            <a:ext cx="3311317" cy="2452132"/>
            <a:chOff x="3962400" y="3898900"/>
            <a:chExt cx="3311317" cy="2452132"/>
          </a:xfrm>
        </p:grpSpPr>
        <p:sp>
          <p:nvSpPr>
            <p:cNvPr id="38" name="TextBox 37"/>
            <p:cNvSpPr txBox="1"/>
            <p:nvPr/>
          </p:nvSpPr>
          <p:spPr>
            <a:xfrm>
              <a:off x="5600700" y="5981700"/>
              <a:ext cx="167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3898900"/>
              <a:ext cx="342900" cy="3302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41" name="Straight Arrow Connector 40"/>
            <p:cNvCxnSpPr>
              <a:stCxn id="38" idx="1"/>
              <a:endCxn id="40" idx="5"/>
            </p:cNvCxnSpPr>
            <p:nvPr/>
          </p:nvCxnSpPr>
          <p:spPr bwMode="auto">
            <a:xfrm rot="10800000">
              <a:off x="4255084" y="4180744"/>
              <a:ext cx="1345617" cy="19856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1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11200" y="3987800"/>
            <a:ext cx="3911600" cy="191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635500" y="2222500"/>
            <a:ext cx="3911600" cy="375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B-24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9" name="Document" r:id="rId4" imgW="7329996" imgH="3997911" progId="Word.Document.8">
                  <p:embed/>
                </p:oleObj>
              </mc:Choice>
              <mc:Fallback>
                <p:oleObj name="Document" r:id="rId4" imgW="7329996" imgH="399791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610100" y="4432300"/>
            <a:ext cx="3911600" cy="191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648200" y="2222500"/>
            <a:ext cx="39116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B-24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7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610100" y="4432300"/>
            <a:ext cx="3911600" cy="191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1828800" y="62484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B-24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5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610100" y="4876800"/>
            <a:ext cx="3911600" cy="147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1828800" y="62484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B-24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3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610100" y="5105400"/>
            <a:ext cx="3911600" cy="1244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1828800" y="62484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B-24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1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610100" y="5321300"/>
            <a:ext cx="391160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1828800" y="62484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B-24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9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610100" y="5537200"/>
            <a:ext cx="3911600" cy="81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828800" y="62484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B-24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7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1828800" y="62484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B-24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451100" y="1993900"/>
            <a:ext cx="2197100" cy="812800"/>
          </a:xfrm>
          <a:prstGeom prst="rect">
            <a:avLst/>
          </a:prstGeom>
          <a:solidFill>
            <a:srgbClr val="E9EBCF"/>
          </a:solidFill>
          <a:ln w="57150" cap="flat" cmpd="sng" algn="ctr">
            <a:solidFill>
              <a:srgbClr val="CFCAA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pitchFamily="-105" charset="0"/>
              </a:rPr>
              <a:t>Save $</a:t>
            </a:r>
            <a:r>
              <a:rPr lang="en-US" sz="2400" dirty="0" err="1" smtClean="0">
                <a:latin typeface="Arial" pitchFamily="-105" charset="0"/>
              </a:rPr>
              <a:t>fp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6900" y="1111935"/>
            <a:ext cx="854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Some procedures </a:t>
            </a:r>
            <a:r>
              <a:rPr lang="en-US" sz="2400" b="1" dirty="0" smtClean="0"/>
              <a:t>may</a:t>
            </a:r>
            <a:r>
              <a:rPr lang="en-US" sz="2400" dirty="0" smtClean="0"/>
              <a:t> change $sp during its execution. Then:	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67100" y="2806699"/>
            <a:ext cx="4000500" cy="1164168"/>
            <a:chOff x="3467100" y="2806699"/>
            <a:chExt cx="4000500" cy="1164168"/>
          </a:xfrm>
        </p:grpSpPr>
        <p:sp>
          <p:nvSpPr>
            <p:cNvPr id="7" name="Rectangle 6"/>
            <p:cNvSpPr/>
            <p:nvPr/>
          </p:nvSpPr>
          <p:spPr bwMode="auto">
            <a:xfrm>
              <a:off x="3467100" y="3158067"/>
              <a:ext cx="4000500" cy="812800"/>
            </a:xfrm>
            <a:prstGeom prst="rect">
              <a:avLst/>
            </a:prstGeom>
            <a:solidFill>
              <a:srgbClr val="E9EBCF"/>
            </a:solidFill>
            <a:ln w="5715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latin typeface="Arial" pitchFamily="-105" charset="0"/>
                </a:rPr>
                <a:t>Move $</a:t>
              </a:r>
              <a:r>
                <a:rPr lang="en-US" sz="2400" dirty="0" err="1" smtClean="0">
                  <a:latin typeface="Arial" pitchFamily="-105" charset="0"/>
                </a:rPr>
                <a:t>fp</a:t>
              </a:r>
              <a:endParaRPr lang="en-US" sz="2400" dirty="0" smtClean="0">
                <a:latin typeface="Arial" pitchFamily="-105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to first position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 of </a:t>
              </a:r>
              <a:r>
                <a:rPr lang="en-US" sz="2400" dirty="0" smtClean="0">
                  <a:latin typeface="Arial" pitchFamily="-105" charset="0"/>
                </a:rPr>
                <a:t>frame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 bwMode="auto">
            <a:xfrm rot="16200000" flipH="1">
              <a:off x="4332817" y="2023533"/>
              <a:ext cx="351367" cy="19177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4178300" y="3970866"/>
            <a:ext cx="4775200" cy="1164168"/>
            <a:chOff x="4178300" y="3970866"/>
            <a:chExt cx="4775200" cy="1164168"/>
          </a:xfrm>
        </p:grpSpPr>
        <p:sp>
          <p:nvSpPr>
            <p:cNvPr id="8" name="Rectangle 7"/>
            <p:cNvSpPr/>
            <p:nvPr/>
          </p:nvSpPr>
          <p:spPr bwMode="auto">
            <a:xfrm>
              <a:off x="4178300" y="4322234"/>
              <a:ext cx="4775200" cy="812800"/>
            </a:xfrm>
            <a:prstGeom prst="rect">
              <a:avLst/>
            </a:prstGeom>
            <a:solidFill>
              <a:srgbClr val="E9EBCF"/>
            </a:solidFill>
            <a:ln w="5715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Always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 use $</a:t>
              </a:r>
              <a:r>
                <a:rPr kumimoji="0" lang="en-US" sz="24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fp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 to access stack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13" name="Straight Arrow Connector 12"/>
            <p:cNvCxnSpPr>
              <a:stCxn id="7" idx="2"/>
              <a:endCxn id="8" idx="0"/>
            </p:cNvCxnSpPr>
            <p:nvPr/>
          </p:nvCxnSpPr>
          <p:spPr bwMode="auto">
            <a:xfrm rot="16200000" flipH="1">
              <a:off x="5840942" y="3597275"/>
              <a:ext cx="351367" cy="10985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2451100" y="5135034"/>
            <a:ext cx="4114800" cy="1164166"/>
            <a:chOff x="2451100" y="5135034"/>
            <a:chExt cx="4114800" cy="1164166"/>
          </a:xfrm>
        </p:grpSpPr>
        <p:sp>
          <p:nvSpPr>
            <p:cNvPr id="9" name="Rectangle 8"/>
            <p:cNvSpPr/>
            <p:nvPr/>
          </p:nvSpPr>
          <p:spPr bwMode="auto">
            <a:xfrm>
              <a:off x="2451100" y="5486400"/>
              <a:ext cx="2197100" cy="812800"/>
            </a:xfrm>
            <a:prstGeom prst="rect">
              <a:avLst/>
            </a:prstGeom>
            <a:solidFill>
              <a:srgbClr val="E9EBCF"/>
            </a:solidFill>
            <a:ln w="5715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latin typeface="Arial" pitchFamily="-105" charset="0"/>
                </a:rPr>
                <a:t>Restore $</a:t>
              </a:r>
              <a:r>
                <a:rPr lang="en-US" sz="2400" dirty="0" err="1" smtClean="0">
                  <a:latin typeface="Arial" pitchFamily="-105" charset="0"/>
                </a:rPr>
                <a:t>fp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16" name="Straight Arrow Connector 15"/>
            <p:cNvCxnSpPr>
              <a:stCxn id="8" idx="2"/>
              <a:endCxn id="9" idx="0"/>
            </p:cNvCxnSpPr>
            <p:nvPr/>
          </p:nvCxnSpPr>
          <p:spPr bwMode="auto">
            <a:xfrm rot="5400000">
              <a:off x="4882092" y="3802592"/>
              <a:ext cx="351366" cy="30162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 (Example)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1899" y="186980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41899" y="233282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41899" y="279584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1899" y="325886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1899" y="3721885"/>
            <a:ext cx="1557867" cy="464608"/>
          </a:xfrm>
          <a:prstGeom prst="rect">
            <a:avLst/>
          </a:prstGeom>
          <a:solidFill>
            <a:srgbClr val="E9EBC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41899" y="4184905"/>
            <a:ext cx="1557867" cy="464608"/>
          </a:xfrm>
          <a:prstGeom prst="rect">
            <a:avLst/>
          </a:prstGeom>
          <a:solidFill>
            <a:srgbClr val="E9EBC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41899" y="4647926"/>
            <a:ext cx="1557867" cy="464608"/>
          </a:xfrm>
          <a:prstGeom prst="rect">
            <a:avLst/>
          </a:prstGeom>
          <a:solidFill>
            <a:srgbClr val="E9EBC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6415" y="561365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1899" y="5110947"/>
            <a:ext cx="1557867" cy="464608"/>
          </a:xfrm>
          <a:prstGeom prst="rect">
            <a:avLst/>
          </a:prstGeom>
          <a:solidFill>
            <a:srgbClr val="E9EBC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41899" y="5573969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86415" y="1925393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48093" y="2386426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6415" y="2847459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86415" y="3308492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6415" y="376952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8093" y="4230558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6415" y="4691591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6415" y="5152624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0x10001004</a:t>
            </a:r>
            <a:endParaRPr lang="en-US" dirty="0"/>
          </a:p>
        </p:txBody>
      </p:sp>
      <p:grpSp>
        <p:nvGrpSpPr>
          <p:cNvPr id="3" name="Group 35"/>
          <p:cNvGrpSpPr/>
          <p:nvPr/>
        </p:nvGrpSpPr>
        <p:grpSpPr>
          <a:xfrm>
            <a:off x="2520654" y="2338143"/>
            <a:ext cx="1025819" cy="461665"/>
            <a:chOff x="2520654" y="2338143"/>
            <a:chExt cx="1025819" cy="461665"/>
          </a:xfrm>
        </p:grpSpPr>
        <p:sp>
          <p:nvSpPr>
            <p:cNvPr id="23" name="Right Arrow 22"/>
            <p:cNvSpPr/>
            <p:nvPr/>
          </p:nvSpPr>
          <p:spPr>
            <a:xfrm>
              <a:off x="3238498" y="25169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20654" y="2338143"/>
              <a:ext cx="743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$FP</a:t>
              </a:r>
              <a:endParaRPr lang="en-US" sz="2400" dirty="0"/>
            </a:p>
          </p:txBody>
        </p:sp>
      </p:grpSp>
      <p:sp>
        <p:nvSpPr>
          <p:cNvPr id="25" name="Right Brace 24"/>
          <p:cNvSpPr/>
          <p:nvPr/>
        </p:nvSpPr>
        <p:spPr>
          <a:xfrm>
            <a:off x="6632574" y="2321713"/>
            <a:ext cx="250825" cy="1394211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83399" y="2611361"/>
            <a:ext cx="1148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caller’s</a:t>
            </a:r>
          </a:p>
          <a:p>
            <a:r>
              <a:rPr lang="en-US" sz="2400" dirty="0" smtClean="0"/>
              <a:t>frame</a:t>
            </a:r>
            <a:endParaRPr lang="en-US" sz="2400" dirty="0"/>
          </a:p>
        </p:txBody>
      </p:sp>
      <p:grpSp>
        <p:nvGrpSpPr>
          <p:cNvPr id="14" name="Group 28"/>
          <p:cNvGrpSpPr/>
          <p:nvPr/>
        </p:nvGrpSpPr>
        <p:grpSpPr>
          <a:xfrm>
            <a:off x="2507954" y="3265243"/>
            <a:ext cx="1025819" cy="461665"/>
            <a:chOff x="2507954" y="3265243"/>
            <a:chExt cx="1025819" cy="461665"/>
          </a:xfrm>
        </p:grpSpPr>
        <p:sp>
          <p:nvSpPr>
            <p:cNvPr id="27" name="Right Arrow 26"/>
            <p:cNvSpPr/>
            <p:nvPr/>
          </p:nvSpPr>
          <p:spPr>
            <a:xfrm>
              <a:off x="3225798" y="34440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7954" y="3265243"/>
              <a:ext cx="760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$SP</a:t>
              </a:r>
              <a:endParaRPr lang="en-US" sz="24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041899" y="3721885"/>
            <a:ext cx="1557867" cy="464608"/>
          </a:xfrm>
          <a:prstGeom prst="rect">
            <a:avLst/>
          </a:prstGeom>
          <a:solidFill>
            <a:srgbClr val="FFDDBE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48315" y="2391588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0x1000101C</a:t>
            </a:r>
            <a:endParaRPr lang="en-US" dirty="0"/>
          </a:p>
        </p:txBody>
      </p:sp>
      <p:grpSp>
        <p:nvGrpSpPr>
          <p:cNvPr id="29" name="Group 34"/>
          <p:cNvGrpSpPr/>
          <p:nvPr/>
        </p:nvGrpSpPr>
        <p:grpSpPr>
          <a:xfrm>
            <a:off x="5041899" y="4186493"/>
            <a:ext cx="1557867" cy="1387476"/>
            <a:chOff x="5041899" y="4186493"/>
            <a:chExt cx="1557867" cy="1387476"/>
          </a:xfrm>
          <a:solidFill>
            <a:srgbClr val="FFDDBE"/>
          </a:solidFill>
        </p:grpSpPr>
        <p:sp>
          <p:nvSpPr>
            <p:cNvPr id="32" name="Rectangle 31"/>
            <p:cNvSpPr/>
            <p:nvPr/>
          </p:nvSpPr>
          <p:spPr>
            <a:xfrm>
              <a:off x="5041899" y="418649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41899" y="464951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41899" y="5109361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8"/>
          <p:cNvGrpSpPr/>
          <p:nvPr/>
        </p:nvGrpSpPr>
        <p:grpSpPr>
          <a:xfrm>
            <a:off x="6632574" y="3715150"/>
            <a:ext cx="1456353" cy="1858819"/>
            <a:chOff x="6632574" y="3715150"/>
            <a:chExt cx="1456353" cy="1858819"/>
          </a:xfrm>
        </p:grpSpPr>
        <p:sp>
          <p:nvSpPr>
            <p:cNvPr id="37" name="Right Brace 36"/>
            <p:cNvSpPr/>
            <p:nvPr/>
          </p:nvSpPr>
          <p:spPr>
            <a:xfrm>
              <a:off x="6632574" y="3715150"/>
              <a:ext cx="250825" cy="1858819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399" y="4195298"/>
              <a:ext cx="12055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callee’s</a:t>
              </a:r>
              <a:endParaRPr lang="en-US" sz="2400" dirty="0" smtClean="0"/>
            </a:p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0.0007 0.0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16666 0.200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40741E-6 L 0.00087 0.20023 " pathEditMode="relative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6621 L 0.0007 0.26598 " pathEditMode="relative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03400"/>
            <a:ext cx="3045500" cy="3693319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void </a:t>
            </a:r>
            <a:r>
              <a:rPr lang="en-US" dirty="0" err="1" smtClean="0"/>
              <a:t>foo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</a:t>
            </a:r>
            <a:r>
              <a:rPr lang="en-US" dirty="0" err="1" smtClean="0"/>
              <a:t>scanf(“%d</a:t>
            </a:r>
            <a:r>
              <a:rPr lang="en-US" dirty="0" smtClean="0"/>
              <a:t> %</a:t>
            </a:r>
            <a:r>
              <a:rPr lang="en-US" dirty="0" err="1" smtClean="0"/>
              <a:t>d”,&amp;a</a:t>
            </a:r>
            <a:r>
              <a:rPr lang="en-US" dirty="0" smtClean="0"/>
              <a:t>, &amp;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5:  …</a:t>
            </a:r>
          </a:p>
          <a:p>
            <a:r>
              <a:rPr lang="en-US" dirty="0" smtClean="0"/>
              <a:t>  6: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</a:t>
            </a:r>
            <a:r>
              <a:rPr lang="en-US" dirty="0" err="1" smtClean="0"/>
              <a:t>t</a:t>
            </a:r>
            <a:r>
              <a:rPr lang="en-US" dirty="0" smtClean="0"/>
              <a:t> = 2*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…</a:t>
            </a:r>
          </a:p>
          <a:p>
            <a:r>
              <a:rPr lang="en-US" dirty="0" smtClean="0"/>
              <a:t>  9: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bar(b</a:t>
            </a:r>
            <a:r>
              <a:rPr lang="en-US" dirty="0" smtClean="0"/>
              <a:t>, a);</a:t>
            </a:r>
          </a:p>
          <a:p>
            <a:r>
              <a:rPr lang="en-US" dirty="0" smtClean="0"/>
              <a:t>10:  </a:t>
            </a:r>
            <a:r>
              <a:rPr lang="en-US" dirty="0" err="1" smtClean="0"/>
              <a:t>c</a:t>
            </a:r>
            <a:r>
              <a:rPr lang="en-US" dirty="0" smtClean="0"/>
              <a:t> = </a:t>
            </a:r>
            <a:r>
              <a:rPr lang="en-US" dirty="0" err="1" smtClean="0"/>
              <a:t>c</a:t>
            </a:r>
            <a:r>
              <a:rPr lang="en-US" dirty="0" smtClean="0"/>
              <a:t> +  4*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11:   …</a:t>
            </a:r>
          </a:p>
          <a:p>
            <a:r>
              <a:rPr lang="en-US" dirty="0" smtClean="0"/>
              <a:t>12: 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4596" y="2218898"/>
            <a:ext cx="2519477" cy="2862323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bar(int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t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5:   </a:t>
            </a:r>
            <a:r>
              <a:rPr lang="en-US" dirty="0" err="1" smtClean="0"/>
              <a:t>for(i</a:t>
            </a:r>
            <a:r>
              <a:rPr lang="en-US" dirty="0" smtClean="0"/>
              <a:t>=0,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</a:t>
            </a:r>
            <a:r>
              <a:rPr lang="en-US" dirty="0" smtClean="0"/>
              <a:t> 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6:        </a:t>
            </a:r>
            <a:r>
              <a:rPr lang="en-US" dirty="0" err="1" smtClean="0"/>
              <a:t>t</a:t>
            </a:r>
            <a:r>
              <a:rPr lang="en-US" dirty="0" smtClean="0"/>
              <a:t> =  </a:t>
            </a:r>
            <a:r>
              <a:rPr lang="en-US" dirty="0" err="1" smtClean="0"/>
              <a:t>baz(x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      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*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     }</a:t>
            </a:r>
          </a:p>
          <a:p>
            <a:r>
              <a:rPr lang="en-US" dirty="0" smtClean="0"/>
              <a:t>  9:   return 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10: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3169" y="2772896"/>
            <a:ext cx="1839716" cy="1754327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baz(int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z</a:t>
            </a:r>
            <a:r>
              <a:rPr lang="en-US" dirty="0" smtClean="0"/>
              <a:t> = 100-d;</a:t>
            </a:r>
          </a:p>
          <a:p>
            <a:r>
              <a:rPr lang="en-US" dirty="0" smtClean="0"/>
              <a:t>  5:   return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6:  }</a:t>
            </a:r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1701800" y="2413000"/>
            <a:ext cx="2260600" cy="1130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" name="Curved Connector 8"/>
          <p:cNvCxnSpPr/>
          <p:nvPr/>
        </p:nvCxnSpPr>
        <p:spPr bwMode="auto">
          <a:xfrm flipV="1">
            <a:off x="5842000" y="2984500"/>
            <a:ext cx="1498600" cy="939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10800000">
            <a:off x="5397500" y="3987800"/>
            <a:ext cx="2298700" cy="190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10" name="Group 35"/>
          <p:cNvGrpSpPr/>
          <p:nvPr/>
        </p:nvGrpSpPr>
        <p:grpSpPr>
          <a:xfrm>
            <a:off x="3314699" y="1181100"/>
            <a:ext cx="3873500" cy="1320800"/>
            <a:chOff x="4186031" y="4064000"/>
            <a:chExt cx="4056783" cy="1320800"/>
          </a:xfrm>
        </p:grpSpPr>
        <p:sp>
          <p:nvSpPr>
            <p:cNvPr id="37" name="TextBox 36"/>
            <p:cNvSpPr txBox="1"/>
            <p:nvPr/>
          </p:nvSpPr>
          <p:spPr>
            <a:xfrm>
              <a:off x="4889500" y="40640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write return address into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7" idx="1"/>
            </p:cNvCxnSpPr>
            <p:nvPr/>
          </p:nvCxnSpPr>
          <p:spPr bwMode="auto">
            <a:xfrm rot="10800000" flipV="1">
              <a:off x="4186031" y="4248666"/>
              <a:ext cx="703468" cy="11361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4037186" y="5803900"/>
            <a:ext cx="320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203200"/>
            <a:ext cx="357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MIPS there is a single register,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, to store the return address.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5" name="Group 35"/>
          <p:cNvGrpSpPr/>
          <p:nvPr/>
        </p:nvGrpSpPr>
        <p:grpSpPr>
          <a:xfrm>
            <a:off x="6769100" y="1739900"/>
            <a:ext cx="2374900" cy="1346200"/>
            <a:chOff x="4319042" y="3911600"/>
            <a:chExt cx="2487274" cy="1346200"/>
          </a:xfrm>
        </p:grpSpPr>
        <p:sp>
          <p:nvSpPr>
            <p:cNvPr id="36" name="TextBox 35"/>
            <p:cNvSpPr txBox="1"/>
            <p:nvPr/>
          </p:nvSpPr>
          <p:spPr>
            <a:xfrm>
              <a:off x="4889501" y="3911600"/>
              <a:ext cx="191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overwrite return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 into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 bwMode="auto">
            <a:xfrm rot="10800000" flipV="1">
              <a:off x="4319042" y="4234766"/>
              <a:ext cx="570460" cy="10230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Freeform 44"/>
          <p:cNvSpPr/>
          <p:nvPr/>
        </p:nvSpPr>
        <p:spPr bwMode="auto">
          <a:xfrm>
            <a:off x="3424767" y="4064000"/>
            <a:ext cx="601133" cy="635000"/>
          </a:xfrm>
          <a:custGeom>
            <a:avLst/>
            <a:gdLst>
              <a:gd name="connsiteX0" fmla="*/ 575733 w 601133"/>
              <a:gd name="connsiteY0" fmla="*/ 635000 h 635000"/>
              <a:gd name="connsiteX1" fmla="*/ 4233 w 601133"/>
              <a:gd name="connsiteY1" fmla="*/ 254000 h 635000"/>
              <a:gd name="connsiteX2" fmla="*/ 601133 w 601133"/>
              <a:gd name="connsiteY2" fmla="*/ 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3" h="635000">
                <a:moveTo>
                  <a:pt x="575733" y="635000"/>
                </a:moveTo>
                <a:cubicBezTo>
                  <a:pt x="287866" y="497416"/>
                  <a:pt x="0" y="359833"/>
                  <a:pt x="4233" y="254000"/>
                </a:cubicBezTo>
                <a:cubicBezTo>
                  <a:pt x="8466" y="148167"/>
                  <a:pt x="601133" y="0"/>
                  <a:pt x="601133" y="0"/>
                </a:cubicBezTo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48" name="Group 35"/>
          <p:cNvGrpSpPr/>
          <p:nvPr/>
        </p:nvGrpSpPr>
        <p:grpSpPr>
          <a:xfrm>
            <a:off x="3581400" y="4559300"/>
            <a:ext cx="3848099" cy="1347232"/>
            <a:chOff x="4212633" y="3086100"/>
            <a:chExt cx="4030180" cy="1347232"/>
          </a:xfrm>
        </p:grpSpPr>
        <p:sp>
          <p:nvSpPr>
            <p:cNvPr id="49" name="TextBox 48"/>
            <p:cNvSpPr txBox="1"/>
            <p:nvPr/>
          </p:nvSpPr>
          <p:spPr>
            <a:xfrm>
              <a:off x="4889499" y="40640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to wrong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1"/>
            </p:cNvCxnSpPr>
            <p:nvPr/>
          </p:nvCxnSpPr>
          <p:spPr bwMode="auto">
            <a:xfrm rot="10800000">
              <a:off x="4212633" y="3086100"/>
              <a:ext cx="676866" cy="11625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3" name="Group 35"/>
          <p:cNvGrpSpPr/>
          <p:nvPr/>
        </p:nvGrpSpPr>
        <p:grpSpPr>
          <a:xfrm>
            <a:off x="6680203" y="4102100"/>
            <a:ext cx="2463798" cy="1624231"/>
            <a:chOff x="4212636" y="3086100"/>
            <a:chExt cx="2580378" cy="1624231"/>
          </a:xfrm>
        </p:grpSpPr>
        <p:sp>
          <p:nvSpPr>
            <p:cNvPr id="54" name="TextBox 53"/>
            <p:cNvSpPr txBox="1"/>
            <p:nvPr/>
          </p:nvSpPr>
          <p:spPr>
            <a:xfrm>
              <a:off x="4889500" y="4064000"/>
              <a:ext cx="1903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to correct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4" idx="1"/>
            </p:cNvCxnSpPr>
            <p:nvPr/>
          </p:nvCxnSpPr>
          <p:spPr bwMode="auto">
            <a:xfrm rot="10800000">
              <a:off x="4212636" y="3086100"/>
              <a:ext cx="676865" cy="13010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4300" y="1651000"/>
            <a:ext cx="3136900" cy="3505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dirty="0" smtClean="0"/>
              <a:t>Frame Pointer (Example – at begin)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067718" y="187353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67718" y="233655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67718" y="279957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7718" y="326259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67718" y="372561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67718" y="418863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67718" y="4651656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2234" y="561738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67718" y="5114677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67718" y="5577699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12234" y="1929123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3912" y="2390156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2234" y="2851189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12234" y="3312222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2234" y="377325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3912" y="4234288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2234" y="4695321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2234" y="5156354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0x10001004</a:t>
            </a:r>
            <a:endParaRPr lang="en-US" dirty="0"/>
          </a:p>
        </p:txBody>
      </p:sp>
      <p:grpSp>
        <p:nvGrpSpPr>
          <p:cNvPr id="3" name="Group 35"/>
          <p:cNvGrpSpPr/>
          <p:nvPr/>
        </p:nvGrpSpPr>
        <p:grpSpPr>
          <a:xfrm>
            <a:off x="3546473" y="2341873"/>
            <a:ext cx="1025819" cy="461665"/>
            <a:chOff x="2520654" y="2338143"/>
            <a:chExt cx="1025819" cy="461665"/>
          </a:xfrm>
        </p:grpSpPr>
        <p:sp>
          <p:nvSpPr>
            <p:cNvPr id="23" name="Right Arrow 22"/>
            <p:cNvSpPr/>
            <p:nvPr/>
          </p:nvSpPr>
          <p:spPr>
            <a:xfrm>
              <a:off x="3238498" y="25169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20654" y="2338143"/>
              <a:ext cx="743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$FP</a:t>
              </a:r>
              <a:endParaRPr lang="en-US" sz="2400" dirty="0"/>
            </a:p>
          </p:txBody>
        </p:sp>
      </p:grpSp>
      <p:sp>
        <p:nvSpPr>
          <p:cNvPr id="25" name="Right Brace 24"/>
          <p:cNvSpPr/>
          <p:nvPr/>
        </p:nvSpPr>
        <p:spPr>
          <a:xfrm>
            <a:off x="7658393" y="2325443"/>
            <a:ext cx="250825" cy="1394211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09218" y="2615091"/>
            <a:ext cx="1148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caller’s</a:t>
            </a:r>
          </a:p>
          <a:p>
            <a:r>
              <a:rPr lang="en-US" sz="2400" dirty="0" smtClean="0"/>
              <a:t>frame</a:t>
            </a:r>
            <a:endParaRPr lang="en-US" sz="2400" dirty="0"/>
          </a:p>
        </p:txBody>
      </p:sp>
      <p:grpSp>
        <p:nvGrpSpPr>
          <p:cNvPr id="14" name="Group 28"/>
          <p:cNvGrpSpPr/>
          <p:nvPr/>
        </p:nvGrpSpPr>
        <p:grpSpPr>
          <a:xfrm>
            <a:off x="3533773" y="3268973"/>
            <a:ext cx="1025819" cy="461665"/>
            <a:chOff x="2507954" y="3265243"/>
            <a:chExt cx="1025819" cy="461665"/>
          </a:xfrm>
        </p:grpSpPr>
        <p:sp>
          <p:nvSpPr>
            <p:cNvPr id="27" name="Right Arrow 26"/>
            <p:cNvSpPr/>
            <p:nvPr/>
          </p:nvSpPr>
          <p:spPr>
            <a:xfrm>
              <a:off x="3225798" y="34440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7954" y="3265243"/>
              <a:ext cx="760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$SP</a:t>
              </a:r>
              <a:endParaRPr lang="en-US" sz="24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064543" y="3716090"/>
            <a:ext cx="1557867" cy="464608"/>
          </a:xfrm>
          <a:prstGeom prst="rect">
            <a:avLst/>
          </a:prstGeom>
          <a:solidFill>
            <a:srgbClr val="FFDDBE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74134" y="2395318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0x1000101C</a:t>
            </a:r>
            <a:endParaRPr lang="en-US" dirty="0"/>
          </a:p>
        </p:txBody>
      </p:sp>
      <p:grpSp>
        <p:nvGrpSpPr>
          <p:cNvPr id="29" name="Group 34"/>
          <p:cNvGrpSpPr/>
          <p:nvPr/>
        </p:nvGrpSpPr>
        <p:grpSpPr>
          <a:xfrm>
            <a:off x="6067718" y="4190223"/>
            <a:ext cx="1557867" cy="1387476"/>
            <a:chOff x="5041899" y="4186493"/>
            <a:chExt cx="1557867" cy="1387476"/>
          </a:xfrm>
          <a:solidFill>
            <a:srgbClr val="FFDDBE"/>
          </a:solidFill>
        </p:grpSpPr>
        <p:sp>
          <p:nvSpPr>
            <p:cNvPr id="32" name="Rectangle 31"/>
            <p:cNvSpPr/>
            <p:nvPr/>
          </p:nvSpPr>
          <p:spPr>
            <a:xfrm>
              <a:off x="5041899" y="418649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41899" y="464951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41899" y="5109361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8"/>
          <p:cNvGrpSpPr/>
          <p:nvPr/>
        </p:nvGrpSpPr>
        <p:grpSpPr>
          <a:xfrm>
            <a:off x="7658393" y="3718880"/>
            <a:ext cx="1456353" cy="1858819"/>
            <a:chOff x="6632574" y="3715150"/>
            <a:chExt cx="1456353" cy="1858819"/>
          </a:xfrm>
        </p:grpSpPr>
        <p:sp>
          <p:nvSpPr>
            <p:cNvPr id="37" name="Right Brace 36"/>
            <p:cNvSpPr/>
            <p:nvPr/>
          </p:nvSpPr>
          <p:spPr>
            <a:xfrm>
              <a:off x="6632574" y="3715150"/>
              <a:ext cx="250825" cy="1858819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399" y="4195298"/>
              <a:ext cx="12055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callee’s</a:t>
              </a:r>
              <a:endParaRPr lang="en-US" sz="2400" dirty="0" smtClean="0"/>
            </a:p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8600" y="2456465"/>
            <a:ext cx="2716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sw</a:t>
            </a:r>
            <a:r>
              <a:rPr lang="en-US" sz="2400" dirty="0" smtClean="0"/>
              <a:t>        $</a:t>
            </a:r>
            <a:r>
              <a:rPr lang="en-US" sz="2400" dirty="0" err="1" smtClean="0"/>
              <a:t>fp</a:t>
            </a:r>
            <a:r>
              <a:rPr lang="en-US" sz="2400" dirty="0" smtClean="0"/>
              <a:t>, 0($sp)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" y="2984439"/>
            <a:ext cx="237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move    $</a:t>
            </a:r>
            <a:r>
              <a:rPr lang="en-US" sz="2400" dirty="0" err="1" smtClean="0"/>
              <a:t>fp</a:t>
            </a:r>
            <a:r>
              <a:rPr lang="en-US" sz="2400" dirty="0" smtClean="0"/>
              <a:t>, $sp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28600" y="3512413"/>
            <a:ext cx="2990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     $</a:t>
            </a:r>
            <a:r>
              <a:rPr lang="en-US" sz="2400" dirty="0"/>
              <a:t>s</a:t>
            </a:r>
            <a:r>
              <a:rPr lang="en-US" sz="2400" dirty="0" smtClean="0"/>
              <a:t>p, $sp, -12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4040387"/>
            <a:ext cx="2716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sw</a:t>
            </a:r>
            <a:r>
              <a:rPr lang="en-US" sz="2400" dirty="0" smtClean="0"/>
              <a:t>       $s0, -4($fp)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4568360"/>
            <a:ext cx="44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∙∙∙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47928" y="1925690"/>
            <a:ext cx="2887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addi</a:t>
            </a:r>
            <a:r>
              <a:rPr lang="en-US" sz="2400" dirty="0" smtClean="0"/>
              <a:t>     $</a:t>
            </a:r>
            <a:r>
              <a:rPr lang="en-US" sz="2400" dirty="0"/>
              <a:t>s</a:t>
            </a:r>
            <a:r>
              <a:rPr lang="en-US" sz="2400" dirty="0" smtClean="0"/>
              <a:t>p, $sp, -4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131218" y="4221588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0xFADEF100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80418" y="4691488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0xABCDEF00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43918" y="5174088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0x12345678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2.22222E-6 L 5.55556E-6 0.06898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16666 0.200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5.55112E-17 L -0.0007 0.2013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6621 L 0.0007 0.26598 " pathEditMode="relative" ptsTypes="AA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  <p:bldP spid="40" grpId="0"/>
      <p:bldP spid="41" grpId="0"/>
      <p:bldP spid="42" grpId="0"/>
      <p:bldP spid="43" grpId="0"/>
      <p:bldP spid="46" grpId="0"/>
      <p:bldP spid="46" grpId="1"/>
      <p:bldP spid="47" grpId="0"/>
      <p:bldP spid="48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4300" y="1651000"/>
            <a:ext cx="3136900" cy="3505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dirty="0" smtClean="0"/>
              <a:t>Frame Pointer (Example - at end)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067718" y="187353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67718" y="233655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67718" y="279957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7718" y="326259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67718" y="372561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67718" y="418863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67718" y="4651656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2234" y="561738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67718" y="5114677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67718" y="5577699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12234" y="1929123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3912" y="2390156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2234" y="2851189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12234" y="3312222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2234" y="377325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3912" y="4234288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2234" y="4695321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2234" y="5156354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0x10001004</a:t>
            </a:r>
            <a:endParaRPr lang="en-US" dirty="0"/>
          </a:p>
        </p:txBody>
      </p:sp>
      <p:grpSp>
        <p:nvGrpSpPr>
          <p:cNvPr id="3" name="Group 35"/>
          <p:cNvGrpSpPr/>
          <p:nvPr/>
        </p:nvGrpSpPr>
        <p:grpSpPr>
          <a:xfrm>
            <a:off x="3586415" y="3719022"/>
            <a:ext cx="1025819" cy="461665"/>
            <a:chOff x="2520654" y="2338143"/>
            <a:chExt cx="1025819" cy="461665"/>
          </a:xfrm>
        </p:grpSpPr>
        <p:sp>
          <p:nvSpPr>
            <p:cNvPr id="23" name="Right Arrow 22"/>
            <p:cNvSpPr/>
            <p:nvPr/>
          </p:nvSpPr>
          <p:spPr>
            <a:xfrm>
              <a:off x="3238498" y="25169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20654" y="2338143"/>
              <a:ext cx="743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$FP</a:t>
              </a:r>
              <a:endParaRPr lang="en-US" sz="2400" dirty="0"/>
            </a:p>
          </p:txBody>
        </p:sp>
      </p:grpSp>
      <p:sp>
        <p:nvSpPr>
          <p:cNvPr id="25" name="Right Brace 24"/>
          <p:cNvSpPr/>
          <p:nvPr/>
        </p:nvSpPr>
        <p:spPr>
          <a:xfrm>
            <a:off x="7658393" y="2325443"/>
            <a:ext cx="250825" cy="1394211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09218" y="2615091"/>
            <a:ext cx="1148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caller’s</a:t>
            </a:r>
          </a:p>
          <a:p>
            <a:r>
              <a:rPr lang="en-US" sz="2400" dirty="0" smtClean="0"/>
              <a:t>frame</a:t>
            </a:r>
            <a:endParaRPr lang="en-US" sz="2400" dirty="0"/>
          </a:p>
        </p:txBody>
      </p:sp>
      <p:grpSp>
        <p:nvGrpSpPr>
          <p:cNvPr id="14" name="Group 28"/>
          <p:cNvGrpSpPr/>
          <p:nvPr/>
        </p:nvGrpSpPr>
        <p:grpSpPr>
          <a:xfrm>
            <a:off x="3533773" y="5123173"/>
            <a:ext cx="1025819" cy="461665"/>
            <a:chOff x="2507954" y="3265243"/>
            <a:chExt cx="1025819" cy="461665"/>
          </a:xfrm>
        </p:grpSpPr>
        <p:sp>
          <p:nvSpPr>
            <p:cNvPr id="27" name="Right Arrow 26"/>
            <p:cNvSpPr/>
            <p:nvPr/>
          </p:nvSpPr>
          <p:spPr>
            <a:xfrm>
              <a:off x="3225798" y="34440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7954" y="3265243"/>
              <a:ext cx="760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$SP</a:t>
              </a:r>
              <a:endParaRPr lang="en-US" sz="24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065104" y="3725615"/>
            <a:ext cx="1557867" cy="464608"/>
          </a:xfrm>
          <a:prstGeom prst="rect">
            <a:avLst/>
          </a:prstGeom>
          <a:solidFill>
            <a:srgbClr val="FFDDBE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34"/>
          <p:cNvGrpSpPr/>
          <p:nvPr/>
        </p:nvGrpSpPr>
        <p:grpSpPr>
          <a:xfrm>
            <a:off x="6067718" y="4177523"/>
            <a:ext cx="1557867" cy="1387476"/>
            <a:chOff x="5041899" y="4186493"/>
            <a:chExt cx="1557867" cy="1387476"/>
          </a:xfrm>
          <a:solidFill>
            <a:srgbClr val="FFDDBE"/>
          </a:solidFill>
        </p:grpSpPr>
        <p:sp>
          <p:nvSpPr>
            <p:cNvPr id="32" name="Rectangle 31"/>
            <p:cNvSpPr/>
            <p:nvPr/>
          </p:nvSpPr>
          <p:spPr>
            <a:xfrm>
              <a:off x="5041899" y="418649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41899" y="464951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41899" y="5109361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8"/>
          <p:cNvGrpSpPr/>
          <p:nvPr/>
        </p:nvGrpSpPr>
        <p:grpSpPr>
          <a:xfrm>
            <a:off x="7658393" y="3718880"/>
            <a:ext cx="1456353" cy="1858819"/>
            <a:chOff x="6632574" y="3715150"/>
            <a:chExt cx="1456353" cy="1858819"/>
          </a:xfrm>
        </p:grpSpPr>
        <p:sp>
          <p:nvSpPr>
            <p:cNvPr id="37" name="Right Brace 36"/>
            <p:cNvSpPr/>
            <p:nvPr/>
          </p:nvSpPr>
          <p:spPr>
            <a:xfrm>
              <a:off x="6632574" y="3715150"/>
              <a:ext cx="250825" cy="1858819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399" y="4195298"/>
              <a:ext cx="12055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callee’s</a:t>
              </a:r>
              <a:endParaRPr lang="en-US" sz="2400" dirty="0" smtClean="0"/>
            </a:p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28600" y="3109591"/>
            <a:ext cx="287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addi</a:t>
            </a:r>
            <a:r>
              <a:rPr lang="en-US" sz="2400" dirty="0" smtClean="0"/>
              <a:t>     $sp, $sp, 16 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2168724"/>
            <a:ext cx="245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lw</a:t>
            </a:r>
            <a:r>
              <a:rPr lang="en-US" sz="2400" dirty="0" smtClean="0"/>
              <a:t>       $s0, -4(fp)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1698290"/>
            <a:ext cx="44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∙∙∙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2639158"/>
            <a:ext cx="2476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lw</a:t>
            </a:r>
            <a:r>
              <a:rPr lang="en-US" sz="2400" dirty="0" smtClean="0"/>
              <a:t>       $</a:t>
            </a:r>
            <a:r>
              <a:rPr lang="en-US" sz="2400" dirty="0" err="1" smtClean="0"/>
              <a:t>fp</a:t>
            </a:r>
            <a:r>
              <a:rPr lang="en-US" sz="2400" dirty="0" smtClean="0"/>
              <a:t>, 0($fp)</a:t>
            </a:r>
            <a:endParaRPr lang="en-US" sz="2400" dirty="0"/>
          </a:p>
        </p:txBody>
      </p:sp>
      <p:grpSp>
        <p:nvGrpSpPr>
          <p:cNvPr id="36" name="Group 50"/>
          <p:cNvGrpSpPr/>
          <p:nvPr/>
        </p:nvGrpSpPr>
        <p:grpSpPr>
          <a:xfrm>
            <a:off x="6067718" y="3785955"/>
            <a:ext cx="1557488" cy="817665"/>
            <a:chOff x="6067718" y="3785955"/>
            <a:chExt cx="1557488" cy="817665"/>
          </a:xfrm>
        </p:grpSpPr>
        <p:sp>
          <p:nvSpPr>
            <p:cNvPr id="47" name="TextBox 46"/>
            <p:cNvSpPr txBox="1"/>
            <p:nvPr/>
          </p:nvSpPr>
          <p:spPr>
            <a:xfrm>
              <a:off x="6106379" y="3785955"/>
              <a:ext cx="149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0x1000101C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67718" y="4234288"/>
              <a:ext cx="1557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0xFADEF100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40" name="Group 49"/>
          <p:cNvGrpSpPr/>
          <p:nvPr/>
        </p:nvGrpSpPr>
        <p:grpSpPr>
          <a:xfrm>
            <a:off x="6065104" y="3785955"/>
            <a:ext cx="1557488" cy="817665"/>
            <a:chOff x="6471504" y="3785955"/>
            <a:chExt cx="1557488" cy="817665"/>
          </a:xfrm>
        </p:grpSpPr>
        <p:sp>
          <p:nvSpPr>
            <p:cNvPr id="30" name="TextBox 29"/>
            <p:cNvSpPr txBox="1"/>
            <p:nvPr/>
          </p:nvSpPr>
          <p:spPr>
            <a:xfrm>
              <a:off x="6512779" y="3785955"/>
              <a:ext cx="149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0x1000101C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1504" y="4234288"/>
              <a:ext cx="1557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0xFADEF100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80418" y="4691488"/>
            <a:ext cx="1621508" cy="851932"/>
            <a:chOff x="6080418" y="4691488"/>
            <a:chExt cx="1621508" cy="851932"/>
          </a:xfrm>
        </p:grpSpPr>
        <p:sp>
          <p:nvSpPr>
            <p:cNvPr id="50" name="TextBox 49"/>
            <p:cNvSpPr txBox="1"/>
            <p:nvPr/>
          </p:nvSpPr>
          <p:spPr>
            <a:xfrm>
              <a:off x="6080418" y="4691488"/>
              <a:ext cx="1621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0xABCDEF00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43918" y="5174088"/>
              <a:ext cx="145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0x12345678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80418" y="4691488"/>
            <a:ext cx="1621508" cy="851932"/>
            <a:chOff x="6804318" y="4843888"/>
            <a:chExt cx="1621508" cy="851932"/>
          </a:xfrm>
        </p:grpSpPr>
        <p:sp>
          <p:nvSpPr>
            <p:cNvPr id="52" name="TextBox 51"/>
            <p:cNvSpPr txBox="1"/>
            <p:nvPr/>
          </p:nvSpPr>
          <p:spPr>
            <a:xfrm>
              <a:off x="6804318" y="4843888"/>
              <a:ext cx="1621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0xABCDEF00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67818" y="5326488"/>
              <a:ext cx="145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0x12345678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407E-6 L 0.00139 -0.200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7 L 0.00157 -0.273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4809066" y="1551094"/>
            <a:ext cx="4470398" cy="795866"/>
            <a:chOff x="4809066" y="2218269"/>
            <a:chExt cx="4470398" cy="795866"/>
          </a:xfrm>
        </p:grpSpPr>
        <p:sp>
          <p:nvSpPr>
            <p:cNvPr id="43" name="Oval 42"/>
            <p:cNvSpPr/>
            <p:nvPr/>
          </p:nvSpPr>
          <p:spPr bwMode="auto">
            <a:xfrm>
              <a:off x="4809066" y="2218269"/>
              <a:ext cx="4334934" cy="795866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" name="Group 39"/>
            <p:cNvGrpSpPr/>
            <p:nvPr/>
          </p:nvGrpSpPr>
          <p:grpSpPr>
            <a:xfrm>
              <a:off x="5006540" y="2286006"/>
              <a:ext cx="4272924" cy="699536"/>
              <a:chOff x="101600" y="1862664"/>
              <a:chExt cx="4272924" cy="69953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1600" y="1862664"/>
                <a:ext cx="4272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parameters in registers</a:t>
                </a:r>
                <a:endParaRPr lang="en-US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600" y="2192868"/>
                <a:ext cx="2943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add $a0, $zero, $t5</a:t>
                </a:r>
                <a:endParaRPr lang="en-US" dirty="0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4809066" y="2407921"/>
            <a:ext cx="4334934" cy="1049862"/>
            <a:chOff x="4809066" y="3166538"/>
            <a:chExt cx="4334934" cy="1049862"/>
          </a:xfrm>
        </p:grpSpPr>
        <p:sp>
          <p:nvSpPr>
            <p:cNvPr id="44" name="Oval 43"/>
            <p:cNvSpPr/>
            <p:nvPr/>
          </p:nvSpPr>
          <p:spPr bwMode="auto">
            <a:xfrm>
              <a:off x="4809066" y="3166538"/>
              <a:ext cx="4334934" cy="1049862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5126893" y="3280830"/>
              <a:ext cx="3645800" cy="716469"/>
              <a:chOff x="139700" y="3077630"/>
              <a:chExt cx="3645800" cy="71646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700" y="3077630"/>
                <a:ext cx="364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Transfer control to </a:t>
                </a:r>
                <a:r>
                  <a:rPr lang="en-US" sz="2400" dirty="0" err="1" smtClean="0"/>
                  <a:t>callee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0700" y="3424767"/>
                <a:ext cx="2571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jal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my_cool_procedure</a:t>
                </a:r>
                <a:endParaRPr lang="en-US" dirty="0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677333" y="5725133"/>
            <a:ext cx="2810932" cy="542849"/>
            <a:chOff x="677333" y="5079018"/>
            <a:chExt cx="2810932" cy="542849"/>
          </a:xfrm>
        </p:grpSpPr>
        <p:sp>
          <p:nvSpPr>
            <p:cNvPr id="51" name="Oval 50"/>
            <p:cNvSpPr/>
            <p:nvPr/>
          </p:nvSpPr>
          <p:spPr bwMode="auto">
            <a:xfrm>
              <a:off x="677333" y="5096933"/>
              <a:ext cx="2810932" cy="524934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2134" y="5079018"/>
              <a:ext cx="2271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Execute </a:t>
              </a:r>
              <a:r>
                <a:rPr lang="en-US" sz="2400" dirty="0" err="1" smtClean="0"/>
                <a:t>callee</a:t>
              </a:r>
              <a:endParaRPr lang="en-US" sz="24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-1" y="4928275"/>
            <a:ext cx="4351867" cy="762001"/>
            <a:chOff x="-1" y="4250265"/>
            <a:chExt cx="4351867" cy="762001"/>
          </a:xfrm>
        </p:grpSpPr>
        <p:sp>
          <p:nvSpPr>
            <p:cNvPr id="52" name="Oval 51"/>
            <p:cNvSpPr/>
            <p:nvPr/>
          </p:nvSpPr>
          <p:spPr bwMode="auto">
            <a:xfrm>
              <a:off x="-1" y="4250265"/>
              <a:ext cx="4351867" cy="762001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2" name="Group 35"/>
            <p:cNvGrpSpPr/>
            <p:nvPr/>
          </p:nvGrpSpPr>
          <p:grpSpPr>
            <a:xfrm>
              <a:off x="132915" y="4298265"/>
              <a:ext cx="4204546" cy="699537"/>
              <a:chOff x="5295900" y="1888106"/>
              <a:chExt cx="4204546" cy="6995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295900" y="1888106"/>
                <a:ext cx="4204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result in return register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14522" y="2218311"/>
                <a:ext cx="216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 $v0, $zero, $t5</a:t>
                </a:r>
              </a:p>
            </p:txBody>
          </p:sp>
        </p:grpSp>
      </p:grpSp>
      <p:sp>
        <p:nvSpPr>
          <p:cNvPr id="76" name="Oval 75"/>
          <p:cNvSpPr/>
          <p:nvPr/>
        </p:nvSpPr>
        <p:spPr bwMode="auto">
          <a:xfrm>
            <a:off x="3878792" y="190500"/>
            <a:ext cx="121708" cy="107950"/>
          </a:xfrm>
          <a:prstGeom prst="ellips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7344843" y="2315680"/>
            <a:ext cx="25400" cy="127000"/>
          </a:xfrm>
          <a:custGeom>
            <a:avLst/>
            <a:gdLst>
              <a:gd name="connsiteX0" fmla="*/ 0 w 25400"/>
              <a:gd name="connsiteY0" fmla="*/ 0 h 127000"/>
              <a:gd name="connsiteX1" fmla="*/ 25400 w 25400"/>
              <a:gd name="connsiteY1" fmla="*/ 127000 h 127000"/>
              <a:gd name="connsiteX2" fmla="*/ 25400 w 254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" h="127000">
                <a:moveTo>
                  <a:pt x="0" y="0"/>
                </a:moveTo>
                <a:lnTo>
                  <a:pt x="25400" y="127000"/>
                </a:lnTo>
                <a:lnTo>
                  <a:pt x="25400" y="1270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5" y="1792630"/>
            <a:ext cx="3522133" cy="829733"/>
            <a:chOff x="0" y="2099733"/>
            <a:chExt cx="3522133" cy="829733"/>
          </a:xfrm>
        </p:grpSpPr>
        <p:sp>
          <p:nvSpPr>
            <p:cNvPr id="89" name="Oval 88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90" name="Group 33"/>
            <p:cNvGrpSpPr/>
            <p:nvPr/>
          </p:nvGrpSpPr>
          <p:grpSpPr>
            <a:xfrm>
              <a:off x="203196" y="2182764"/>
              <a:ext cx="3280916" cy="682601"/>
              <a:chOff x="5118096" y="4515965"/>
              <a:chExt cx="3280916" cy="68260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118096" y="4515965"/>
                <a:ext cx="328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Return control to caller</a:t>
                </a:r>
                <a:endParaRPr lang="en-US" sz="24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78024" y="4829234"/>
                <a:ext cx="723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jr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endParaRPr lang="en-US" dirty="0" smtClean="0"/>
              </a:p>
            </p:txBody>
          </p:sp>
        </p:grpSp>
      </p:grpSp>
      <p:sp>
        <p:nvSpPr>
          <p:cNvPr id="95" name="Freeform 94"/>
          <p:cNvSpPr/>
          <p:nvPr/>
        </p:nvSpPr>
        <p:spPr bwMode="auto">
          <a:xfrm>
            <a:off x="4000500" y="199672"/>
            <a:ext cx="2954867" cy="1345495"/>
          </a:xfrm>
          <a:custGeom>
            <a:avLst/>
            <a:gdLst>
              <a:gd name="connsiteX0" fmla="*/ 0 w 2954867"/>
              <a:gd name="connsiteY0" fmla="*/ 33161 h 1345495"/>
              <a:gd name="connsiteX1" fmla="*/ 228600 w 2954867"/>
              <a:gd name="connsiteY1" fmla="*/ 7761 h 1345495"/>
              <a:gd name="connsiteX2" fmla="*/ 372533 w 2954867"/>
              <a:gd name="connsiteY2" fmla="*/ 3528 h 1345495"/>
              <a:gd name="connsiteX3" fmla="*/ 512233 w 2954867"/>
              <a:gd name="connsiteY3" fmla="*/ 3528 h 1345495"/>
              <a:gd name="connsiteX4" fmla="*/ 618067 w 2954867"/>
              <a:gd name="connsiteY4" fmla="*/ 3528 h 1345495"/>
              <a:gd name="connsiteX5" fmla="*/ 787400 w 2954867"/>
              <a:gd name="connsiteY5" fmla="*/ 24695 h 1345495"/>
              <a:gd name="connsiteX6" fmla="*/ 1041400 w 2954867"/>
              <a:gd name="connsiteY6" fmla="*/ 62795 h 1345495"/>
              <a:gd name="connsiteX7" fmla="*/ 1240367 w 2954867"/>
              <a:gd name="connsiteY7" fmla="*/ 113595 h 1345495"/>
              <a:gd name="connsiteX8" fmla="*/ 1397000 w 2954867"/>
              <a:gd name="connsiteY8" fmla="*/ 155928 h 1345495"/>
              <a:gd name="connsiteX9" fmla="*/ 1540933 w 2954867"/>
              <a:gd name="connsiteY9" fmla="*/ 206728 h 1345495"/>
              <a:gd name="connsiteX10" fmla="*/ 1672167 w 2954867"/>
              <a:gd name="connsiteY10" fmla="*/ 265995 h 1345495"/>
              <a:gd name="connsiteX11" fmla="*/ 1807633 w 2954867"/>
              <a:gd name="connsiteY11" fmla="*/ 329495 h 1345495"/>
              <a:gd name="connsiteX12" fmla="*/ 1900767 w 2954867"/>
              <a:gd name="connsiteY12" fmla="*/ 384528 h 1345495"/>
              <a:gd name="connsiteX13" fmla="*/ 2010833 w 2954867"/>
              <a:gd name="connsiteY13" fmla="*/ 443795 h 1345495"/>
              <a:gd name="connsiteX14" fmla="*/ 2099733 w 2954867"/>
              <a:gd name="connsiteY14" fmla="*/ 498828 h 1345495"/>
              <a:gd name="connsiteX15" fmla="*/ 2260600 w 2954867"/>
              <a:gd name="connsiteY15" fmla="*/ 617361 h 1345495"/>
              <a:gd name="connsiteX16" fmla="*/ 2366433 w 2954867"/>
              <a:gd name="connsiteY16" fmla="*/ 702028 h 1345495"/>
              <a:gd name="connsiteX17" fmla="*/ 2484967 w 2954867"/>
              <a:gd name="connsiteY17" fmla="*/ 795161 h 1345495"/>
              <a:gd name="connsiteX18" fmla="*/ 2590800 w 2954867"/>
              <a:gd name="connsiteY18" fmla="*/ 896761 h 1345495"/>
              <a:gd name="connsiteX19" fmla="*/ 2654300 w 2954867"/>
              <a:gd name="connsiteY19" fmla="*/ 968728 h 1345495"/>
              <a:gd name="connsiteX20" fmla="*/ 2726267 w 2954867"/>
              <a:gd name="connsiteY20" fmla="*/ 1057628 h 1345495"/>
              <a:gd name="connsiteX21" fmla="*/ 2810933 w 2954867"/>
              <a:gd name="connsiteY21" fmla="*/ 1146528 h 1345495"/>
              <a:gd name="connsiteX22" fmla="*/ 2887133 w 2954867"/>
              <a:gd name="connsiteY22" fmla="*/ 1252361 h 1345495"/>
              <a:gd name="connsiteX23" fmla="*/ 2954867 w 2954867"/>
              <a:gd name="connsiteY23" fmla="*/ 1345495 h 134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54867" h="1345495">
                <a:moveTo>
                  <a:pt x="0" y="33161"/>
                </a:moveTo>
                <a:cubicBezTo>
                  <a:pt x="83255" y="22930"/>
                  <a:pt x="166511" y="12700"/>
                  <a:pt x="228600" y="7761"/>
                </a:cubicBezTo>
                <a:cubicBezTo>
                  <a:pt x="290689" y="2822"/>
                  <a:pt x="325261" y="4233"/>
                  <a:pt x="372533" y="3528"/>
                </a:cubicBezTo>
                <a:cubicBezTo>
                  <a:pt x="419805" y="2823"/>
                  <a:pt x="512233" y="3528"/>
                  <a:pt x="512233" y="3528"/>
                </a:cubicBezTo>
                <a:cubicBezTo>
                  <a:pt x="553155" y="3528"/>
                  <a:pt x="572206" y="0"/>
                  <a:pt x="618067" y="3528"/>
                </a:cubicBezTo>
                <a:cubicBezTo>
                  <a:pt x="663928" y="7056"/>
                  <a:pt x="787400" y="24695"/>
                  <a:pt x="787400" y="24695"/>
                </a:cubicBezTo>
                <a:cubicBezTo>
                  <a:pt x="857955" y="34573"/>
                  <a:pt x="965906" y="47978"/>
                  <a:pt x="1041400" y="62795"/>
                </a:cubicBezTo>
                <a:cubicBezTo>
                  <a:pt x="1116895" y="77612"/>
                  <a:pt x="1240367" y="113595"/>
                  <a:pt x="1240367" y="113595"/>
                </a:cubicBezTo>
                <a:cubicBezTo>
                  <a:pt x="1299634" y="129117"/>
                  <a:pt x="1346906" y="140406"/>
                  <a:pt x="1397000" y="155928"/>
                </a:cubicBezTo>
                <a:cubicBezTo>
                  <a:pt x="1447094" y="171450"/>
                  <a:pt x="1495072" y="188384"/>
                  <a:pt x="1540933" y="206728"/>
                </a:cubicBezTo>
                <a:cubicBezTo>
                  <a:pt x="1586794" y="225072"/>
                  <a:pt x="1672167" y="265995"/>
                  <a:pt x="1672167" y="265995"/>
                </a:cubicBezTo>
                <a:cubicBezTo>
                  <a:pt x="1716617" y="286456"/>
                  <a:pt x="1769533" y="309740"/>
                  <a:pt x="1807633" y="329495"/>
                </a:cubicBezTo>
                <a:cubicBezTo>
                  <a:pt x="1845733" y="349250"/>
                  <a:pt x="1866900" y="365478"/>
                  <a:pt x="1900767" y="384528"/>
                </a:cubicBezTo>
                <a:cubicBezTo>
                  <a:pt x="1934634" y="403578"/>
                  <a:pt x="1977672" y="424745"/>
                  <a:pt x="2010833" y="443795"/>
                </a:cubicBezTo>
                <a:cubicBezTo>
                  <a:pt x="2043994" y="462845"/>
                  <a:pt x="2058105" y="469900"/>
                  <a:pt x="2099733" y="498828"/>
                </a:cubicBezTo>
                <a:cubicBezTo>
                  <a:pt x="2141361" y="527756"/>
                  <a:pt x="2216150" y="583494"/>
                  <a:pt x="2260600" y="617361"/>
                </a:cubicBezTo>
                <a:cubicBezTo>
                  <a:pt x="2305050" y="651228"/>
                  <a:pt x="2366433" y="702028"/>
                  <a:pt x="2366433" y="702028"/>
                </a:cubicBezTo>
                <a:cubicBezTo>
                  <a:pt x="2403827" y="731661"/>
                  <a:pt x="2447573" y="762706"/>
                  <a:pt x="2484967" y="795161"/>
                </a:cubicBezTo>
                <a:cubicBezTo>
                  <a:pt x="2522362" y="827617"/>
                  <a:pt x="2562578" y="867833"/>
                  <a:pt x="2590800" y="896761"/>
                </a:cubicBezTo>
                <a:cubicBezTo>
                  <a:pt x="2619022" y="925689"/>
                  <a:pt x="2631722" y="941917"/>
                  <a:pt x="2654300" y="968728"/>
                </a:cubicBezTo>
                <a:cubicBezTo>
                  <a:pt x="2676878" y="995539"/>
                  <a:pt x="2700162" y="1027995"/>
                  <a:pt x="2726267" y="1057628"/>
                </a:cubicBezTo>
                <a:cubicBezTo>
                  <a:pt x="2752372" y="1087261"/>
                  <a:pt x="2784122" y="1114073"/>
                  <a:pt x="2810933" y="1146528"/>
                </a:cubicBezTo>
                <a:cubicBezTo>
                  <a:pt x="2837744" y="1178984"/>
                  <a:pt x="2887133" y="1252361"/>
                  <a:pt x="2887133" y="1252361"/>
                </a:cubicBezTo>
                <a:lnTo>
                  <a:pt x="2954867" y="134549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6" name="Freeform 95"/>
          <p:cNvSpPr/>
          <p:nvPr/>
        </p:nvSpPr>
        <p:spPr bwMode="auto">
          <a:xfrm>
            <a:off x="3155950" y="3435350"/>
            <a:ext cx="4337050" cy="3036358"/>
          </a:xfrm>
          <a:custGeom>
            <a:avLst/>
            <a:gdLst>
              <a:gd name="connsiteX0" fmla="*/ 4337050 w 4337050"/>
              <a:gd name="connsiteY0" fmla="*/ 0 h 3036358"/>
              <a:gd name="connsiteX1" fmla="*/ 4330700 w 4337050"/>
              <a:gd name="connsiteY1" fmla="*/ 120650 h 3036358"/>
              <a:gd name="connsiteX2" fmla="*/ 4311650 w 4337050"/>
              <a:gd name="connsiteY2" fmla="*/ 342900 h 3036358"/>
              <a:gd name="connsiteX3" fmla="*/ 4286250 w 4337050"/>
              <a:gd name="connsiteY3" fmla="*/ 520700 h 3036358"/>
              <a:gd name="connsiteX4" fmla="*/ 4254500 w 4337050"/>
              <a:gd name="connsiteY4" fmla="*/ 641350 h 3036358"/>
              <a:gd name="connsiteX5" fmla="*/ 4235450 w 4337050"/>
              <a:gd name="connsiteY5" fmla="*/ 768350 h 3036358"/>
              <a:gd name="connsiteX6" fmla="*/ 4178300 w 4337050"/>
              <a:gd name="connsiteY6" fmla="*/ 914400 h 3036358"/>
              <a:gd name="connsiteX7" fmla="*/ 4140200 w 4337050"/>
              <a:gd name="connsiteY7" fmla="*/ 1041400 h 3036358"/>
              <a:gd name="connsiteX8" fmla="*/ 4095750 w 4337050"/>
              <a:gd name="connsiteY8" fmla="*/ 1143000 h 3036358"/>
              <a:gd name="connsiteX9" fmla="*/ 4032250 w 4337050"/>
              <a:gd name="connsiteY9" fmla="*/ 1270000 h 3036358"/>
              <a:gd name="connsiteX10" fmla="*/ 3987800 w 4337050"/>
              <a:gd name="connsiteY10" fmla="*/ 1377950 h 3036358"/>
              <a:gd name="connsiteX11" fmla="*/ 3911600 w 4337050"/>
              <a:gd name="connsiteY11" fmla="*/ 1524000 h 3036358"/>
              <a:gd name="connsiteX12" fmla="*/ 3835400 w 4337050"/>
              <a:gd name="connsiteY12" fmla="*/ 1644650 h 3036358"/>
              <a:gd name="connsiteX13" fmla="*/ 3752850 w 4337050"/>
              <a:gd name="connsiteY13" fmla="*/ 1758950 h 3036358"/>
              <a:gd name="connsiteX14" fmla="*/ 3625850 w 4337050"/>
              <a:gd name="connsiteY14" fmla="*/ 1917700 h 3036358"/>
              <a:gd name="connsiteX15" fmla="*/ 3543300 w 4337050"/>
              <a:gd name="connsiteY15" fmla="*/ 2012950 h 3036358"/>
              <a:gd name="connsiteX16" fmla="*/ 3454400 w 4337050"/>
              <a:gd name="connsiteY16" fmla="*/ 2114550 h 3036358"/>
              <a:gd name="connsiteX17" fmla="*/ 3359150 w 4337050"/>
              <a:gd name="connsiteY17" fmla="*/ 2203450 h 3036358"/>
              <a:gd name="connsiteX18" fmla="*/ 3232150 w 4337050"/>
              <a:gd name="connsiteY18" fmla="*/ 2311400 h 3036358"/>
              <a:gd name="connsiteX19" fmla="*/ 3130550 w 4337050"/>
              <a:gd name="connsiteY19" fmla="*/ 2406650 h 3036358"/>
              <a:gd name="connsiteX20" fmla="*/ 3041650 w 4337050"/>
              <a:gd name="connsiteY20" fmla="*/ 2463800 h 3036358"/>
              <a:gd name="connsiteX21" fmla="*/ 2927350 w 4337050"/>
              <a:gd name="connsiteY21" fmla="*/ 2546350 h 3036358"/>
              <a:gd name="connsiteX22" fmla="*/ 2800350 w 4337050"/>
              <a:gd name="connsiteY22" fmla="*/ 2622550 h 3036358"/>
              <a:gd name="connsiteX23" fmla="*/ 2692400 w 4337050"/>
              <a:gd name="connsiteY23" fmla="*/ 2673350 h 3036358"/>
              <a:gd name="connsiteX24" fmla="*/ 2590800 w 4337050"/>
              <a:gd name="connsiteY24" fmla="*/ 2743200 h 3036358"/>
              <a:gd name="connsiteX25" fmla="*/ 2444750 w 4337050"/>
              <a:gd name="connsiteY25" fmla="*/ 2800350 h 3036358"/>
              <a:gd name="connsiteX26" fmla="*/ 2349500 w 4337050"/>
              <a:gd name="connsiteY26" fmla="*/ 2832100 h 3036358"/>
              <a:gd name="connsiteX27" fmla="*/ 2209800 w 4337050"/>
              <a:gd name="connsiteY27" fmla="*/ 2889250 h 3036358"/>
              <a:gd name="connsiteX28" fmla="*/ 1993900 w 4337050"/>
              <a:gd name="connsiteY28" fmla="*/ 2946400 h 3036358"/>
              <a:gd name="connsiteX29" fmla="*/ 1765300 w 4337050"/>
              <a:gd name="connsiteY29" fmla="*/ 2997200 h 3036358"/>
              <a:gd name="connsiteX30" fmla="*/ 1555750 w 4337050"/>
              <a:gd name="connsiteY30" fmla="*/ 3028950 h 3036358"/>
              <a:gd name="connsiteX31" fmla="*/ 1416050 w 4337050"/>
              <a:gd name="connsiteY31" fmla="*/ 3028950 h 3036358"/>
              <a:gd name="connsiteX32" fmla="*/ 1206500 w 4337050"/>
              <a:gd name="connsiteY32" fmla="*/ 3035300 h 3036358"/>
              <a:gd name="connsiteX33" fmla="*/ 1047750 w 4337050"/>
              <a:gd name="connsiteY33" fmla="*/ 3022600 h 3036358"/>
              <a:gd name="connsiteX34" fmla="*/ 838200 w 4337050"/>
              <a:gd name="connsiteY34" fmla="*/ 2997200 h 3036358"/>
              <a:gd name="connsiteX35" fmla="*/ 603250 w 4337050"/>
              <a:gd name="connsiteY35" fmla="*/ 2959100 h 3036358"/>
              <a:gd name="connsiteX36" fmla="*/ 469900 w 4337050"/>
              <a:gd name="connsiteY36" fmla="*/ 2914650 h 3036358"/>
              <a:gd name="connsiteX37" fmla="*/ 279400 w 4337050"/>
              <a:gd name="connsiteY37" fmla="*/ 2876550 h 3036358"/>
              <a:gd name="connsiteX38" fmla="*/ 171450 w 4337050"/>
              <a:gd name="connsiteY38" fmla="*/ 2813050 h 3036358"/>
              <a:gd name="connsiteX39" fmla="*/ 0 w 4337050"/>
              <a:gd name="connsiteY39" fmla="*/ 2736850 h 303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37050" h="3036358">
                <a:moveTo>
                  <a:pt x="4337050" y="0"/>
                </a:moveTo>
                <a:cubicBezTo>
                  <a:pt x="4335991" y="31750"/>
                  <a:pt x="4334933" y="63500"/>
                  <a:pt x="4330700" y="120650"/>
                </a:cubicBezTo>
                <a:cubicBezTo>
                  <a:pt x="4326467" y="177800"/>
                  <a:pt x="4319058" y="276225"/>
                  <a:pt x="4311650" y="342900"/>
                </a:cubicBezTo>
                <a:cubicBezTo>
                  <a:pt x="4304242" y="409575"/>
                  <a:pt x="4295775" y="470958"/>
                  <a:pt x="4286250" y="520700"/>
                </a:cubicBezTo>
                <a:cubicBezTo>
                  <a:pt x="4276725" y="570442"/>
                  <a:pt x="4262967" y="600075"/>
                  <a:pt x="4254500" y="641350"/>
                </a:cubicBezTo>
                <a:cubicBezTo>
                  <a:pt x="4246033" y="682625"/>
                  <a:pt x="4248150" y="722842"/>
                  <a:pt x="4235450" y="768350"/>
                </a:cubicBezTo>
                <a:cubicBezTo>
                  <a:pt x="4222750" y="813858"/>
                  <a:pt x="4194175" y="868892"/>
                  <a:pt x="4178300" y="914400"/>
                </a:cubicBezTo>
                <a:cubicBezTo>
                  <a:pt x="4162425" y="959908"/>
                  <a:pt x="4153958" y="1003300"/>
                  <a:pt x="4140200" y="1041400"/>
                </a:cubicBezTo>
                <a:cubicBezTo>
                  <a:pt x="4126442" y="1079500"/>
                  <a:pt x="4113742" y="1104900"/>
                  <a:pt x="4095750" y="1143000"/>
                </a:cubicBezTo>
                <a:cubicBezTo>
                  <a:pt x="4077758" y="1181100"/>
                  <a:pt x="4050242" y="1230842"/>
                  <a:pt x="4032250" y="1270000"/>
                </a:cubicBezTo>
                <a:cubicBezTo>
                  <a:pt x="4014258" y="1309158"/>
                  <a:pt x="4007908" y="1335617"/>
                  <a:pt x="3987800" y="1377950"/>
                </a:cubicBezTo>
                <a:cubicBezTo>
                  <a:pt x="3967692" y="1420283"/>
                  <a:pt x="3937000" y="1479550"/>
                  <a:pt x="3911600" y="1524000"/>
                </a:cubicBezTo>
                <a:cubicBezTo>
                  <a:pt x="3886200" y="1568450"/>
                  <a:pt x="3861858" y="1605492"/>
                  <a:pt x="3835400" y="1644650"/>
                </a:cubicBezTo>
                <a:cubicBezTo>
                  <a:pt x="3808942" y="1683808"/>
                  <a:pt x="3787775" y="1713442"/>
                  <a:pt x="3752850" y="1758950"/>
                </a:cubicBezTo>
                <a:cubicBezTo>
                  <a:pt x="3717925" y="1804458"/>
                  <a:pt x="3660775" y="1875367"/>
                  <a:pt x="3625850" y="1917700"/>
                </a:cubicBezTo>
                <a:cubicBezTo>
                  <a:pt x="3590925" y="1960033"/>
                  <a:pt x="3543300" y="2012950"/>
                  <a:pt x="3543300" y="2012950"/>
                </a:cubicBezTo>
                <a:cubicBezTo>
                  <a:pt x="3514725" y="2045758"/>
                  <a:pt x="3485092" y="2082800"/>
                  <a:pt x="3454400" y="2114550"/>
                </a:cubicBezTo>
                <a:cubicBezTo>
                  <a:pt x="3423708" y="2146300"/>
                  <a:pt x="3396192" y="2170642"/>
                  <a:pt x="3359150" y="2203450"/>
                </a:cubicBezTo>
                <a:cubicBezTo>
                  <a:pt x="3322108" y="2236258"/>
                  <a:pt x="3270250" y="2277533"/>
                  <a:pt x="3232150" y="2311400"/>
                </a:cubicBezTo>
                <a:cubicBezTo>
                  <a:pt x="3194050" y="2345267"/>
                  <a:pt x="3162300" y="2381250"/>
                  <a:pt x="3130550" y="2406650"/>
                </a:cubicBezTo>
                <a:cubicBezTo>
                  <a:pt x="3098800" y="2432050"/>
                  <a:pt x="3075517" y="2440517"/>
                  <a:pt x="3041650" y="2463800"/>
                </a:cubicBezTo>
                <a:cubicBezTo>
                  <a:pt x="3007783" y="2487083"/>
                  <a:pt x="2967567" y="2519892"/>
                  <a:pt x="2927350" y="2546350"/>
                </a:cubicBezTo>
                <a:cubicBezTo>
                  <a:pt x="2887133" y="2572808"/>
                  <a:pt x="2839508" y="2601383"/>
                  <a:pt x="2800350" y="2622550"/>
                </a:cubicBezTo>
                <a:cubicBezTo>
                  <a:pt x="2761192" y="2643717"/>
                  <a:pt x="2727325" y="2653242"/>
                  <a:pt x="2692400" y="2673350"/>
                </a:cubicBezTo>
                <a:cubicBezTo>
                  <a:pt x="2657475" y="2693458"/>
                  <a:pt x="2632075" y="2722033"/>
                  <a:pt x="2590800" y="2743200"/>
                </a:cubicBezTo>
                <a:cubicBezTo>
                  <a:pt x="2549525" y="2764367"/>
                  <a:pt x="2484967" y="2785533"/>
                  <a:pt x="2444750" y="2800350"/>
                </a:cubicBezTo>
                <a:cubicBezTo>
                  <a:pt x="2404533" y="2815167"/>
                  <a:pt x="2388658" y="2817283"/>
                  <a:pt x="2349500" y="2832100"/>
                </a:cubicBezTo>
                <a:cubicBezTo>
                  <a:pt x="2310342" y="2846917"/>
                  <a:pt x="2269067" y="2870200"/>
                  <a:pt x="2209800" y="2889250"/>
                </a:cubicBezTo>
                <a:cubicBezTo>
                  <a:pt x="2150533" y="2908300"/>
                  <a:pt x="2067983" y="2928408"/>
                  <a:pt x="1993900" y="2946400"/>
                </a:cubicBezTo>
                <a:cubicBezTo>
                  <a:pt x="1919817" y="2964392"/>
                  <a:pt x="1838325" y="2983442"/>
                  <a:pt x="1765300" y="2997200"/>
                </a:cubicBezTo>
                <a:cubicBezTo>
                  <a:pt x="1692275" y="3010958"/>
                  <a:pt x="1613958" y="3023658"/>
                  <a:pt x="1555750" y="3028950"/>
                </a:cubicBezTo>
                <a:cubicBezTo>
                  <a:pt x="1497542" y="3034242"/>
                  <a:pt x="1474258" y="3027892"/>
                  <a:pt x="1416050" y="3028950"/>
                </a:cubicBezTo>
                <a:cubicBezTo>
                  <a:pt x="1357842" y="3030008"/>
                  <a:pt x="1267883" y="3036358"/>
                  <a:pt x="1206500" y="3035300"/>
                </a:cubicBezTo>
                <a:cubicBezTo>
                  <a:pt x="1145117" y="3034242"/>
                  <a:pt x="1109133" y="3028950"/>
                  <a:pt x="1047750" y="3022600"/>
                </a:cubicBezTo>
                <a:cubicBezTo>
                  <a:pt x="986367" y="3016250"/>
                  <a:pt x="912283" y="3007783"/>
                  <a:pt x="838200" y="2997200"/>
                </a:cubicBezTo>
                <a:cubicBezTo>
                  <a:pt x="764117" y="2986617"/>
                  <a:pt x="664633" y="2972858"/>
                  <a:pt x="603250" y="2959100"/>
                </a:cubicBezTo>
                <a:cubicBezTo>
                  <a:pt x="541867" y="2945342"/>
                  <a:pt x="523875" y="2928408"/>
                  <a:pt x="469900" y="2914650"/>
                </a:cubicBezTo>
                <a:cubicBezTo>
                  <a:pt x="415925" y="2900892"/>
                  <a:pt x="329142" y="2893483"/>
                  <a:pt x="279400" y="2876550"/>
                </a:cubicBezTo>
                <a:cubicBezTo>
                  <a:pt x="229658" y="2859617"/>
                  <a:pt x="218017" y="2836333"/>
                  <a:pt x="171450" y="2813050"/>
                </a:cubicBezTo>
                <a:cubicBezTo>
                  <a:pt x="124883" y="2789767"/>
                  <a:pt x="0" y="2736850"/>
                  <a:pt x="0" y="27368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7" name="Freeform 96"/>
          <p:cNvSpPr/>
          <p:nvPr/>
        </p:nvSpPr>
        <p:spPr bwMode="auto">
          <a:xfrm>
            <a:off x="2432050" y="5683250"/>
            <a:ext cx="69850" cy="69850"/>
          </a:xfrm>
          <a:custGeom>
            <a:avLst/>
            <a:gdLst>
              <a:gd name="connsiteX0" fmla="*/ 69850 w 69850"/>
              <a:gd name="connsiteY0" fmla="*/ 69850 h 69850"/>
              <a:gd name="connsiteX1" fmla="*/ 0 w 698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69850">
                <a:moveTo>
                  <a:pt x="69850" y="698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8" name="Freeform 97"/>
          <p:cNvSpPr/>
          <p:nvPr/>
        </p:nvSpPr>
        <p:spPr bwMode="auto">
          <a:xfrm>
            <a:off x="1373717" y="2616200"/>
            <a:ext cx="442383" cy="2317750"/>
          </a:xfrm>
          <a:custGeom>
            <a:avLst/>
            <a:gdLst>
              <a:gd name="connsiteX0" fmla="*/ 442383 w 442383"/>
              <a:gd name="connsiteY0" fmla="*/ 2317750 h 2317750"/>
              <a:gd name="connsiteX1" fmla="*/ 391583 w 442383"/>
              <a:gd name="connsiteY1" fmla="*/ 2203450 h 2317750"/>
              <a:gd name="connsiteX2" fmla="*/ 334433 w 442383"/>
              <a:gd name="connsiteY2" fmla="*/ 2108200 h 2317750"/>
              <a:gd name="connsiteX3" fmla="*/ 258233 w 442383"/>
              <a:gd name="connsiteY3" fmla="*/ 1987550 h 2317750"/>
              <a:gd name="connsiteX4" fmla="*/ 245533 w 442383"/>
              <a:gd name="connsiteY4" fmla="*/ 1885950 h 2317750"/>
              <a:gd name="connsiteX5" fmla="*/ 194733 w 442383"/>
              <a:gd name="connsiteY5" fmla="*/ 1790700 h 2317750"/>
              <a:gd name="connsiteX6" fmla="*/ 156633 w 442383"/>
              <a:gd name="connsiteY6" fmla="*/ 1676400 h 2317750"/>
              <a:gd name="connsiteX7" fmla="*/ 112183 w 442383"/>
              <a:gd name="connsiteY7" fmla="*/ 1498600 h 2317750"/>
              <a:gd name="connsiteX8" fmla="*/ 80433 w 442383"/>
              <a:gd name="connsiteY8" fmla="*/ 1390650 h 2317750"/>
              <a:gd name="connsiteX9" fmla="*/ 55033 w 442383"/>
              <a:gd name="connsiteY9" fmla="*/ 1270000 h 2317750"/>
              <a:gd name="connsiteX10" fmla="*/ 29633 w 442383"/>
              <a:gd name="connsiteY10" fmla="*/ 1092200 h 2317750"/>
              <a:gd name="connsiteX11" fmla="*/ 29633 w 442383"/>
              <a:gd name="connsiteY11" fmla="*/ 946150 h 2317750"/>
              <a:gd name="connsiteX12" fmla="*/ 4233 w 442383"/>
              <a:gd name="connsiteY12" fmla="*/ 831850 h 2317750"/>
              <a:gd name="connsiteX13" fmla="*/ 4233 w 442383"/>
              <a:gd name="connsiteY13" fmla="*/ 609600 h 2317750"/>
              <a:gd name="connsiteX14" fmla="*/ 29633 w 442383"/>
              <a:gd name="connsiteY14" fmla="*/ 412750 h 2317750"/>
              <a:gd name="connsiteX15" fmla="*/ 42333 w 442383"/>
              <a:gd name="connsiteY15" fmla="*/ 260350 h 2317750"/>
              <a:gd name="connsiteX16" fmla="*/ 67733 w 442383"/>
              <a:gd name="connsiteY16" fmla="*/ 114300 h 2317750"/>
              <a:gd name="connsiteX17" fmla="*/ 86783 w 442383"/>
              <a:gd name="connsiteY17" fmla="*/ 0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2383" h="2317750">
                <a:moveTo>
                  <a:pt x="442383" y="2317750"/>
                </a:moveTo>
                <a:cubicBezTo>
                  <a:pt x="425979" y="2278062"/>
                  <a:pt x="409575" y="2238375"/>
                  <a:pt x="391583" y="2203450"/>
                </a:cubicBezTo>
                <a:cubicBezTo>
                  <a:pt x="373591" y="2168525"/>
                  <a:pt x="356658" y="2144183"/>
                  <a:pt x="334433" y="2108200"/>
                </a:cubicBezTo>
                <a:cubicBezTo>
                  <a:pt x="312208" y="2072217"/>
                  <a:pt x="273050" y="2024592"/>
                  <a:pt x="258233" y="1987550"/>
                </a:cubicBezTo>
                <a:cubicBezTo>
                  <a:pt x="243416" y="1950508"/>
                  <a:pt x="256116" y="1918758"/>
                  <a:pt x="245533" y="1885950"/>
                </a:cubicBezTo>
                <a:cubicBezTo>
                  <a:pt x="234950" y="1853142"/>
                  <a:pt x="209550" y="1825625"/>
                  <a:pt x="194733" y="1790700"/>
                </a:cubicBezTo>
                <a:cubicBezTo>
                  <a:pt x="179916" y="1755775"/>
                  <a:pt x="170391" y="1725083"/>
                  <a:pt x="156633" y="1676400"/>
                </a:cubicBezTo>
                <a:cubicBezTo>
                  <a:pt x="142875" y="1627717"/>
                  <a:pt x="124883" y="1546225"/>
                  <a:pt x="112183" y="1498600"/>
                </a:cubicBezTo>
                <a:cubicBezTo>
                  <a:pt x="99483" y="1450975"/>
                  <a:pt x="89958" y="1428750"/>
                  <a:pt x="80433" y="1390650"/>
                </a:cubicBezTo>
                <a:cubicBezTo>
                  <a:pt x="70908" y="1352550"/>
                  <a:pt x="63500" y="1319742"/>
                  <a:pt x="55033" y="1270000"/>
                </a:cubicBezTo>
                <a:cubicBezTo>
                  <a:pt x="46566" y="1220258"/>
                  <a:pt x="33866" y="1146175"/>
                  <a:pt x="29633" y="1092200"/>
                </a:cubicBezTo>
                <a:cubicBezTo>
                  <a:pt x="25400" y="1038225"/>
                  <a:pt x="33866" y="989542"/>
                  <a:pt x="29633" y="946150"/>
                </a:cubicBezTo>
                <a:cubicBezTo>
                  <a:pt x="25400" y="902758"/>
                  <a:pt x="8466" y="887942"/>
                  <a:pt x="4233" y="831850"/>
                </a:cubicBezTo>
                <a:cubicBezTo>
                  <a:pt x="0" y="775758"/>
                  <a:pt x="0" y="679450"/>
                  <a:pt x="4233" y="609600"/>
                </a:cubicBezTo>
                <a:cubicBezTo>
                  <a:pt x="8466" y="539750"/>
                  <a:pt x="23283" y="470958"/>
                  <a:pt x="29633" y="412750"/>
                </a:cubicBezTo>
                <a:cubicBezTo>
                  <a:pt x="35983" y="354542"/>
                  <a:pt x="35983" y="310092"/>
                  <a:pt x="42333" y="260350"/>
                </a:cubicBezTo>
                <a:cubicBezTo>
                  <a:pt x="48683" y="210608"/>
                  <a:pt x="60325" y="157692"/>
                  <a:pt x="67733" y="114300"/>
                </a:cubicBezTo>
                <a:cubicBezTo>
                  <a:pt x="75141" y="70908"/>
                  <a:pt x="86783" y="0"/>
                  <a:pt x="8678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1782233" y="254000"/>
            <a:ext cx="2087034" cy="1536700"/>
          </a:xfrm>
          <a:custGeom>
            <a:avLst/>
            <a:gdLst>
              <a:gd name="connsiteX0" fmla="*/ 0 w 2087034"/>
              <a:gd name="connsiteY0" fmla="*/ 1536700 h 1536700"/>
              <a:gd name="connsiteX1" fmla="*/ 59267 w 2087034"/>
              <a:gd name="connsiteY1" fmla="*/ 1439333 h 1536700"/>
              <a:gd name="connsiteX2" fmla="*/ 135467 w 2087034"/>
              <a:gd name="connsiteY2" fmla="*/ 1320800 h 1536700"/>
              <a:gd name="connsiteX3" fmla="*/ 207434 w 2087034"/>
              <a:gd name="connsiteY3" fmla="*/ 1210733 h 1536700"/>
              <a:gd name="connsiteX4" fmla="*/ 287867 w 2087034"/>
              <a:gd name="connsiteY4" fmla="*/ 1104900 h 1536700"/>
              <a:gd name="connsiteX5" fmla="*/ 359834 w 2087034"/>
              <a:gd name="connsiteY5" fmla="*/ 1028700 h 1536700"/>
              <a:gd name="connsiteX6" fmla="*/ 440267 w 2087034"/>
              <a:gd name="connsiteY6" fmla="*/ 935567 h 1536700"/>
              <a:gd name="connsiteX7" fmla="*/ 516467 w 2087034"/>
              <a:gd name="connsiteY7" fmla="*/ 855133 h 1536700"/>
              <a:gd name="connsiteX8" fmla="*/ 605367 w 2087034"/>
              <a:gd name="connsiteY8" fmla="*/ 766233 h 1536700"/>
              <a:gd name="connsiteX9" fmla="*/ 660400 w 2087034"/>
              <a:gd name="connsiteY9" fmla="*/ 711200 h 1536700"/>
              <a:gd name="connsiteX10" fmla="*/ 749300 w 2087034"/>
              <a:gd name="connsiteY10" fmla="*/ 639233 h 1536700"/>
              <a:gd name="connsiteX11" fmla="*/ 817034 w 2087034"/>
              <a:gd name="connsiteY11" fmla="*/ 584200 h 1536700"/>
              <a:gd name="connsiteX12" fmla="*/ 897467 w 2087034"/>
              <a:gd name="connsiteY12" fmla="*/ 529167 h 1536700"/>
              <a:gd name="connsiteX13" fmla="*/ 982134 w 2087034"/>
              <a:gd name="connsiteY13" fmla="*/ 457200 h 1536700"/>
              <a:gd name="connsiteX14" fmla="*/ 1117600 w 2087034"/>
              <a:gd name="connsiteY14" fmla="*/ 376767 h 1536700"/>
              <a:gd name="connsiteX15" fmla="*/ 1248834 w 2087034"/>
              <a:gd name="connsiteY15" fmla="*/ 304800 h 1536700"/>
              <a:gd name="connsiteX16" fmla="*/ 1350434 w 2087034"/>
              <a:gd name="connsiteY16" fmla="*/ 254000 h 1536700"/>
              <a:gd name="connsiteX17" fmla="*/ 1481667 w 2087034"/>
              <a:gd name="connsiteY17" fmla="*/ 190500 h 1536700"/>
              <a:gd name="connsiteX18" fmla="*/ 1621367 w 2087034"/>
              <a:gd name="connsiteY18" fmla="*/ 131233 h 1536700"/>
              <a:gd name="connsiteX19" fmla="*/ 1756834 w 2087034"/>
              <a:gd name="connsiteY19" fmla="*/ 88900 h 1536700"/>
              <a:gd name="connsiteX20" fmla="*/ 1909234 w 2087034"/>
              <a:gd name="connsiteY20" fmla="*/ 46567 h 1536700"/>
              <a:gd name="connsiteX21" fmla="*/ 2006600 w 2087034"/>
              <a:gd name="connsiteY21" fmla="*/ 16933 h 1536700"/>
              <a:gd name="connsiteX22" fmla="*/ 2087034 w 2087034"/>
              <a:gd name="connsiteY22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87034" h="1536700">
                <a:moveTo>
                  <a:pt x="0" y="1536700"/>
                </a:moveTo>
                <a:cubicBezTo>
                  <a:pt x="18344" y="1506008"/>
                  <a:pt x="36689" y="1475316"/>
                  <a:pt x="59267" y="1439333"/>
                </a:cubicBezTo>
                <a:cubicBezTo>
                  <a:pt x="81845" y="1403350"/>
                  <a:pt x="110773" y="1358900"/>
                  <a:pt x="135467" y="1320800"/>
                </a:cubicBezTo>
                <a:cubicBezTo>
                  <a:pt x="160161" y="1282700"/>
                  <a:pt x="182034" y="1246716"/>
                  <a:pt x="207434" y="1210733"/>
                </a:cubicBezTo>
                <a:cubicBezTo>
                  <a:pt x="232834" y="1174750"/>
                  <a:pt x="262467" y="1135239"/>
                  <a:pt x="287867" y="1104900"/>
                </a:cubicBezTo>
                <a:cubicBezTo>
                  <a:pt x="313267" y="1074561"/>
                  <a:pt x="334434" y="1056922"/>
                  <a:pt x="359834" y="1028700"/>
                </a:cubicBezTo>
                <a:cubicBezTo>
                  <a:pt x="385234" y="1000478"/>
                  <a:pt x="414162" y="964495"/>
                  <a:pt x="440267" y="935567"/>
                </a:cubicBezTo>
                <a:cubicBezTo>
                  <a:pt x="466372" y="906639"/>
                  <a:pt x="488950" y="883355"/>
                  <a:pt x="516467" y="855133"/>
                </a:cubicBezTo>
                <a:cubicBezTo>
                  <a:pt x="543984" y="826911"/>
                  <a:pt x="605367" y="766233"/>
                  <a:pt x="605367" y="766233"/>
                </a:cubicBezTo>
                <a:cubicBezTo>
                  <a:pt x="629356" y="742244"/>
                  <a:pt x="636411" y="732367"/>
                  <a:pt x="660400" y="711200"/>
                </a:cubicBezTo>
                <a:cubicBezTo>
                  <a:pt x="684389" y="690033"/>
                  <a:pt x="749300" y="639233"/>
                  <a:pt x="749300" y="639233"/>
                </a:cubicBezTo>
                <a:cubicBezTo>
                  <a:pt x="775406" y="618066"/>
                  <a:pt x="792340" y="602544"/>
                  <a:pt x="817034" y="584200"/>
                </a:cubicBezTo>
                <a:cubicBezTo>
                  <a:pt x="841728" y="565856"/>
                  <a:pt x="869950" y="550334"/>
                  <a:pt x="897467" y="529167"/>
                </a:cubicBezTo>
                <a:cubicBezTo>
                  <a:pt x="924984" y="508000"/>
                  <a:pt x="945445" y="482600"/>
                  <a:pt x="982134" y="457200"/>
                </a:cubicBezTo>
                <a:cubicBezTo>
                  <a:pt x="1018823" y="431800"/>
                  <a:pt x="1073150" y="402167"/>
                  <a:pt x="1117600" y="376767"/>
                </a:cubicBezTo>
                <a:cubicBezTo>
                  <a:pt x="1162050" y="351367"/>
                  <a:pt x="1210028" y="325261"/>
                  <a:pt x="1248834" y="304800"/>
                </a:cubicBezTo>
                <a:cubicBezTo>
                  <a:pt x="1287640" y="284339"/>
                  <a:pt x="1350434" y="254000"/>
                  <a:pt x="1350434" y="254000"/>
                </a:cubicBezTo>
                <a:cubicBezTo>
                  <a:pt x="1389239" y="234950"/>
                  <a:pt x="1436512" y="210961"/>
                  <a:pt x="1481667" y="190500"/>
                </a:cubicBezTo>
                <a:cubicBezTo>
                  <a:pt x="1526823" y="170039"/>
                  <a:pt x="1575506" y="148166"/>
                  <a:pt x="1621367" y="131233"/>
                </a:cubicBezTo>
                <a:cubicBezTo>
                  <a:pt x="1667228" y="114300"/>
                  <a:pt x="1708856" y="103011"/>
                  <a:pt x="1756834" y="88900"/>
                </a:cubicBezTo>
                <a:cubicBezTo>
                  <a:pt x="1804812" y="74789"/>
                  <a:pt x="1867606" y="58561"/>
                  <a:pt x="1909234" y="46567"/>
                </a:cubicBezTo>
                <a:cubicBezTo>
                  <a:pt x="1950862" y="34573"/>
                  <a:pt x="1976967" y="24694"/>
                  <a:pt x="2006600" y="16933"/>
                </a:cubicBezTo>
                <a:cubicBezTo>
                  <a:pt x="2036233" y="9172"/>
                  <a:pt x="2087034" y="0"/>
                  <a:pt x="208703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29931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Not using stack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/>
          <p:nvPr/>
        </p:nvGrpSpPr>
        <p:grpSpPr>
          <a:xfrm>
            <a:off x="4809066" y="1551094"/>
            <a:ext cx="4470398" cy="795866"/>
            <a:chOff x="4809066" y="2218269"/>
            <a:chExt cx="4470398" cy="795866"/>
          </a:xfrm>
        </p:grpSpPr>
        <p:sp>
          <p:nvSpPr>
            <p:cNvPr id="43" name="Oval 42"/>
            <p:cNvSpPr/>
            <p:nvPr/>
          </p:nvSpPr>
          <p:spPr bwMode="auto">
            <a:xfrm>
              <a:off x="4809066" y="2218269"/>
              <a:ext cx="4334934" cy="795866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" name="Group 39"/>
            <p:cNvGrpSpPr/>
            <p:nvPr/>
          </p:nvGrpSpPr>
          <p:grpSpPr>
            <a:xfrm>
              <a:off x="5006540" y="2286006"/>
              <a:ext cx="4272924" cy="699536"/>
              <a:chOff x="101600" y="1862664"/>
              <a:chExt cx="4272924" cy="69953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1600" y="1862664"/>
                <a:ext cx="4272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parameters in registers</a:t>
                </a:r>
                <a:endParaRPr lang="en-US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600" y="2192868"/>
                <a:ext cx="2943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add $a0, $zero, $t5</a:t>
                </a:r>
                <a:endParaRPr lang="en-US" dirty="0"/>
              </a:p>
            </p:txBody>
          </p:sp>
        </p:grpSp>
      </p:grpSp>
      <p:grpSp>
        <p:nvGrpSpPr>
          <p:cNvPr id="4" name="Group 65"/>
          <p:cNvGrpSpPr/>
          <p:nvPr/>
        </p:nvGrpSpPr>
        <p:grpSpPr>
          <a:xfrm>
            <a:off x="4809066" y="2407921"/>
            <a:ext cx="4334934" cy="1049862"/>
            <a:chOff x="4809066" y="3166538"/>
            <a:chExt cx="4334934" cy="1049862"/>
          </a:xfrm>
        </p:grpSpPr>
        <p:sp>
          <p:nvSpPr>
            <p:cNvPr id="44" name="Oval 43"/>
            <p:cNvSpPr/>
            <p:nvPr/>
          </p:nvSpPr>
          <p:spPr bwMode="auto">
            <a:xfrm>
              <a:off x="4809066" y="3166538"/>
              <a:ext cx="4334934" cy="1049862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5126893" y="3280830"/>
              <a:ext cx="3645800" cy="716469"/>
              <a:chOff x="139700" y="3077630"/>
              <a:chExt cx="3645800" cy="71646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700" y="3077630"/>
                <a:ext cx="364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Transfer control to </a:t>
                </a:r>
                <a:r>
                  <a:rPr lang="en-US" sz="2400" dirty="0" err="1" smtClean="0"/>
                  <a:t>callee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0700" y="3424767"/>
                <a:ext cx="2571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jal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my_cool_procedure</a:t>
                </a:r>
                <a:endParaRPr lang="en-US" dirty="0"/>
              </a:p>
            </p:txBody>
          </p:sp>
        </p:grpSp>
      </p:grpSp>
      <p:grpSp>
        <p:nvGrpSpPr>
          <p:cNvPr id="27" name="Group 67"/>
          <p:cNvGrpSpPr/>
          <p:nvPr/>
        </p:nvGrpSpPr>
        <p:grpSpPr>
          <a:xfrm>
            <a:off x="5198536" y="4714238"/>
            <a:ext cx="3725332" cy="931333"/>
            <a:chOff x="5198536" y="5418667"/>
            <a:chExt cx="3725332" cy="931333"/>
          </a:xfrm>
        </p:grpSpPr>
        <p:sp>
          <p:nvSpPr>
            <p:cNvPr id="46" name="Oval 45"/>
            <p:cNvSpPr/>
            <p:nvPr/>
          </p:nvSpPr>
          <p:spPr bwMode="auto">
            <a:xfrm>
              <a:off x="5198536" y="5418667"/>
              <a:ext cx="3725332" cy="9313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0" name="Group 42"/>
            <p:cNvGrpSpPr/>
            <p:nvPr/>
          </p:nvGrpSpPr>
          <p:grpSpPr>
            <a:xfrm>
              <a:off x="5473699" y="5464201"/>
              <a:ext cx="3366877" cy="801132"/>
              <a:chOff x="258233" y="6056868"/>
              <a:chExt cx="3366877" cy="8011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58233" y="6056868"/>
                <a:ext cx="3366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 Acquire storage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9233" y="6488668"/>
                <a:ext cx="1955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-8</a:t>
                </a:r>
              </a:p>
            </p:txBody>
          </p:sp>
        </p:grpSp>
      </p:grpSp>
      <p:grpSp>
        <p:nvGrpSpPr>
          <p:cNvPr id="31" name="Group 68"/>
          <p:cNvGrpSpPr/>
          <p:nvPr/>
        </p:nvGrpSpPr>
        <p:grpSpPr>
          <a:xfrm>
            <a:off x="3556000" y="5706533"/>
            <a:ext cx="4122775" cy="1151467"/>
            <a:chOff x="1371600" y="5706533"/>
            <a:chExt cx="4122775" cy="1151467"/>
          </a:xfrm>
        </p:grpSpPr>
        <p:sp>
          <p:nvSpPr>
            <p:cNvPr id="47" name="Oval 46"/>
            <p:cNvSpPr/>
            <p:nvPr/>
          </p:nvSpPr>
          <p:spPr bwMode="auto">
            <a:xfrm>
              <a:off x="1371600" y="5706533"/>
              <a:ext cx="4080931" cy="1151467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2" name="Group 36"/>
            <p:cNvGrpSpPr/>
            <p:nvPr/>
          </p:nvGrpSpPr>
          <p:grpSpPr>
            <a:xfrm>
              <a:off x="1443567" y="5858961"/>
              <a:ext cx="4050808" cy="976533"/>
              <a:chOff x="5270500" y="40"/>
              <a:chExt cx="4050808" cy="9765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270500" y="40"/>
                <a:ext cx="4050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Save </a:t>
                </a:r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-saved registers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651500" y="330242"/>
                <a:ext cx="2621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0($sp)</a:t>
                </a:r>
              </a:p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$s0, 4($sp)</a:t>
                </a:r>
              </a:p>
            </p:txBody>
          </p:sp>
        </p:grpSp>
      </p:grpSp>
      <p:grpSp>
        <p:nvGrpSpPr>
          <p:cNvPr id="33" name="Group 69"/>
          <p:cNvGrpSpPr/>
          <p:nvPr/>
        </p:nvGrpSpPr>
        <p:grpSpPr>
          <a:xfrm>
            <a:off x="677333" y="5725133"/>
            <a:ext cx="2810932" cy="542849"/>
            <a:chOff x="677333" y="5079018"/>
            <a:chExt cx="2810932" cy="542849"/>
          </a:xfrm>
        </p:grpSpPr>
        <p:sp>
          <p:nvSpPr>
            <p:cNvPr id="51" name="Oval 50"/>
            <p:cNvSpPr/>
            <p:nvPr/>
          </p:nvSpPr>
          <p:spPr bwMode="auto">
            <a:xfrm>
              <a:off x="677333" y="5096933"/>
              <a:ext cx="2810932" cy="524934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2134" y="5079018"/>
              <a:ext cx="2271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Execute </a:t>
              </a:r>
              <a:r>
                <a:rPr lang="en-US" sz="2400" dirty="0" err="1" smtClean="0"/>
                <a:t>callee</a:t>
              </a:r>
              <a:endParaRPr lang="en-US" sz="2400" dirty="0"/>
            </a:p>
          </p:txBody>
        </p:sp>
      </p:grpSp>
      <p:grpSp>
        <p:nvGrpSpPr>
          <p:cNvPr id="34" name="Group 70"/>
          <p:cNvGrpSpPr/>
          <p:nvPr/>
        </p:nvGrpSpPr>
        <p:grpSpPr>
          <a:xfrm>
            <a:off x="-1" y="4928275"/>
            <a:ext cx="4351867" cy="762001"/>
            <a:chOff x="-1" y="4250265"/>
            <a:chExt cx="4351867" cy="762001"/>
          </a:xfrm>
        </p:grpSpPr>
        <p:sp>
          <p:nvSpPr>
            <p:cNvPr id="52" name="Oval 51"/>
            <p:cNvSpPr/>
            <p:nvPr/>
          </p:nvSpPr>
          <p:spPr bwMode="auto">
            <a:xfrm>
              <a:off x="-1" y="4250265"/>
              <a:ext cx="4351867" cy="762001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5" name="Group 35"/>
            <p:cNvGrpSpPr/>
            <p:nvPr/>
          </p:nvGrpSpPr>
          <p:grpSpPr>
            <a:xfrm>
              <a:off x="132915" y="4298265"/>
              <a:ext cx="4204546" cy="699537"/>
              <a:chOff x="5295900" y="1888106"/>
              <a:chExt cx="4204546" cy="6995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295900" y="1888106"/>
                <a:ext cx="4204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result in return register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14522" y="2218311"/>
                <a:ext cx="216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 $v0, $zero, $t5</a:t>
                </a: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-270935" y="3566264"/>
            <a:ext cx="4351867" cy="1285136"/>
            <a:chOff x="-270935" y="3521814"/>
            <a:chExt cx="4351867" cy="1285136"/>
          </a:xfrm>
        </p:grpSpPr>
        <p:sp>
          <p:nvSpPr>
            <p:cNvPr id="53" name="Oval 52"/>
            <p:cNvSpPr/>
            <p:nvPr/>
          </p:nvSpPr>
          <p:spPr bwMode="auto">
            <a:xfrm>
              <a:off x="-270935" y="3521814"/>
              <a:ext cx="4351867" cy="1285136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7" name="Group 34"/>
            <p:cNvGrpSpPr/>
            <p:nvPr/>
          </p:nvGrpSpPr>
          <p:grpSpPr>
            <a:xfrm>
              <a:off x="389165" y="3555864"/>
              <a:ext cx="3144461" cy="1098241"/>
              <a:chOff x="5033428" y="2984540"/>
              <a:chExt cx="3144461" cy="109824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33428" y="2984540"/>
                <a:ext cx="31444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Restore </a:t>
                </a:r>
                <a:r>
                  <a:rPr lang="en-US" sz="2400" dirty="0" err="1" smtClean="0"/>
                  <a:t>regs</a:t>
                </a:r>
                <a:r>
                  <a:rPr lang="en-US" sz="2400" dirty="0" smtClean="0"/>
                  <a:t> and $</a:t>
                </a:r>
                <a:r>
                  <a:rPr lang="en-US" sz="2400" dirty="0" err="1" smtClean="0"/>
                  <a:t>fp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65787" y="3436450"/>
                <a:ext cx="16215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0($sp)</a:t>
                </a:r>
              </a:p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$s0, 4</a:t>
                </a:r>
                <a:r>
                  <a:rPr lang="en-US" smtClean="0"/>
                  <a:t>($sp</a:t>
                </a:r>
                <a:r>
                  <a:rPr lang="en-US" dirty="0" smtClean="0"/>
                  <a:t>)</a:t>
                </a:r>
              </a:p>
            </p:txBody>
          </p:sp>
        </p:grpSp>
      </p:grpSp>
      <p:sp>
        <p:nvSpPr>
          <p:cNvPr id="76" name="Oval 75"/>
          <p:cNvSpPr/>
          <p:nvPr/>
        </p:nvSpPr>
        <p:spPr bwMode="auto">
          <a:xfrm>
            <a:off x="3878792" y="190500"/>
            <a:ext cx="121708" cy="107950"/>
          </a:xfrm>
          <a:prstGeom prst="ellips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7344843" y="2315680"/>
            <a:ext cx="25400" cy="127000"/>
          </a:xfrm>
          <a:custGeom>
            <a:avLst/>
            <a:gdLst>
              <a:gd name="connsiteX0" fmla="*/ 0 w 25400"/>
              <a:gd name="connsiteY0" fmla="*/ 0 h 127000"/>
              <a:gd name="connsiteX1" fmla="*/ 25400 w 25400"/>
              <a:gd name="connsiteY1" fmla="*/ 127000 h 127000"/>
              <a:gd name="connsiteX2" fmla="*/ 25400 w 254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" h="127000">
                <a:moveTo>
                  <a:pt x="0" y="0"/>
                </a:moveTo>
                <a:lnTo>
                  <a:pt x="25400" y="127000"/>
                </a:lnTo>
                <a:lnTo>
                  <a:pt x="25400" y="1270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56" name="Group 87"/>
          <p:cNvGrpSpPr/>
          <p:nvPr/>
        </p:nvGrpSpPr>
        <p:grpSpPr>
          <a:xfrm>
            <a:off x="15" y="1792630"/>
            <a:ext cx="3522133" cy="829733"/>
            <a:chOff x="0" y="2099733"/>
            <a:chExt cx="3522133" cy="829733"/>
          </a:xfrm>
        </p:grpSpPr>
        <p:sp>
          <p:nvSpPr>
            <p:cNvPr id="89" name="Oval 88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59" name="Group 33"/>
            <p:cNvGrpSpPr/>
            <p:nvPr/>
          </p:nvGrpSpPr>
          <p:grpSpPr>
            <a:xfrm>
              <a:off x="203196" y="2182764"/>
              <a:ext cx="3280916" cy="682601"/>
              <a:chOff x="5118096" y="4515965"/>
              <a:chExt cx="3280916" cy="68260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118096" y="4515965"/>
                <a:ext cx="328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Return control to caller</a:t>
                </a:r>
                <a:endParaRPr lang="en-US" sz="24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78024" y="4829234"/>
                <a:ext cx="723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jr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endParaRPr lang="en-US" dirty="0" smtClean="0"/>
              </a:p>
            </p:txBody>
          </p:sp>
        </p:grpSp>
      </p:grpSp>
      <p:sp>
        <p:nvSpPr>
          <p:cNvPr id="95" name="Freeform 94"/>
          <p:cNvSpPr/>
          <p:nvPr/>
        </p:nvSpPr>
        <p:spPr bwMode="auto">
          <a:xfrm>
            <a:off x="4000500" y="199672"/>
            <a:ext cx="2954867" cy="1345495"/>
          </a:xfrm>
          <a:custGeom>
            <a:avLst/>
            <a:gdLst>
              <a:gd name="connsiteX0" fmla="*/ 0 w 2954867"/>
              <a:gd name="connsiteY0" fmla="*/ 33161 h 1345495"/>
              <a:gd name="connsiteX1" fmla="*/ 228600 w 2954867"/>
              <a:gd name="connsiteY1" fmla="*/ 7761 h 1345495"/>
              <a:gd name="connsiteX2" fmla="*/ 372533 w 2954867"/>
              <a:gd name="connsiteY2" fmla="*/ 3528 h 1345495"/>
              <a:gd name="connsiteX3" fmla="*/ 512233 w 2954867"/>
              <a:gd name="connsiteY3" fmla="*/ 3528 h 1345495"/>
              <a:gd name="connsiteX4" fmla="*/ 618067 w 2954867"/>
              <a:gd name="connsiteY4" fmla="*/ 3528 h 1345495"/>
              <a:gd name="connsiteX5" fmla="*/ 787400 w 2954867"/>
              <a:gd name="connsiteY5" fmla="*/ 24695 h 1345495"/>
              <a:gd name="connsiteX6" fmla="*/ 1041400 w 2954867"/>
              <a:gd name="connsiteY6" fmla="*/ 62795 h 1345495"/>
              <a:gd name="connsiteX7" fmla="*/ 1240367 w 2954867"/>
              <a:gd name="connsiteY7" fmla="*/ 113595 h 1345495"/>
              <a:gd name="connsiteX8" fmla="*/ 1397000 w 2954867"/>
              <a:gd name="connsiteY8" fmla="*/ 155928 h 1345495"/>
              <a:gd name="connsiteX9" fmla="*/ 1540933 w 2954867"/>
              <a:gd name="connsiteY9" fmla="*/ 206728 h 1345495"/>
              <a:gd name="connsiteX10" fmla="*/ 1672167 w 2954867"/>
              <a:gd name="connsiteY10" fmla="*/ 265995 h 1345495"/>
              <a:gd name="connsiteX11" fmla="*/ 1807633 w 2954867"/>
              <a:gd name="connsiteY11" fmla="*/ 329495 h 1345495"/>
              <a:gd name="connsiteX12" fmla="*/ 1900767 w 2954867"/>
              <a:gd name="connsiteY12" fmla="*/ 384528 h 1345495"/>
              <a:gd name="connsiteX13" fmla="*/ 2010833 w 2954867"/>
              <a:gd name="connsiteY13" fmla="*/ 443795 h 1345495"/>
              <a:gd name="connsiteX14" fmla="*/ 2099733 w 2954867"/>
              <a:gd name="connsiteY14" fmla="*/ 498828 h 1345495"/>
              <a:gd name="connsiteX15" fmla="*/ 2260600 w 2954867"/>
              <a:gd name="connsiteY15" fmla="*/ 617361 h 1345495"/>
              <a:gd name="connsiteX16" fmla="*/ 2366433 w 2954867"/>
              <a:gd name="connsiteY16" fmla="*/ 702028 h 1345495"/>
              <a:gd name="connsiteX17" fmla="*/ 2484967 w 2954867"/>
              <a:gd name="connsiteY17" fmla="*/ 795161 h 1345495"/>
              <a:gd name="connsiteX18" fmla="*/ 2590800 w 2954867"/>
              <a:gd name="connsiteY18" fmla="*/ 896761 h 1345495"/>
              <a:gd name="connsiteX19" fmla="*/ 2654300 w 2954867"/>
              <a:gd name="connsiteY19" fmla="*/ 968728 h 1345495"/>
              <a:gd name="connsiteX20" fmla="*/ 2726267 w 2954867"/>
              <a:gd name="connsiteY20" fmla="*/ 1057628 h 1345495"/>
              <a:gd name="connsiteX21" fmla="*/ 2810933 w 2954867"/>
              <a:gd name="connsiteY21" fmla="*/ 1146528 h 1345495"/>
              <a:gd name="connsiteX22" fmla="*/ 2887133 w 2954867"/>
              <a:gd name="connsiteY22" fmla="*/ 1252361 h 1345495"/>
              <a:gd name="connsiteX23" fmla="*/ 2954867 w 2954867"/>
              <a:gd name="connsiteY23" fmla="*/ 1345495 h 134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54867" h="1345495">
                <a:moveTo>
                  <a:pt x="0" y="33161"/>
                </a:moveTo>
                <a:cubicBezTo>
                  <a:pt x="83255" y="22930"/>
                  <a:pt x="166511" y="12700"/>
                  <a:pt x="228600" y="7761"/>
                </a:cubicBezTo>
                <a:cubicBezTo>
                  <a:pt x="290689" y="2822"/>
                  <a:pt x="325261" y="4233"/>
                  <a:pt x="372533" y="3528"/>
                </a:cubicBezTo>
                <a:cubicBezTo>
                  <a:pt x="419805" y="2823"/>
                  <a:pt x="512233" y="3528"/>
                  <a:pt x="512233" y="3528"/>
                </a:cubicBezTo>
                <a:cubicBezTo>
                  <a:pt x="553155" y="3528"/>
                  <a:pt x="572206" y="0"/>
                  <a:pt x="618067" y="3528"/>
                </a:cubicBezTo>
                <a:cubicBezTo>
                  <a:pt x="663928" y="7056"/>
                  <a:pt x="787400" y="24695"/>
                  <a:pt x="787400" y="24695"/>
                </a:cubicBezTo>
                <a:cubicBezTo>
                  <a:pt x="857955" y="34573"/>
                  <a:pt x="965906" y="47978"/>
                  <a:pt x="1041400" y="62795"/>
                </a:cubicBezTo>
                <a:cubicBezTo>
                  <a:pt x="1116895" y="77612"/>
                  <a:pt x="1240367" y="113595"/>
                  <a:pt x="1240367" y="113595"/>
                </a:cubicBezTo>
                <a:cubicBezTo>
                  <a:pt x="1299634" y="129117"/>
                  <a:pt x="1346906" y="140406"/>
                  <a:pt x="1397000" y="155928"/>
                </a:cubicBezTo>
                <a:cubicBezTo>
                  <a:pt x="1447094" y="171450"/>
                  <a:pt x="1495072" y="188384"/>
                  <a:pt x="1540933" y="206728"/>
                </a:cubicBezTo>
                <a:cubicBezTo>
                  <a:pt x="1586794" y="225072"/>
                  <a:pt x="1672167" y="265995"/>
                  <a:pt x="1672167" y="265995"/>
                </a:cubicBezTo>
                <a:cubicBezTo>
                  <a:pt x="1716617" y="286456"/>
                  <a:pt x="1769533" y="309740"/>
                  <a:pt x="1807633" y="329495"/>
                </a:cubicBezTo>
                <a:cubicBezTo>
                  <a:pt x="1845733" y="349250"/>
                  <a:pt x="1866900" y="365478"/>
                  <a:pt x="1900767" y="384528"/>
                </a:cubicBezTo>
                <a:cubicBezTo>
                  <a:pt x="1934634" y="403578"/>
                  <a:pt x="1977672" y="424745"/>
                  <a:pt x="2010833" y="443795"/>
                </a:cubicBezTo>
                <a:cubicBezTo>
                  <a:pt x="2043994" y="462845"/>
                  <a:pt x="2058105" y="469900"/>
                  <a:pt x="2099733" y="498828"/>
                </a:cubicBezTo>
                <a:cubicBezTo>
                  <a:pt x="2141361" y="527756"/>
                  <a:pt x="2216150" y="583494"/>
                  <a:pt x="2260600" y="617361"/>
                </a:cubicBezTo>
                <a:cubicBezTo>
                  <a:pt x="2305050" y="651228"/>
                  <a:pt x="2366433" y="702028"/>
                  <a:pt x="2366433" y="702028"/>
                </a:cubicBezTo>
                <a:cubicBezTo>
                  <a:pt x="2403827" y="731661"/>
                  <a:pt x="2447573" y="762706"/>
                  <a:pt x="2484967" y="795161"/>
                </a:cubicBezTo>
                <a:cubicBezTo>
                  <a:pt x="2522362" y="827617"/>
                  <a:pt x="2562578" y="867833"/>
                  <a:pt x="2590800" y="896761"/>
                </a:cubicBezTo>
                <a:cubicBezTo>
                  <a:pt x="2619022" y="925689"/>
                  <a:pt x="2631722" y="941917"/>
                  <a:pt x="2654300" y="968728"/>
                </a:cubicBezTo>
                <a:cubicBezTo>
                  <a:pt x="2676878" y="995539"/>
                  <a:pt x="2700162" y="1027995"/>
                  <a:pt x="2726267" y="1057628"/>
                </a:cubicBezTo>
                <a:cubicBezTo>
                  <a:pt x="2752372" y="1087261"/>
                  <a:pt x="2784122" y="1114073"/>
                  <a:pt x="2810933" y="1146528"/>
                </a:cubicBezTo>
                <a:cubicBezTo>
                  <a:pt x="2837744" y="1178984"/>
                  <a:pt x="2887133" y="1252361"/>
                  <a:pt x="2887133" y="1252361"/>
                </a:cubicBezTo>
                <a:lnTo>
                  <a:pt x="2954867" y="134549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7" name="Freeform 96"/>
          <p:cNvSpPr/>
          <p:nvPr/>
        </p:nvSpPr>
        <p:spPr bwMode="auto">
          <a:xfrm>
            <a:off x="2432050" y="5683250"/>
            <a:ext cx="69850" cy="69850"/>
          </a:xfrm>
          <a:custGeom>
            <a:avLst/>
            <a:gdLst>
              <a:gd name="connsiteX0" fmla="*/ 69850 w 69850"/>
              <a:gd name="connsiteY0" fmla="*/ 69850 h 69850"/>
              <a:gd name="connsiteX1" fmla="*/ 0 w 698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69850">
                <a:moveTo>
                  <a:pt x="69850" y="698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1782233" y="254000"/>
            <a:ext cx="2087034" cy="1536700"/>
          </a:xfrm>
          <a:custGeom>
            <a:avLst/>
            <a:gdLst>
              <a:gd name="connsiteX0" fmla="*/ 0 w 2087034"/>
              <a:gd name="connsiteY0" fmla="*/ 1536700 h 1536700"/>
              <a:gd name="connsiteX1" fmla="*/ 59267 w 2087034"/>
              <a:gd name="connsiteY1" fmla="*/ 1439333 h 1536700"/>
              <a:gd name="connsiteX2" fmla="*/ 135467 w 2087034"/>
              <a:gd name="connsiteY2" fmla="*/ 1320800 h 1536700"/>
              <a:gd name="connsiteX3" fmla="*/ 207434 w 2087034"/>
              <a:gd name="connsiteY3" fmla="*/ 1210733 h 1536700"/>
              <a:gd name="connsiteX4" fmla="*/ 287867 w 2087034"/>
              <a:gd name="connsiteY4" fmla="*/ 1104900 h 1536700"/>
              <a:gd name="connsiteX5" fmla="*/ 359834 w 2087034"/>
              <a:gd name="connsiteY5" fmla="*/ 1028700 h 1536700"/>
              <a:gd name="connsiteX6" fmla="*/ 440267 w 2087034"/>
              <a:gd name="connsiteY6" fmla="*/ 935567 h 1536700"/>
              <a:gd name="connsiteX7" fmla="*/ 516467 w 2087034"/>
              <a:gd name="connsiteY7" fmla="*/ 855133 h 1536700"/>
              <a:gd name="connsiteX8" fmla="*/ 605367 w 2087034"/>
              <a:gd name="connsiteY8" fmla="*/ 766233 h 1536700"/>
              <a:gd name="connsiteX9" fmla="*/ 660400 w 2087034"/>
              <a:gd name="connsiteY9" fmla="*/ 711200 h 1536700"/>
              <a:gd name="connsiteX10" fmla="*/ 749300 w 2087034"/>
              <a:gd name="connsiteY10" fmla="*/ 639233 h 1536700"/>
              <a:gd name="connsiteX11" fmla="*/ 817034 w 2087034"/>
              <a:gd name="connsiteY11" fmla="*/ 584200 h 1536700"/>
              <a:gd name="connsiteX12" fmla="*/ 897467 w 2087034"/>
              <a:gd name="connsiteY12" fmla="*/ 529167 h 1536700"/>
              <a:gd name="connsiteX13" fmla="*/ 982134 w 2087034"/>
              <a:gd name="connsiteY13" fmla="*/ 457200 h 1536700"/>
              <a:gd name="connsiteX14" fmla="*/ 1117600 w 2087034"/>
              <a:gd name="connsiteY14" fmla="*/ 376767 h 1536700"/>
              <a:gd name="connsiteX15" fmla="*/ 1248834 w 2087034"/>
              <a:gd name="connsiteY15" fmla="*/ 304800 h 1536700"/>
              <a:gd name="connsiteX16" fmla="*/ 1350434 w 2087034"/>
              <a:gd name="connsiteY16" fmla="*/ 254000 h 1536700"/>
              <a:gd name="connsiteX17" fmla="*/ 1481667 w 2087034"/>
              <a:gd name="connsiteY17" fmla="*/ 190500 h 1536700"/>
              <a:gd name="connsiteX18" fmla="*/ 1621367 w 2087034"/>
              <a:gd name="connsiteY18" fmla="*/ 131233 h 1536700"/>
              <a:gd name="connsiteX19" fmla="*/ 1756834 w 2087034"/>
              <a:gd name="connsiteY19" fmla="*/ 88900 h 1536700"/>
              <a:gd name="connsiteX20" fmla="*/ 1909234 w 2087034"/>
              <a:gd name="connsiteY20" fmla="*/ 46567 h 1536700"/>
              <a:gd name="connsiteX21" fmla="*/ 2006600 w 2087034"/>
              <a:gd name="connsiteY21" fmla="*/ 16933 h 1536700"/>
              <a:gd name="connsiteX22" fmla="*/ 2087034 w 2087034"/>
              <a:gd name="connsiteY22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87034" h="1536700">
                <a:moveTo>
                  <a:pt x="0" y="1536700"/>
                </a:moveTo>
                <a:cubicBezTo>
                  <a:pt x="18344" y="1506008"/>
                  <a:pt x="36689" y="1475316"/>
                  <a:pt x="59267" y="1439333"/>
                </a:cubicBezTo>
                <a:cubicBezTo>
                  <a:pt x="81845" y="1403350"/>
                  <a:pt x="110773" y="1358900"/>
                  <a:pt x="135467" y="1320800"/>
                </a:cubicBezTo>
                <a:cubicBezTo>
                  <a:pt x="160161" y="1282700"/>
                  <a:pt x="182034" y="1246716"/>
                  <a:pt x="207434" y="1210733"/>
                </a:cubicBezTo>
                <a:cubicBezTo>
                  <a:pt x="232834" y="1174750"/>
                  <a:pt x="262467" y="1135239"/>
                  <a:pt x="287867" y="1104900"/>
                </a:cubicBezTo>
                <a:cubicBezTo>
                  <a:pt x="313267" y="1074561"/>
                  <a:pt x="334434" y="1056922"/>
                  <a:pt x="359834" y="1028700"/>
                </a:cubicBezTo>
                <a:cubicBezTo>
                  <a:pt x="385234" y="1000478"/>
                  <a:pt x="414162" y="964495"/>
                  <a:pt x="440267" y="935567"/>
                </a:cubicBezTo>
                <a:cubicBezTo>
                  <a:pt x="466372" y="906639"/>
                  <a:pt x="488950" y="883355"/>
                  <a:pt x="516467" y="855133"/>
                </a:cubicBezTo>
                <a:cubicBezTo>
                  <a:pt x="543984" y="826911"/>
                  <a:pt x="605367" y="766233"/>
                  <a:pt x="605367" y="766233"/>
                </a:cubicBezTo>
                <a:cubicBezTo>
                  <a:pt x="629356" y="742244"/>
                  <a:pt x="636411" y="732367"/>
                  <a:pt x="660400" y="711200"/>
                </a:cubicBezTo>
                <a:cubicBezTo>
                  <a:pt x="684389" y="690033"/>
                  <a:pt x="749300" y="639233"/>
                  <a:pt x="749300" y="639233"/>
                </a:cubicBezTo>
                <a:cubicBezTo>
                  <a:pt x="775406" y="618066"/>
                  <a:pt x="792340" y="602544"/>
                  <a:pt x="817034" y="584200"/>
                </a:cubicBezTo>
                <a:cubicBezTo>
                  <a:pt x="841728" y="565856"/>
                  <a:pt x="869950" y="550334"/>
                  <a:pt x="897467" y="529167"/>
                </a:cubicBezTo>
                <a:cubicBezTo>
                  <a:pt x="924984" y="508000"/>
                  <a:pt x="945445" y="482600"/>
                  <a:pt x="982134" y="457200"/>
                </a:cubicBezTo>
                <a:cubicBezTo>
                  <a:pt x="1018823" y="431800"/>
                  <a:pt x="1073150" y="402167"/>
                  <a:pt x="1117600" y="376767"/>
                </a:cubicBezTo>
                <a:cubicBezTo>
                  <a:pt x="1162050" y="351367"/>
                  <a:pt x="1210028" y="325261"/>
                  <a:pt x="1248834" y="304800"/>
                </a:cubicBezTo>
                <a:cubicBezTo>
                  <a:pt x="1287640" y="284339"/>
                  <a:pt x="1350434" y="254000"/>
                  <a:pt x="1350434" y="254000"/>
                </a:cubicBezTo>
                <a:cubicBezTo>
                  <a:pt x="1389239" y="234950"/>
                  <a:pt x="1436512" y="210961"/>
                  <a:pt x="1481667" y="190500"/>
                </a:cubicBezTo>
                <a:cubicBezTo>
                  <a:pt x="1526823" y="170039"/>
                  <a:pt x="1575506" y="148166"/>
                  <a:pt x="1621367" y="131233"/>
                </a:cubicBezTo>
                <a:cubicBezTo>
                  <a:pt x="1667228" y="114300"/>
                  <a:pt x="1708856" y="103011"/>
                  <a:pt x="1756834" y="88900"/>
                </a:cubicBezTo>
                <a:cubicBezTo>
                  <a:pt x="1804812" y="74789"/>
                  <a:pt x="1867606" y="58561"/>
                  <a:pt x="1909234" y="46567"/>
                </a:cubicBezTo>
                <a:cubicBezTo>
                  <a:pt x="1950862" y="34573"/>
                  <a:pt x="1976967" y="24694"/>
                  <a:pt x="2006600" y="16933"/>
                </a:cubicBezTo>
                <a:cubicBezTo>
                  <a:pt x="2036233" y="9172"/>
                  <a:pt x="2087034" y="0"/>
                  <a:pt x="208703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6388100" y="5622925"/>
            <a:ext cx="139700" cy="123825"/>
          </a:xfrm>
          <a:custGeom>
            <a:avLst/>
            <a:gdLst>
              <a:gd name="connsiteX0" fmla="*/ 139700 w 139700"/>
              <a:gd name="connsiteY0" fmla="*/ 0 h 123825"/>
              <a:gd name="connsiteX1" fmla="*/ 0 w 139700"/>
              <a:gd name="connsiteY1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123825">
                <a:moveTo>
                  <a:pt x="139700" y="0"/>
                </a:moveTo>
                <a:lnTo>
                  <a:pt x="0" y="123825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155950" y="6175375"/>
            <a:ext cx="409575" cy="158750"/>
          </a:xfrm>
          <a:custGeom>
            <a:avLst/>
            <a:gdLst>
              <a:gd name="connsiteX0" fmla="*/ 409575 w 409575"/>
              <a:gd name="connsiteY0" fmla="*/ 158750 h 158750"/>
              <a:gd name="connsiteX1" fmla="*/ 196850 w 409575"/>
              <a:gd name="connsiteY1" fmla="*/ 85725 h 158750"/>
              <a:gd name="connsiteX2" fmla="*/ 0 w 409575"/>
              <a:gd name="connsiteY2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158750">
                <a:moveTo>
                  <a:pt x="409575" y="158750"/>
                </a:moveTo>
                <a:cubicBezTo>
                  <a:pt x="337343" y="135466"/>
                  <a:pt x="265112" y="112183"/>
                  <a:pt x="196850" y="85725"/>
                </a:cubicBezTo>
                <a:cubicBezTo>
                  <a:pt x="128588" y="59267"/>
                  <a:pt x="0" y="0"/>
                  <a:pt x="0" y="0"/>
                </a:cubicBez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1765300" y="4854575"/>
            <a:ext cx="47625" cy="76200"/>
          </a:xfrm>
          <a:custGeom>
            <a:avLst/>
            <a:gdLst>
              <a:gd name="connsiteX0" fmla="*/ 47625 w 47625"/>
              <a:gd name="connsiteY0" fmla="*/ 76200 h 76200"/>
              <a:gd name="connsiteX1" fmla="*/ 0 w 47625"/>
              <a:gd name="connsiteY1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76200">
                <a:moveTo>
                  <a:pt x="47625" y="7620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0"/>
            <a:ext cx="23056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Using stack</a:t>
            </a:r>
          </a:p>
          <a:p>
            <a:r>
              <a:rPr lang="en-US" sz="3200" dirty="0" smtClean="0"/>
              <a:t>no $</a:t>
            </a:r>
            <a:r>
              <a:rPr lang="en-US" sz="3200" dirty="0" err="1" smtClean="0"/>
              <a:t>fp</a:t>
            </a:r>
            <a:endParaRPr lang="en-US" sz="3200" dirty="0"/>
          </a:p>
        </p:txBody>
      </p:sp>
      <p:sp>
        <p:nvSpPr>
          <p:cNvPr id="64" name="Freeform 63"/>
          <p:cNvSpPr/>
          <p:nvPr/>
        </p:nvSpPr>
        <p:spPr bwMode="auto">
          <a:xfrm>
            <a:off x="7181850" y="3438525"/>
            <a:ext cx="312208" cy="1273175"/>
          </a:xfrm>
          <a:custGeom>
            <a:avLst/>
            <a:gdLst>
              <a:gd name="connsiteX0" fmla="*/ 311150 w 312208"/>
              <a:gd name="connsiteY0" fmla="*/ 0 h 1273175"/>
              <a:gd name="connsiteX1" fmla="*/ 311150 w 312208"/>
              <a:gd name="connsiteY1" fmla="*/ 79375 h 1273175"/>
              <a:gd name="connsiteX2" fmla="*/ 304800 w 312208"/>
              <a:gd name="connsiteY2" fmla="*/ 171450 h 1273175"/>
              <a:gd name="connsiteX3" fmla="*/ 298450 w 312208"/>
              <a:gd name="connsiteY3" fmla="*/ 250825 h 1273175"/>
              <a:gd name="connsiteX4" fmla="*/ 285750 w 312208"/>
              <a:gd name="connsiteY4" fmla="*/ 368300 h 1273175"/>
              <a:gd name="connsiteX5" fmla="*/ 266700 w 312208"/>
              <a:gd name="connsiteY5" fmla="*/ 479425 h 1273175"/>
              <a:gd name="connsiteX6" fmla="*/ 250825 w 312208"/>
              <a:gd name="connsiteY6" fmla="*/ 590550 h 1273175"/>
              <a:gd name="connsiteX7" fmla="*/ 231775 w 312208"/>
              <a:gd name="connsiteY7" fmla="*/ 692150 h 1273175"/>
              <a:gd name="connsiteX8" fmla="*/ 196850 w 312208"/>
              <a:gd name="connsiteY8" fmla="*/ 819150 h 1273175"/>
              <a:gd name="connsiteX9" fmla="*/ 149225 w 312208"/>
              <a:gd name="connsiteY9" fmla="*/ 923925 h 1273175"/>
              <a:gd name="connsiteX10" fmla="*/ 130175 w 312208"/>
              <a:gd name="connsiteY10" fmla="*/ 1003300 h 1273175"/>
              <a:gd name="connsiteX11" fmla="*/ 69850 w 312208"/>
              <a:gd name="connsiteY11" fmla="*/ 1139825 h 1273175"/>
              <a:gd name="connsiteX12" fmla="*/ 28575 w 312208"/>
              <a:gd name="connsiteY12" fmla="*/ 1225550 h 1273175"/>
              <a:gd name="connsiteX13" fmla="*/ 0 w 312208"/>
              <a:gd name="connsiteY13" fmla="*/ 1273175 h 127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208" h="1273175">
                <a:moveTo>
                  <a:pt x="311150" y="0"/>
                </a:moveTo>
                <a:cubicBezTo>
                  <a:pt x="311679" y="25400"/>
                  <a:pt x="312208" y="50800"/>
                  <a:pt x="311150" y="79375"/>
                </a:cubicBezTo>
                <a:cubicBezTo>
                  <a:pt x="310092" y="107950"/>
                  <a:pt x="306917" y="142875"/>
                  <a:pt x="304800" y="171450"/>
                </a:cubicBezTo>
                <a:cubicBezTo>
                  <a:pt x="302683" y="200025"/>
                  <a:pt x="301625" y="218017"/>
                  <a:pt x="298450" y="250825"/>
                </a:cubicBezTo>
                <a:cubicBezTo>
                  <a:pt x="295275" y="283633"/>
                  <a:pt x="291042" y="330200"/>
                  <a:pt x="285750" y="368300"/>
                </a:cubicBezTo>
                <a:cubicBezTo>
                  <a:pt x="280458" y="406400"/>
                  <a:pt x="272521" y="442383"/>
                  <a:pt x="266700" y="479425"/>
                </a:cubicBezTo>
                <a:cubicBezTo>
                  <a:pt x="260879" y="516467"/>
                  <a:pt x="256646" y="555096"/>
                  <a:pt x="250825" y="590550"/>
                </a:cubicBezTo>
                <a:cubicBezTo>
                  <a:pt x="245004" y="626004"/>
                  <a:pt x="240771" y="654050"/>
                  <a:pt x="231775" y="692150"/>
                </a:cubicBezTo>
                <a:cubicBezTo>
                  <a:pt x="222779" y="730250"/>
                  <a:pt x="210608" y="780521"/>
                  <a:pt x="196850" y="819150"/>
                </a:cubicBezTo>
                <a:cubicBezTo>
                  <a:pt x="183092" y="857779"/>
                  <a:pt x="160338" y="893233"/>
                  <a:pt x="149225" y="923925"/>
                </a:cubicBezTo>
                <a:cubicBezTo>
                  <a:pt x="138113" y="954617"/>
                  <a:pt x="143404" y="967317"/>
                  <a:pt x="130175" y="1003300"/>
                </a:cubicBezTo>
                <a:cubicBezTo>
                  <a:pt x="116946" y="1039283"/>
                  <a:pt x="86783" y="1102783"/>
                  <a:pt x="69850" y="1139825"/>
                </a:cubicBezTo>
                <a:cubicBezTo>
                  <a:pt x="52917" y="1176867"/>
                  <a:pt x="40217" y="1203325"/>
                  <a:pt x="28575" y="1225550"/>
                </a:cubicBezTo>
                <a:cubicBezTo>
                  <a:pt x="16933" y="1247775"/>
                  <a:pt x="0" y="1273175"/>
                  <a:pt x="0" y="127317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1377421" y="2613025"/>
            <a:ext cx="79904" cy="968375"/>
          </a:xfrm>
          <a:custGeom>
            <a:avLst/>
            <a:gdLst>
              <a:gd name="connsiteX0" fmla="*/ 529 w 79904"/>
              <a:gd name="connsiteY0" fmla="*/ 968375 h 968375"/>
              <a:gd name="connsiteX1" fmla="*/ 529 w 79904"/>
              <a:gd name="connsiteY1" fmla="*/ 809625 h 968375"/>
              <a:gd name="connsiteX2" fmla="*/ 3704 w 79904"/>
              <a:gd name="connsiteY2" fmla="*/ 609600 h 968375"/>
              <a:gd name="connsiteX3" fmla="*/ 16404 w 79904"/>
              <a:gd name="connsiteY3" fmla="*/ 454025 h 968375"/>
              <a:gd name="connsiteX4" fmla="*/ 32279 w 79904"/>
              <a:gd name="connsiteY4" fmla="*/ 273050 h 968375"/>
              <a:gd name="connsiteX5" fmla="*/ 60854 w 79904"/>
              <a:gd name="connsiteY5" fmla="*/ 149225 h 968375"/>
              <a:gd name="connsiteX6" fmla="*/ 79904 w 79904"/>
              <a:gd name="connsiteY6" fmla="*/ 0 h 96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904" h="968375">
                <a:moveTo>
                  <a:pt x="529" y="968375"/>
                </a:moveTo>
                <a:cubicBezTo>
                  <a:pt x="264" y="918898"/>
                  <a:pt x="0" y="869421"/>
                  <a:pt x="529" y="809625"/>
                </a:cubicBezTo>
                <a:cubicBezTo>
                  <a:pt x="1058" y="749829"/>
                  <a:pt x="1058" y="668867"/>
                  <a:pt x="3704" y="609600"/>
                </a:cubicBezTo>
                <a:cubicBezTo>
                  <a:pt x="6350" y="550333"/>
                  <a:pt x="11642" y="510116"/>
                  <a:pt x="16404" y="454025"/>
                </a:cubicBezTo>
                <a:cubicBezTo>
                  <a:pt x="21166" y="397934"/>
                  <a:pt x="24871" y="323850"/>
                  <a:pt x="32279" y="273050"/>
                </a:cubicBezTo>
                <a:cubicBezTo>
                  <a:pt x="39687" y="222250"/>
                  <a:pt x="52917" y="194733"/>
                  <a:pt x="60854" y="149225"/>
                </a:cubicBezTo>
                <a:cubicBezTo>
                  <a:pt x="68791" y="103717"/>
                  <a:pt x="79904" y="0"/>
                  <a:pt x="7990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9" grpId="0" animBg="1"/>
      <p:bldP spid="64" grpId="0" animBg="1"/>
      <p:bldP spid="6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/>
          <p:nvPr/>
        </p:nvGrpSpPr>
        <p:grpSpPr>
          <a:xfrm>
            <a:off x="4809066" y="1551094"/>
            <a:ext cx="4470398" cy="795866"/>
            <a:chOff x="4809066" y="2218269"/>
            <a:chExt cx="4470398" cy="795866"/>
          </a:xfrm>
        </p:grpSpPr>
        <p:sp>
          <p:nvSpPr>
            <p:cNvPr id="43" name="Oval 42"/>
            <p:cNvSpPr/>
            <p:nvPr/>
          </p:nvSpPr>
          <p:spPr bwMode="auto">
            <a:xfrm>
              <a:off x="4809066" y="2218269"/>
              <a:ext cx="4334934" cy="795866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" name="Group 39"/>
            <p:cNvGrpSpPr/>
            <p:nvPr/>
          </p:nvGrpSpPr>
          <p:grpSpPr>
            <a:xfrm>
              <a:off x="5006540" y="2286006"/>
              <a:ext cx="4272924" cy="699536"/>
              <a:chOff x="101600" y="1862664"/>
              <a:chExt cx="4272924" cy="69953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1600" y="1862664"/>
                <a:ext cx="4272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parameters in registers</a:t>
                </a:r>
                <a:endParaRPr lang="en-US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600" y="2192868"/>
                <a:ext cx="2943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add $a0, $zero, $t5</a:t>
                </a:r>
                <a:endParaRPr lang="en-US" dirty="0"/>
              </a:p>
            </p:txBody>
          </p:sp>
        </p:grpSp>
      </p:grpSp>
      <p:grpSp>
        <p:nvGrpSpPr>
          <p:cNvPr id="4" name="Group 65"/>
          <p:cNvGrpSpPr/>
          <p:nvPr/>
        </p:nvGrpSpPr>
        <p:grpSpPr>
          <a:xfrm>
            <a:off x="4809066" y="2407921"/>
            <a:ext cx="4334934" cy="1049862"/>
            <a:chOff x="4809066" y="3166538"/>
            <a:chExt cx="4334934" cy="1049862"/>
          </a:xfrm>
        </p:grpSpPr>
        <p:sp>
          <p:nvSpPr>
            <p:cNvPr id="44" name="Oval 43"/>
            <p:cNvSpPr/>
            <p:nvPr/>
          </p:nvSpPr>
          <p:spPr bwMode="auto">
            <a:xfrm>
              <a:off x="4809066" y="3166538"/>
              <a:ext cx="4334934" cy="1049862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5126893" y="3280830"/>
              <a:ext cx="3645800" cy="716469"/>
              <a:chOff x="139700" y="3077630"/>
              <a:chExt cx="3645800" cy="71646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700" y="3077630"/>
                <a:ext cx="364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Transfer control to </a:t>
                </a:r>
                <a:r>
                  <a:rPr lang="en-US" sz="2400" dirty="0" err="1" smtClean="0"/>
                  <a:t>callee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0700" y="3424767"/>
                <a:ext cx="2571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jal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my_cool_procedure</a:t>
                </a:r>
                <a:endParaRPr lang="en-US" dirty="0"/>
              </a:p>
            </p:txBody>
          </p:sp>
        </p:grpSp>
      </p:grpSp>
      <p:grpSp>
        <p:nvGrpSpPr>
          <p:cNvPr id="23" name="Group 71"/>
          <p:cNvGrpSpPr/>
          <p:nvPr/>
        </p:nvGrpSpPr>
        <p:grpSpPr>
          <a:xfrm>
            <a:off x="5994388" y="3535678"/>
            <a:ext cx="2675478" cy="1070187"/>
            <a:chOff x="5994388" y="3535678"/>
            <a:chExt cx="2675478" cy="1070187"/>
          </a:xfrm>
        </p:grpSpPr>
        <p:sp>
          <p:nvSpPr>
            <p:cNvPr id="45" name="Oval 44"/>
            <p:cNvSpPr/>
            <p:nvPr/>
          </p:nvSpPr>
          <p:spPr bwMode="auto">
            <a:xfrm>
              <a:off x="5994388" y="3586476"/>
              <a:ext cx="2675478" cy="1019389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4" name="Group 41"/>
            <p:cNvGrpSpPr/>
            <p:nvPr/>
          </p:nvGrpSpPr>
          <p:grpSpPr>
            <a:xfrm>
              <a:off x="6421954" y="3535678"/>
              <a:ext cx="2014737" cy="1010401"/>
              <a:chOff x="292100" y="4504268"/>
              <a:chExt cx="2014737" cy="101040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92100" y="4504268"/>
                <a:ext cx="13995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Save $</a:t>
                </a:r>
                <a:r>
                  <a:rPr lang="en-US" sz="2400" dirty="0" err="1" smtClean="0"/>
                  <a:t>fp</a:t>
                </a:r>
                <a:endParaRPr 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1366" y="4868338"/>
                <a:ext cx="19554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-4</a:t>
                </a:r>
              </a:p>
              <a:p>
                <a:r>
                  <a:rPr lang="en-US" dirty="0" smtClean="0"/>
                  <a:t>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  $</a:t>
                </a:r>
                <a:r>
                  <a:rPr lang="en-US" dirty="0" err="1" smtClean="0"/>
                  <a:t>fp</a:t>
                </a:r>
                <a:r>
                  <a:rPr lang="en-US" dirty="0" smtClean="0"/>
                  <a:t>, 0($sp)</a:t>
                </a:r>
              </a:p>
            </p:txBody>
          </p:sp>
        </p:grpSp>
      </p:grpSp>
      <p:grpSp>
        <p:nvGrpSpPr>
          <p:cNvPr id="25" name="Group 67"/>
          <p:cNvGrpSpPr/>
          <p:nvPr/>
        </p:nvGrpSpPr>
        <p:grpSpPr>
          <a:xfrm>
            <a:off x="5198536" y="4714238"/>
            <a:ext cx="3725332" cy="931333"/>
            <a:chOff x="5198536" y="5418667"/>
            <a:chExt cx="3725332" cy="931333"/>
          </a:xfrm>
        </p:grpSpPr>
        <p:sp>
          <p:nvSpPr>
            <p:cNvPr id="46" name="Oval 45"/>
            <p:cNvSpPr/>
            <p:nvPr/>
          </p:nvSpPr>
          <p:spPr bwMode="auto">
            <a:xfrm>
              <a:off x="5198536" y="5418667"/>
              <a:ext cx="3725332" cy="9313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6" name="Group 42"/>
            <p:cNvGrpSpPr/>
            <p:nvPr/>
          </p:nvGrpSpPr>
          <p:grpSpPr>
            <a:xfrm>
              <a:off x="5473699" y="5464201"/>
              <a:ext cx="3366877" cy="801132"/>
              <a:chOff x="258233" y="6056868"/>
              <a:chExt cx="3366877" cy="8011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58233" y="6056868"/>
                <a:ext cx="3366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 Acquire storage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9233" y="6488668"/>
                <a:ext cx="1955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-8</a:t>
                </a:r>
              </a:p>
            </p:txBody>
          </p:sp>
        </p:grpSp>
      </p:grpSp>
      <p:grpSp>
        <p:nvGrpSpPr>
          <p:cNvPr id="27" name="Group 68"/>
          <p:cNvGrpSpPr/>
          <p:nvPr/>
        </p:nvGrpSpPr>
        <p:grpSpPr>
          <a:xfrm>
            <a:off x="3556000" y="5706533"/>
            <a:ext cx="4122775" cy="1151467"/>
            <a:chOff x="1371600" y="5706533"/>
            <a:chExt cx="4122775" cy="1151467"/>
          </a:xfrm>
        </p:grpSpPr>
        <p:sp>
          <p:nvSpPr>
            <p:cNvPr id="47" name="Oval 46"/>
            <p:cNvSpPr/>
            <p:nvPr/>
          </p:nvSpPr>
          <p:spPr bwMode="auto">
            <a:xfrm>
              <a:off x="1371600" y="5706533"/>
              <a:ext cx="4080931" cy="1151467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8" name="Group 36"/>
            <p:cNvGrpSpPr/>
            <p:nvPr/>
          </p:nvGrpSpPr>
          <p:grpSpPr>
            <a:xfrm>
              <a:off x="1443567" y="5858961"/>
              <a:ext cx="4050808" cy="976533"/>
              <a:chOff x="5270500" y="40"/>
              <a:chExt cx="4050808" cy="9765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270500" y="40"/>
                <a:ext cx="4050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Save </a:t>
                </a:r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-saved registers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651500" y="330242"/>
                <a:ext cx="2621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-4($fp)</a:t>
                </a:r>
              </a:p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$s0, -8($fp)</a:t>
                </a:r>
              </a:p>
            </p:txBody>
          </p:sp>
        </p:grpSp>
      </p:grpSp>
      <p:grpSp>
        <p:nvGrpSpPr>
          <p:cNvPr id="29" name="Group 69"/>
          <p:cNvGrpSpPr/>
          <p:nvPr/>
        </p:nvGrpSpPr>
        <p:grpSpPr>
          <a:xfrm>
            <a:off x="677333" y="5725133"/>
            <a:ext cx="2810932" cy="542849"/>
            <a:chOff x="677333" y="5079018"/>
            <a:chExt cx="2810932" cy="542849"/>
          </a:xfrm>
        </p:grpSpPr>
        <p:sp>
          <p:nvSpPr>
            <p:cNvPr id="51" name="Oval 50"/>
            <p:cNvSpPr/>
            <p:nvPr/>
          </p:nvSpPr>
          <p:spPr bwMode="auto">
            <a:xfrm>
              <a:off x="677333" y="5096933"/>
              <a:ext cx="2810932" cy="524934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2134" y="5079018"/>
              <a:ext cx="2271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Execute </a:t>
              </a:r>
              <a:r>
                <a:rPr lang="en-US" sz="2400" dirty="0" err="1" smtClean="0"/>
                <a:t>callee</a:t>
              </a:r>
              <a:endParaRPr lang="en-US" sz="2400" dirty="0"/>
            </a:p>
          </p:txBody>
        </p:sp>
      </p:grpSp>
      <p:grpSp>
        <p:nvGrpSpPr>
          <p:cNvPr id="30" name="Group 70"/>
          <p:cNvGrpSpPr/>
          <p:nvPr/>
        </p:nvGrpSpPr>
        <p:grpSpPr>
          <a:xfrm>
            <a:off x="-1" y="4928275"/>
            <a:ext cx="4351867" cy="762001"/>
            <a:chOff x="-1" y="4250265"/>
            <a:chExt cx="4351867" cy="762001"/>
          </a:xfrm>
        </p:grpSpPr>
        <p:sp>
          <p:nvSpPr>
            <p:cNvPr id="52" name="Oval 51"/>
            <p:cNvSpPr/>
            <p:nvPr/>
          </p:nvSpPr>
          <p:spPr bwMode="auto">
            <a:xfrm>
              <a:off x="-1" y="4250265"/>
              <a:ext cx="4351867" cy="762001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1" name="Group 35"/>
            <p:cNvGrpSpPr/>
            <p:nvPr/>
          </p:nvGrpSpPr>
          <p:grpSpPr>
            <a:xfrm>
              <a:off x="132915" y="4298265"/>
              <a:ext cx="4204546" cy="699537"/>
              <a:chOff x="5295900" y="1888106"/>
              <a:chExt cx="4204546" cy="6995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295900" y="1888106"/>
                <a:ext cx="4204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result in return register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14522" y="2218311"/>
                <a:ext cx="216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 $v0, $zero, $t5</a:t>
                </a:r>
              </a:p>
            </p:txBody>
          </p:sp>
        </p:grpSp>
      </p:grpSp>
      <p:grpSp>
        <p:nvGrpSpPr>
          <p:cNvPr id="32" name="Group 77"/>
          <p:cNvGrpSpPr/>
          <p:nvPr/>
        </p:nvGrpSpPr>
        <p:grpSpPr>
          <a:xfrm>
            <a:off x="-270935" y="3566264"/>
            <a:ext cx="4351867" cy="1290759"/>
            <a:chOff x="-270935" y="3521814"/>
            <a:chExt cx="4351867" cy="1290759"/>
          </a:xfrm>
        </p:grpSpPr>
        <p:sp>
          <p:nvSpPr>
            <p:cNvPr id="53" name="Oval 52"/>
            <p:cNvSpPr/>
            <p:nvPr/>
          </p:nvSpPr>
          <p:spPr bwMode="auto">
            <a:xfrm>
              <a:off x="-270935" y="3521814"/>
              <a:ext cx="4351867" cy="1285136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3" name="Group 34"/>
            <p:cNvGrpSpPr/>
            <p:nvPr/>
          </p:nvGrpSpPr>
          <p:grpSpPr>
            <a:xfrm>
              <a:off x="389165" y="3555864"/>
              <a:ext cx="3144461" cy="1256709"/>
              <a:chOff x="5033428" y="2984540"/>
              <a:chExt cx="3144461" cy="125670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33428" y="2984540"/>
                <a:ext cx="31444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Restore </a:t>
                </a:r>
                <a:r>
                  <a:rPr lang="en-US" sz="2400" dirty="0" err="1" smtClean="0"/>
                  <a:t>regs</a:t>
                </a:r>
                <a:r>
                  <a:rPr lang="en-US" sz="2400" dirty="0" smtClean="0"/>
                  <a:t> and $</a:t>
                </a:r>
                <a:r>
                  <a:rPr lang="en-US" sz="2400" dirty="0" err="1" smtClean="0"/>
                  <a:t>fp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65787" y="3317919"/>
                <a:ext cx="16470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-4($fp)</a:t>
                </a:r>
              </a:p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$s0, -8($fp)</a:t>
                </a:r>
              </a:p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fp</a:t>
                </a:r>
                <a:r>
                  <a:rPr lang="en-US" dirty="0" smtClean="0"/>
                  <a:t>, 0($fp)</a:t>
                </a:r>
              </a:p>
            </p:txBody>
          </p:sp>
        </p:grpSp>
      </p:grpSp>
      <p:grpSp>
        <p:nvGrpSpPr>
          <p:cNvPr id="34" name="Group 72"/>
          <p:cNvGrpSpPr/>
          <p:nvPr/>
        </p:nvGrpSpPr>
        <p:grpSpPr>
          <a:xfrm>
            <a:off x="0" y="2657222"/>
            <a:ext cx="3522133" cy="829733"/>
            <a:chOff x="0" y="2099733"/>
            <a:chExt cx="3522133" cy="829733"/>
          </a:xfrm>
        </p:grpSpPr>
        <p:sp>
          <p:nvSpPr>
            <p:cNvPr id="57" name="Oval 56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5" name="Group 33"/>
            <p:cNvGrpSpPr/>
            <p:nvPr/>
          </p:nvGrpSpPr>
          <p:grpSpPr>
            <a:xfrm>
              <a:off x="203196" y="2165831"/>
              <a:ext cx="3178274" cy="699534"/>
              <a:chOff x="5118096" y="4499032"/>
              <a:chExt cx="3178274" cy="69953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118096" y="4499032"/>
                <a:ext cx="31782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Restore stack pointer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70024" y="4829234"/>
                <a:ext cx="1942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12</a:t>
                </a:r>
              </a:p>
            </p:txBody>
          </p:sp>
        </p:grpSp>
      </p:grpSp>
      <p:sp>
        <p:nvSpPr>
          <p:cNvPr id="76" name="Oval 75"/>
          <p:cNvSpPr/>
          <p:nvPr/>
        </p:nvSpPr>
        <p:spPr bwMode="auto">
          <a:xfrm>
            <a:off x="3878792" y="190500"/>
            <a:ext cx="121708" cy="107950"/>
          </a:xfrm>
          <a:prstGeom prst="ellips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7344843" y="2315680"/>
            <a:ext cx="25400" cy="127000"/>
          </a:xfrm>
          <a:custGeom>
            <a:avLst/>
            <a:gdLst>
              <a:gd name="connsiteX0" fmla="*/ 0 w 25400"/>
              <a:gd name="connsiteY0" fmla="*/ 0 h 127000"/>
              <a:gd name="connsiteX1" fmla="*/ 25400 w 25400"/>
              <a:gd name="connsiteY1" fmla="*/ 127000 h 127000"/>
              <a:gd name="connsiteX2" fmla="*/ 25400 w 254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" h="127000">
                <a:moveTo>
                  <a:pt x="0" y="0"/>
                </a:moveTo>
                <a:lnTo>
                  <a:pt x="25400" y="127000"/>
                </a:lnTo>
                <a:lnTo>
                  <a:pt x="25400" y="1270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36" name="Group 87"/>
          <p:cNvGrpSpPr/>
          <p:nvPr/>
        </p:nvGrpSpPr>
        <p:grpSpPr>
          <a:xfrm>
            <a:off x="15" y="1792630"/>
            <a:ext cx="3522133" cy="829733"/>
            <a:chOff x="0" y="2099733"/>
            <a:chExt cx="3522133" cy="829733"/>
          </a:xfrm>
        </p:grpSpPr>
        <p:sp>
          <p:nvSpPr>
            <p:cNvPr id="89" name="Oval 88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7" name="Group 33"/>
            <p:cNvGrpSpPr/>
            <p:nvPr/>
          </p:nvGrpSpPr>
          <p:grpSpPr>
            <a:xfrm>
              <a:off x="203196" y="2182764"/>
              <a:ext cx="3280916" cy="682601"/>
              <a:chOff x="5118096" y="4515965"/>
              <a:chExt cx="3280916" cy="68260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118096" y="4515965"/>
                <a:ext cx="328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Return control to caller</a:t>
                </a:r>
                <a:endParaRPr lang="en-US" sz="24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78024" y="4829234"/>
                <a:ext cx="723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jr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endParaRPr lang="en-US" dirty="0" smtClean="0"/>
              </a:p>
            </p:txBody>
          </p:sp>
        </p:grpSp>
      </p:grpSp>
      <p:sp>
        <p:nvSpPr>
          <p:cNvPr id="95" name="Freeform 94"/>
          <p:cNvSpPr/>
          <p:nvPr/>
        </p:nvSpPr>
        <p:spPr bwMode="auto">
          <a:xfrm>
            <a:off x="4000500" y="199672"/>
            <a:ext cx="2954867" cy="1345495"/>
          </a:xfrm>
          <a:custGeom>
            <a:avLst/>
            <a:gdLst>
              <a:gd name="connsiteX0" fmla="*/ 0 w 2954867"/>
              <a:gd name="connsiteY0" fmla="*/ 33161 h 1345495"/>
              <a:gd name="connsiteX1" fmla="*/ 228600 w 2954867"/>
              <a:gd name="connsiteY1" fmla="*/ 7761 h 1345495"/>
              <a:gd name="connsiteX2" fmla="*/ 372533 w 2954867"/>
              <a:gd name="connsiteY2" fmla="*/ 3528 h 1345495"/>
              <a:gd name="connsiteX3" fmla="*/ 512233 w 2954867"/>
              <a:gd name="connsiteY3" fmla="*/ 3528 h 1345495"/>
              <a:gd name="connsiteX4" fmla="*/ 618067 w 2954867"/>
              <a:gd name="connsiteY4" fmla="*/ 3528 h 1345495"/>
              <a:gd name="connsiteX5" fmla="*/ 787400 w 2954867"/>
              <a:gd name="connsiteY5" fmla="*/ 24695 h 1345495"/>
              <a:gd name="connsiteX6" fmla="*/ 1041400 w 2954867"/>
              <a:gd name="connsiteY6" fmla="*/ 62795 h 1345495"/>
              <a:gd name="connsiteX7" fmla="*/ 1240367 w 2954867"/>
              <a:gd name="connsiteY7" fmla="*/ 113595 h 1345495"/>
              <a:gd name="connsiteX8" fmla="*/ 1397000 w 2954867"/>
              <a:gd name="connsiteY8" fmla="*/ 155928 h 1345495"/>
              <a:gd name="connsiteX9" fmla="*/ 1540933 w 2954867"/>
              <a:gd name="connsiteY9" fmla="*/ 206728 h 1345495"/>
              <a:gd name="connsiteX10" fmla="*/ 1672167 w 2954867"/>
              <a:gd name="connsiteY10" fmla="*/ 265995 h 1345495"/>
              <a:gd name="connsiteX11" fmla="*/ 1807633 w 2954867"/>
              <a:gd name="connsiteY11" fmla="*/ 329495 h 1345495"/>
              <a:gd name="connsiteX12" fmla="*/ 1900767 w 2954867"/>
              <a:gd name="connsiteY12" fmla="*/ 384528 h 1345495"/>
              <a:gd name="connsiteX13" fmla="*/ 2010833 w 2954867"/>
              <a:gd name="connsiteY13" fmla="*/ 443795 h 1345495"/>
              <a:gd name="connsiteX14" fmla="*/ 2099733 w 2954867"/>
              <a:gd name="connsiteY14" fmla="*/ 498828 h 1345495"/>
              <a:gd name="connsiteX15" fmla="*/ 2260600 w 2954867"/>
              <a:gd name="connsiteY15" fmla="*/ 617361 h 1345495"/>
              <a:gd name="connsiteX16" fmla="*/ 2366433 w 2954867"/>
              <a:gd name="connsiteY16" fmla="*/ 702028 h 1345495"/>
              <a:gd name="connsiteX17" fmla="*/ 2484967 w 2954867"/>
              <a:gd name="connsiteY17" fmla="*/ 795161 h 1345495"/>
              <a:gd name="connsiteX18" fmla="*/ 2590800 w 2954867"/>
              <a:gd name="connsiteY18" fmla="*/ 896761 h 1345495"/>
              <a:gd name="connsiteX19" fmla="*/ 2654300 w 2954867"/>
              <a:gd name="connsiteY19" fmla="*/ 968728 h 1345495"/>
              <a:gd name="connsiteX20" fmla="*/ 2726267 w 2954867"/>
              <a:gd name="connsiteY20" fmla="*/ 1057628 h 1345495"/>
              <a:gd name="connsiteX21" fmla="*/ 2810933 w 2954867"/>
              <a:gd name="connsiteY21" fmla="*/ 1146528 h 1345495"/>
              <a:gd name="connsiteX22" fmla="*/ 2887133 w 2954867"/>
              <a:gd name="connsiteY22" fmla="*/ 1252361 h 1345495"/>
              <a:gd name="connsiteX23" fmla="*/ 2954867 w 2954867"/>
              <a:gd name="connsiteY23" fmla="*/ 1345495 h 134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54867" h="1345495">
                <a:moveTo>
                  <a:pt x="0" y="33161"/>
                </a:moveTo>
                <a:cubicBezTo>
                  <a:pt x="83255" y="22930"/>
                  <a:pt x="166511" y="12700"/>
                  <a:pt x="228600" y="7761"/>
                </a:cubicBezTo>
                <a:cubicBezTo>
                  <a:pt x="290689" y="2822"/>
                  <a:pt x="325261" y="4233"/>
                  <a:pt x="372533" y="3528"/>
                </a:cubicBezTo>
                <a:cubicBezTo>
                  <a:pt x="419805" y="2823"/>
                  <a:pt x="512233" y="3528"/>
                  <a:pt x="512233" y="3528"/>
                </a:cubicBezTo>
                <a:cubicBezTo>
                  <a:pt x="553155" y="3528"/>
                  <a:pt x="572206" y="0"/>
                  <a:pt x="618067" y="3528"/>
                </a:cubicBezTo>
                <a:cubicBezTo>
                  <a:pt x="663928" y="7056"/>
                  <a:pt x="787400" y="24695"/>
                  <a:pt x="787400" y="24695"/>
                </a:cubicBezTo>
                <a:cubicBezTo>
                  <a:pt x="857955" y="34573"/>
                  <a:pt x="965906" y="47978"/>
                  <a:pt x="1041400" y="62795"/>
                </a:cubicBezTo>
                <a:cubicBezTo>
                  <a:pt x="1116895" y="77612"/>
                  <a:pt x="1240367" y="113595"/>
                  <a:pt x="1240367" y="113595"/>
                </a:cubicBezTo>
                <a:cubicBezTo>
                  <a:pt x="1299634" y="129117"/>
                  <a:pt x="1346906" y="140406"/>
                  <a:pt x="1397000" y="155928"/>
                </a:cubicBezTo>
                <a:cubicBezTo>
                  <a:pt x="1447094" y="171450"/>
                  <a:pt x="1495072" y="188384"/>
                  <a:pt x="1540933" y="206728"/>
                </a:cubicBezTo>
                <a:cubicBezTo>
                  <a:pt x="1586794" y="225072"/>
                  <a:pt x="1672167" y="265995"/>
                  <a:pt x="1672167" y="265995"/>
                </a:cubicBezTo>
                <a:cubicBezTo>
                  <a:pt x="1716617" y="286456"/>
                  <a:pt x="1769533" y="309740"/>
                  <a:pt x="1807633" y="329495"/>
                </a:cubicBezTo>
                <a:cubicBezTo>
                  <a:pt x="1845733" y="349250"/>
                  <a:pt x="1866900" y="365478"/>
                  <a:pt x="1900767" y="384528"/>
                </a:cubicBezTo>
                <a:cubicBezTo>
                  <a:pt x="1934634" y="403578"/>
                  <a:pt x="1977672" y="424745"/>
                  <a:pt x="2010833" y="443795"/>
                </a:cubicBezTo>
                <a:cubicBezTo>
                  <a:pt x="2043994" y="462845"/>
                  <a:pt x="2058105" y="469900"/>
                  <a:pt x="2099733" y="498828"/>
                </a:cubicBezTo>
                <a:cubicBezTo>
                  <a:pt x="2141361" y="527756"/>
                  <a:pt x="2216150" y="583494"/>
                  <a:pt x="2260600" y="617361"/>
                </a:cubicBezTo>
                <a:cubicBezTo>
                  <a:pt x="2305050" y="651228"/>
                  <a:pt x="2366433" y="702028"/>
                  <a:pt x="2366433" y="702028"/>
                </a:cubicBezTo>
                <a:cubicBezTo>
                  <a:pt x="2403827" y="731661"/>
                  <a:pt x="2447573" y="762706"/>
                  <a:pt x="2484967" y="795161"/>
                </a:cubicBezTo>
                <a:cubicBezTo>
                  <a:pt x="2522362" y="827617"/>
                  <a:pt x="2562578" y="867833"/>
                  <a:pt x="2590800" y="896761"/>
                </a:cubicBezTo>
                <a:cubicBezTo>
                  <a:pt x="2619022" y="925689"/>
                  <a:pt x="2631722" y="941917"/>
                  <a:pt x="2654300" y="968728"/>
                </a:cubicBezTo>
                <a:cubicBezTo>
                  <a:pt x="2676878" y="995539"/>
                  <a:pt x="2700162" y="1027995"/>
                  <a:pt x="2726267" y="1057628"/>
                </a:cubicBezTo>
                <a:cubicBezTo>
                  <a:pt x="2752372" y="1087261"/>
                  <a:pt x="2784122" y="1114073"/>
                  <a:pt x="2810933" y="1146528"/>
                </a:cubicBezTo>
                <a:cubicBezTo>
                  <a:pt x="2837744" y="1178984"/>
                  <a:pt x="2887133" y="1252361"/>
                  <a:pt x="2887133" y="1252361"/>
                </a:cubicBezTo>
                <a:lnTo>
                  <a:pt x="2954867" y="134549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7" name="Freeform 96"/>
          <p:cNvSpPr/>
          <p:nvPr/>
        </p:nvSpPr>
        <p:spPr bwMode="auto">
          <a:xfrm>
            <a:off x="2432050" y="5683250"/>
            <a:ext cx="69850" cy="69850"/>
          </a:xfrm>
          <a:custGeom>
            <a:avLst/>
            <a:gdLst>
              <a:gd name="connsiteX0" fmla="*/ 69850 w 69850"/>
              <a:gd name="connsiteY0" fmla="*/ 69850 h 69850"/>
              <a:gd name="connsiteX1" fmla="*/ 0 w 698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69850">
                <a:moveTo>
                  <a:pt x="69850" y="698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1782233" y="254000"/>
            <a:ext cx="2087034" cy="1536700"/>
          </a:xfrm>
          <a:custGeom>
            <a:avLst/>
            <a:gdLst>
              <a:gd name="connsiteX0" fmla="*/ 0 w 2087034"/>
              <a:gd name="connsiteY0" fmla="*/ 1536700 h 1536700"/>
              <a:gd name="connsiteX1" fmla="*/ 59267 w 2087034"/>
              <a:gd name="connsiteY1" fmla="*/ 1439333 h 1536700"/>
              <a:gd name="connsiteX2" fmla="*/ 135467 w 2087034"/>
              <a:gd name="connsiteY2" fmla="*/ 1320800 h 1536700"/>
              <a:gd name="connsiteX3" fmla="*/ 207434 w 2087034"/>
              <a:gd name="connsiteY3" fmla="*/ 1210733 h 1536700"/>
              <a:gd name="connsiteX4" fmla="*/ 287867 w 2087034"/>
              <a:gd name="connsiteY4" fmla="*/ 1104900 h 1536700"/>
              <a:gd name="connsiteX5" fmla="*/ 359834 w 2087034"/>
              <a:gd name="connsiteY5" fmla="*/ 1028700 h 1536700"/>
              <a:gd name="connsiteX6" fmla="*/ 440267 w 2087034"/>
              <a:gd name="connsiteY6" fmla="*/ 935567 h 1536700"/>
              <a:gd name="connsiteX7" fmla="*/ 516467 w 2087034"/>
              <a:gd name="connsiteY7" fmla="*/ 855133 h 1536700"/>
              <a:gd name="connsiteX8" fmla="*/ 605367 w 2087034"/>
              <a:gd name="connsiteY8" fmla="*/ 766233 h 1536700"/>
              <a:gd name="connsiteX9" fmla="*/ 660400 w 2087034"/>
              <a:gd name="connsiteY9" fmla="*/ 711200 h 1536700"/>
              <a:gd name="connsiteX10" fmla="*/ 749300 w 2087034"/>
              <a:gd name="connsiteY10" fmla="*/ 639233 h 1536700"/>
              <a:gd name="connsiteX11" fmla="*/ 817034 w 2087034"/>
              <a:gd name="connsiteY11" fmla="*/ 584200 h 1536700"/>
              <a:gd name="connsiteX12" fmla="*/ 897467 w 2087034"/>
              <a:gd name="connsiteY12" fmla="*/ 529167 h 1536700"/>
              <a:gd name="connsiteX13" fmla="*/ 982134 w 2087034"/>
              <a:gd name="connsiteY13" fmla="*/ 457200 h 1536700"/>
              <a:gd name="connsiteX14" fmla="*/ 1117600 w 2087034"/>
              <a:gd name="connsiteY14" fmla="*/ 376767 h 1536700"/>
              <a:gd name="connsiteX15" fmla="*/ 1248834 w 2087034"/>
              <a:gd name="connsiteY15" fmla="*/ 304800 h 1536700"/>
              <a:gd name="connsiteX16" fmla="*/ 1350434 w 2087034"/>
              <a:gd name="connsiteY16" fmla="*/ 254000 h 1536700"/>
              <a:gd name="connsiteX17" fmla="*/ 1481667 w 2087034"/>
              <a:gd name="connsiteY17" fmla="*/ 190500 h 1536700"/>
              <a:gd name="connsiteX18" fmla="*/ 1621367 w 2087034"/>
              <a:gd name="connsiteY18" fmla="*/ 131233 h 1536700"/>
              <a:gd name="connsiteX19" fmla="*/ 1756834 w 2087034"/>
              <a:gd name="connsiteY19" fmla="*/ 88900 h 1536700"/>
              <a:gd name="connsiteX20" fmla="*/ 1909234 w 2087034"/>
              <a:gd name="connsiteY20" fmla="*/ 46567 h 1536700"/>
              <a:gd name="connsiteX21" fmla="*/ 2006600 w 2087034"/>
              <a:gd name="connsiteY21" fmla="*/ 16933 h 1536700"/>
              <a:gd name="connsiteX22" fmla="*/ 2087034 w 2087034"/>
              <a:gd name="connsiteY22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87034" h="1536700">
                <a:moveTo>
                  <a:pt x="0" y="1536700"/>
                </a:moveTo>
                <a:cubicBezTo>
                  <a:pt x="18344" y="1506008"/>
                  <a:pt x="36689" y="1475316"/>
                  <a:pt x="59267" y="1439333"/>
                </a:cubicBezTo>
                <a:cubicBezTo>
                  <a:pt x="81845" y="1403350"/>
                  <a:pt x="110773" y="1358900"/>
                  <a:pt x="135467" y="1320800"/>
                </a:cubicBezTo>
                <a:cubicBezTo>
                  <a:pt x="160161" y="1282700"/>
                  <a:pt x="182034" y="1246716"/>
                  <a:pt x="207434" y="1210733"/>
                </a:cubicBezTo>
                <a:cubicBezTo>
                  <a:pt x="232834" y="1174750"/>
                  <a:pt x="262467" y="1135239"/>
                  <a:pt x="287867" y="1104900"/>
                </a:cubicBezTo>
                <a:cubicBezTo>
                  <a:pt x="313267" y="1074561"/>
                  <a:pt x="334434" y="1056922"/>
                  <a:pt x="359834" y="1028700"/>
                </a:cubicBezTo>
                <a:cubicBezTo>
                  <a:pt x="385234" y="1000478"/>
                  <a:pt x="414162" y="964495"/>
                  <a:pt x="440267" y="935567"/>
                </a:cubicBezTo>
                <a:cubicBezTo>
                  <a:pt x="466372" y="906639"/>
                  <a:pt x="488950" y="883355"/>
                  <a:pt x="516467" y="855133"/>
                </a:cubicBezTo>
                <a:cubicBezTo>
                  <a:pt x="543984" y="826911"/>
                  <a:pt x="605367" y="766233"/>
                  <a:pt x="605367" y="766233"/>
                </a:cubicBezTo>
                <a:cubicBezTo>
                  <a:pt x="629356" y="742244"/>
                  <a:pt x="636411" y="732367"/>
                  <a:pt x="660400" y="711200"/>
                </a:cubicBezTo>
                <a:cubicBezTo>
                  <a:pt x="684389" y="690033"/>
                  <a:pt x="749300" y="639233"/>
                  <a:pt x="749300" y="639233"/>
                </a:cubicBezTo>
                <a:cubicBezTo>
                  <a:pt x="775406" y="618066"/>
                  <a:pt x="792340" y="602544"/>
                  <a:pt x="817034" y="584200"/>
                </a:cubicBezTo>
                <a:cubicBezTo>
                  <a:pt x="841728" y="565856"/>
                  <a:pt x="869950" y="550334"/>
                  <a:pt x="897467" y="529167"/>
                </a:cubicBezTo>
                <a:cubicBezTo>
                  <a:pt x="924984" y="508000"/>
                  <a:pt x="945445" y="482600"/>
                  <a:pt x="982134" y="457200"/>
                </a:cubicBezTo>
                <a:cubicBezTo>
                  <a:pt x="1018823" y="431800"/>
                  <a:pt x="1073150" y="402167"/>
                  <a:pt x="1117600" y="376767"/>
                </a:cubicBezTo>
                <a:cubicBezTo>
                  <a:pt x="1162050" y="351367"/>
                  <a:pt x="1210028" y="325261"/>
                  <a:pt x="1248834" y="304800"/>
                </a:cubicBezTo>
                <a:cubicBezTo>
                  <a:pt x="1287640" y="284339"/>
                  <a:pt x="1350434" y="254000"/>
                  <a:pt x="1350434" y="254000"/>
                </a:cubicBezTo>
                <a:cubicBezTo>
                  <a:pt x="1389239" y="234950"/>
                  <a:pt x="1436512" y="210961"/>
                  <a:pt x="1481667" y="190500"/>
                </a:cubicBezTo>
                <a:cubicBezTo>
                  <a:pt x="1526823" y="170039"/>
                  <a:pt x="1575506" y="148166"/>
                  <a:pt x="1621367" y="131233"/>
                </a:cubicBezTo>
                <a:cubicBezTo>
                  <a:pt x="1667228" y="114300"/>
                  <a:pt x="1708856" y="103011"/>
                  <a:pt x="1756834" y="88900"/>
                </a:cubicBezTo>
                <a:cubicBezTo>
                  <a:pt x="1804812" y="74789"/>
                  <a:pt x="1867606" y="58561"/>
                  <a:pt x="1909234" y="46567"/>
                </a:cubicBezTo>
                <a:cubicBezTo>
                  <a:pt x="1950862" y="34573"/>
                  <a:pt x="1976967" y="24694"/>
                  <a:pt x="2006600" y="16933"/>
                </a:cubicBezTo>
                <a:cubicBezTo>
                  <a:pt x="2036233" y="9172"/>
                  <a:pt x="2087034" y="0"/>
                  <a:pt x="208703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7493000" y="3438525"/>
            <a:ext cx="3175" cy="152400"/>
          </a:xfrm>
          <a:custGeom>
            <a:avLst/>
            <a:gdLst>
              <a:gd name="connsiteX0" fmla="*/ 3175 w 3175"/>
              <a:gd name="connsiteY0" fmla="*/ 0 h 152400"/>
              <a:gd name="connsiteX1" fmla="*/ 0 w 3175"/>
              <a:gd name="connsiteY1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52400">
                <a:moveTo>
                  <a:pt x="3175" y="0"/>
                </a:moveTo>
                <a:lnTo>
                  <a:pt x="0" y="1524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7194550" y="4600575"/>
            <a:ext cx="44450" cy="111125"/>
          </a:xfrm>
          <a:custGeom>
            <a:avLst/>
            <a:gdLst>
              <a:gd name="connsiteX0" fmla="*/ 44450 w 44450"/>
              <a:gd name="connsiteY0" fmla="*/ 0 h 111125"/>
              <a:gd name="connsiteX1" fmla="*/ 0 w 44450"/>
              <a:gd name="connsiteY1" fmla="*/ 111125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" h="111125">
                <a:moveTo>
                  <a:pt x="44450" y="0"/>
                </a:moveTo>
                <a:lnTo>
                  <a:pt x="0" y="111125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6388100" y="5622925"/>
            <a:ext cx="139700" cy="123825"/>
          </a:xfrm>
          <a:custGeom>
            <a:avLst/>
            <a:gdLst>
              <a:gd name="connsiteX0" fmla="*/ 139700 w 139700"/>
              <a:gd name="connsiteY0" fmla="*/ 0 h 123825"/>
              <a:gd name="connsiteX1" fmla="*/ 0 w 139700"/>
              <a:gd name="connsiteY1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123825">
                <a:moveTo>
                  <a:pt x="139700" y="0"/>
                </a:moveTo>
                <a:lnTo>
                  <a:pt x="0" y="123825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155950" y="6175375"/>
            <a:ext cx="409575" cy="158750"/>
          </a:xfrm>
          <a:custGeom>
            <a:avLst/>
            <a:gdLst>
              <a:gd name="connsiteX0" fmla="*/ 409575 w 409575"/>
              <a:gd name="connsiteY0" fmla="*/ 158750 h 158750"/>
              <a:gd name="connsiteX1" fmla="*/ 196850 w 409575"/>
              <a:gd name="connsiteY1" fmla="*/ 85725 h 158750"/>
              <a:gd name="connsiteX2" fmla="*/ 0 w 409575"/>
              <a:gd name="connsiteY2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158750">
                <a:moveTo>
                  <a:pt x="409575" y="158750"/>
                </a:moveTo>
                <a:cubicBezTo>
                  <a:pt x="337343" y="135466"/>
                  <a:pt x="265112" y="112183"/>
                  <a:pt x="196850" y="85725"/>
                </a:cubicBezTo>
                <a:cubicBezTo>
                  <a:pt x="128588" y="59267"/>
                  <a:pt x="0" y="0"/>
                  <a:pt x="0" y="0"/>
                </a:cubicBez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1765300" y="4854575"/>
            <a:ext cx="47625" cy="76200"/>
          </a:xfrm>
          <a:custGeom>
            <a:avLst/>
            <a:gdLst>
              <a:gd name="connsiteX0" fmla="*/ 47625 w 47625"/>
              <a:gd name="connsiteY0" fmla="*/ 76200 h 76200"/>
              <a:gd name="connsiteX1" fmla="*/ 0 w 47625"/>
              <a:gd name="connsiteY1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76200">
                <a:moveTo>
                  <a:pt x="47625" y="7620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1390650" y="3473450"/>
            <a:ext cx="3175" cy="107950"/>
          </a:xfrm>
          <a:custGeom>
            <a:avLst/>
            <a:gdLst>
              <a:gd name="connsiteX0" fmla="*/ 3175 w 3175"/>
              <a:gd name="connsiteY0" fmla="*/ 107950 h 107950"/>
              <a:gd name="connsiteX1" fmla="*/ 0 w 3175"/>
              <a:gd name="connsiteY1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07950">
                <a:moveTo>
                  <a:pt x="3175" y="1079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1454150" y="2609850"/>
            <a:ext cx="15875" cy="57150"/>
          </a:xfrm>
          <a:custGeom>
            <a:avLst/>
            <a:gdLst>
              <a:gd name="connsiteX0" fmla="*/ 0 w 15875"/>
              <a:gd name="connsiteY0" fmla="*/ 57150 h 57150"/>
              <a:gd name="connsiteX1" fmla="*/ 15875 w 15875"/>
              <a:gd name="connsiteY1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5" h="57150">
                <a:moveTo>
                  <a:pt x="0" y="57150"/>
                </a:moveTo>
                <a:lnTo>
                  <a:pt x="158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0"/>
            <a:ext cx="23056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Using stack</a:t>
            </a:r>
          </a:p>
          <a:p>
            <a:r>
              <a:rPr lang="en-US" sz="3200" dirty="0" smtClean="0"/>
              <a:t>with $</a:t>
            </a:r>
            <a:r>
              <a:rPr lang="en-US" sz="3200" dirty="0" err="1" smtClean="0"/>
              <a:t>fp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7" grpId="0" animBg="1"/>
      <p:bldP spid="79" grpId="0" animBg="1"/>
      <p:bldP spid="80" grpId="0" animBg="1"/>
      <p:bldP spid="8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/>
          <p:nvPr/>
        </p:nvGrpSpPr>
        <p:grpSpPr>
          <a:xfrm>
            <a:off x="4809066" y="1551094"/>
            <a:ext cx="4470398" cy="795866"/>
            <a:chOff x="4809066" y="2218269"/>
            <a:chExt cx="4470398" cy="795866"/>
          </a:xfrm>
        </p:grpSpPr>
        <p:sp>
          <p:nvSpPr>
            <p:cNvPr id="43" name="Oval 42"/>
            <p:cNvSpPr/>
            <p:nvPr/>
          </p:nvSpPr>
          <p:spPr bwMode="auto">
            <a:xfrm>
              <a:off x="4809066" y="2218269"/>
              <a:ext cx="4334934" cy="795866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" name="Group 39"/>
            <p:cNvGrpSpPr/>
            <p:nvPr/>
          </p:nvGrpSpPr>
          <p:grpSpPr>
            <a:xfrm>
              <a:off x="5006540" y="2286006"/>
              <a:ext cx="4272924" cy="699536"/>
              <a:chOff x="101600" y="1862664"/>
              <a:chExt cx="4272924" cy="69953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1600" y="1862664"/>
                <a:ext cx="4272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parameters in registers</a:t>
                </a:r>
                <a:endParaRPr lang="en-US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600" y="2192868"/>
                <a:ext cx="2943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add $a0, $zero, $t5</a:t>
                </a:r>
                <a:endParaRPr lang="en-US" dirty="0"/>
              </a:p>
            </p:txBody>
          </p:sp>
        </p:grpSp>
      </p:grpSp>
      <p:grpSp>
        <p:nvGrpSpPr>
          <p:cNvPr id="4" name="Group 65"/>
          <p:cNvGrpSpPr/>
          <p:nvPr/>
        </p:nvGrpSpPr>
        <p:grpSpPr>
          <a:xfrm>
            <a:off x="4809066" y="2407921"/>
            <a:ext cx="4334934" cy="1049862"/>
            <a:chOff x="4809066" y="3166538"/>
            <a:chExt cx="4334934" cy="1049862"/>
          </a:xfrm>
        </p:grpSpPr>
        <p:sp>
          <p:nvSpPr>
            <p:cNvPr id="44" name="Oval 43"/>
            <p:cNvSpPr/>
            <p:nvPr/>
          </p:nvSpPr>
          <p:spPr bwMode="auto">
            <a:xfrm>
              <a:off x="4809066" y="3166538"/>
              <a:ext cx="4334934" cy="1049862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5126893" y="3280830"/>
              <a:ext cx="3645800" cy="716469"/>
              <a:chOff x="139700" y="3077630"/>
              <a:chExt cx="3645800" cy="71646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700" y="3077630"/>
                <a:ext cx="364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Transfer control to </a:t>
                </a:r>
                <a:r>
                  <a:rPr lang="en-US" sz="2400" dirty="0" err="1" smtClean="0"/>
                  <a:t>callee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0700" y="3424767"/>
                <a:ext cx="2571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jal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my_cool_procedure</a:t>
                </a:r>
                <a:endParaRPr lang="en-US" dirty="0"/>
              </a:p>
            </p:txBody>
          </p:sp>
        </p:grpSp>
      </p:grpSp>
      <p:grpSp>
        <p:nvGrpSpPr>
          <p:cNvPr id="23" name="Group 71"/>
          <p:cNvGrpSpPr/>
          <p:nvPr/>
        </p:nvGrpSpPr>
        <p:grpSpPr>
          <a:xfrm>
            <a:off x="5994388" y="3535678"/>
            <a:ext cx="2675478" cy="1070187"/>
            <a:chOff x="5994388" y="3535678"/>
            <a:chExt cx="2675478" cy="1070187"/>
          </a:xfrm>
        </p:grpSpPr>
        <p:sp>
          <p:nvSpPr>
            <p:cNvPr id="45" name="Oval 44"/>
            <p:cNvSpPr/>
            <p:nvPr/>
          </p:nvSpPr>
          <p:spPr bwMode="auto">
            <a:xfrm>
              <a:off x="5994388" y="3586476"/>
              <a:ext cx="2675478" cy="1019389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4" name="Group 41"/>
            <p:cNvGrpSpPr/>
            <p:nvPr/>
          </p:nvGrpSpPr>
          <p:grpSpPr>
            <a:xfrm>
              <a:off x="6421954" y="3535678"/>
              <a:ext cx="2014737" cy="1010401"/>
              <a:chOff x="292100" y="4504268"/>
              <a:chExt cx="2014737" cy="101040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92100" y="4504268"/>
                <a:ext cx="13995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Save $</a:t>
                </a:r>
                <a:r>
                  <a:rPr lang="en-US" sz="2400" dirty="0" err="1" smtClean="0"/>
                  <a:t>fp</a:t>
                </a:r>
                <a:endParaRPr 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1366" y="4868338"/>
                <a:ext cx="19554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-4</a:t>
                </a:r>
              </a:p>
              <a:p>
                <a:r>
                  <a:rPr lang="en-US" dirty="0" smtClean="0"/>
                  <a:t>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  $</a:t>
                </a:r>
                <a:r>
                  <a:rPr lang="en-US" dirty="0" err="1" smtClean="0"/>
                  <a:t>fp</a:t>
                </a:r>
                <a:r>
                  <a:rPr lang="en-US" dirty="0" smtClean="0"/>
                  <a:t>, 0($sp)</a:t>
                </a:r>
              </a:p>
            </p:txBody>
          </p:sp>
        </p:grpSp>
      </p:grpSp>
      <p:grpSp>
        <p:nvGrpSpPr>
          <p:cNvPr id="25" name="Group 67"/>
          <p:cNvGrpSpPr/>
          <p:nvPr/>
        </p:nvGrpSpPr>
        <p:grpSpPr>
          <a:xfrm>
            <a:off x="5198536" y="4714238"/>
            <a:ext cx="3725332" cy="931333"/>
            <a:chOff x="5198536" y="5418667"/>
            <a:chExt cx="3725332" cy="931333"/>
          </a:xfrm>
        </p:grpSpPr>
        <p:sp>
          <p:nvSpPr>
            <p:cNvPr id="46" name="Oval 45"/>
            <p:cNvSpPr/>
            <p:nvPr/>
          </p:nvSpPr>
          <p:spPr bwMode="auto">
            <a:xfrm>
              <a:off x="5198536" y="5418667"/>
              <a:ext cx="3725332" cy="9313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6" name="Group 42"/>
            <p:cNvGrpSpPr/>
            <p:nvPr/>
          </p:nvGrpSpPr>
          <p:grpSpPr>
            <a:xfrm>
              <a:off x="5473699" y="5464201"/>
              <a:ext cx="3366877" cy="801132"/>
              <a:chOff x="258233" y="6056868"/>
              <a:chExt cx="3366877" cy="8011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58233" y="6056868"/>
                <a:ext cx="3366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 Acquire storage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9233" y="6488668"/>
                <a:ext cx="1955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-8</a:t>
                </a:r>
              </a:p>
            </p:txBody>
          </p:sp>
        </p:grpSp>
      </p:grpSp>
      <p:grpSp>
        <p:nvGrpSpPr>
          <p:cNvPr id="27" name="Group 68"/>
          <p:cNvGrpSpPr/>
          <p:nvPr/>
        </p:nvGrpSpPr>
        <p:grpSpPr>
          <a:xfrm>
            <a:off x="3556000" y="5706533"/>
            <a:ext cx="4122775" cy="1151467"/>
            <a:chOff x="1371600" y="5706533"/>
            <a:chExt cx="4122775" cy="1151467"/>
          </a:xfrm>
        </p:grpSpPr>
        <p:sp>
          <p:nvSpPr>
            <p:cNvPr id="47" name="Oval 46"/>
            <p:cNvSpPr/>
            <p:nvPr/>
          </p:nvSpPr>
          <p:spPr bwMode="auto">
            <a:xfrm>
              <a:off x="1371600" y="5706533"/>
              <a:ext cx="4080931" cy="1151467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8" name="Group 36"/>
            <p:cNvGrpSpPr/>
            <p:nvPr/>
          </p:nvGrpSpPr>
          <p:grpSpPr>
            <a:xfrm>
              <a:off x="1443567" y="5858961"/>
              <a:ext cx="4050808" cy="976533"/>
              <a:chOff x="5270500" y="40"/>
              <a:chExt cx="4050808" cy="9765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270500" y="40"/>
                <a:ext cx="4050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Save </a:t>
                </a:r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-saved registers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651500" y="330242"/>
                <a:ext cx="2621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-4($fp)</a:t>
                </a:r>
              </a:p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$s0, -8($fp)</a:t>
                </a:r>
              </a:p>
            </p:txBody>
          </p:sp>
        </p:grpSp>
      </p:grpSp>
      <p:grpSp>
        <p:nvGrpSpPr>
          <p:cNvPr id="29" name="Group 69"/>
          <p:cNvGrpSpPr/>
          <p:nvPr/>
        </p:nvGrpSpPr>
        <p:grpSpPr>
          <a:xfrm>
            <a:off x="677333" y="5725133"/>
            <a:ext cx="2810932" cy="542849"/>
            <a:chOff x="677333" y="5079018"/>
            <a:chExt cx="2810932" cy="542849"/>
          </a:xfrm>
        </p:grpSpPr>
        <p:sp>
          <p:nvSpPr>
            <p:cNvPr id="51" name="Oval 50"/>
            <p:cNvSpPr/>
            <p:nvPr/>
          </p:nvSpPr>
          <p:spPr bwMode="auto">
            <a:xfrm>
              <a:off x="677333" y="5096933"/>
              <a:ext cx="2810932" cy="524934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2134" y="5079018"/>
              <a:ext cx="2271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Execute </a:t>
              </a:r>
              <a:r>
                <a:rPr lang="en-US" sz="2400" dirty="0" err="1" smtClean="0"/>
                <a:t>callee</a:t>
              </a:r>
              <a:endParaRPr lang="en-US" sz="2400" dirty="0"/>
            </a:p>
          </p:txBody>
        </p:sp>
      </p:grpSp>
      <p:grpSp>
        <p:nvGrpSpPr>
          <p:cNvPr id="30" name="Group 70"/>
          <p:cNvGrpSpPr/>
          <p:nvPr/>
        </p:nvGrpSpPr>
        <p:grpSpPr>
          <a:xfrm>
            <a:off x="-1" y="4928275"/>
            <a:ext cx="4351867" cy="762001"/>
            <a:chOff x="-1" y="4250265"/>
            <a:chExt cx="4351867" cy="762001"/>
          </a:xfrm>
        </p:grpSpPr>
        <p:sp>
          <p:nvSpPr>
            <p:cNvPr id="52" name="Oval 51"/>
            <p:cNvSpPr/>
            <p:nvPr/>
          </p:nvSpPr>
          <p:spPr bwMode="auto">
            <a:xfrm>
              <a:off x="-1" y="4250265"/>
              <a:ext cx="4351867" cy="762001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1" name="Group 35"/>
            <p:cNvGrpSpPr/>
            <p:nvPr/>
          </p:nvGrpSpPr>
          <p:grpSpPr>
            <a:xfrm>
              <a:off x="132915" y="4298265"/>
              <a:ext cx="4204546" cy="699537"/>
              <a:chOff x="5295900" y="1888106"/>
              <a:chExt cx="4204546" cy="6995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295900" y="1888106"/>
                <a:ext cx="4204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result in return register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14522" y="2218311"/>
                <a:ext cx="216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 $v0, $zero, $t5</a:t>
                </a:r>
              </a:p>
            </p:txBody>
          </p:sp>
        </p:grpSp>
      </p:grpSp>
      <p:grpSp>
        <p:nvGrpSpPr>
          <p:cNvPr id="32" name="Group 77"/>
          <p:cNvGrpSpPr/>
          <p:nvPr/>
        </p:nvGrpSpPr>
        <p:grpSpPr>
          <a:xfrm>
            <a:off x="-270935" y="3566264"/>
            <a:ext cx="4351867" cy="1290759"/>
            <a:chOff x="-270935" y="3521814"/>
            <a:chExt cx="4351867" cy="1290759"/>
          </a:xfrm>
        </p:grpSpPr>
        <p:sp>
          <p:nvSpPr>
            <p:cNvPr id="53" name="Oval 52"/>
            <p:cNvSpPr/>
            <p:nvPr/>
          </p:nvSpPr>
          <p:spPr bwMode="auto">
            <a:xfrm>
              <a:off x="-270935" y="3521814"/>
              <a:ext cx="4351867" cy="1285136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3" name="Group 34"/>
            <p:cNvGrpSpPr/>
            <p:nvPr/>
          </p:nvGrpSpPr>
          <p:grpSpPr>
            <a:xfrm>
              <a:off x="389165" y="3555864"/>
              <a:ext cx="3144461" cy="1256709"/>
              <a:chOff x="5033428" y="2984540"/>
              <a:chExt cx="3144461" cy="125670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33428" y="2984540"/>
                <a:ext cx="31444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Restore </a:t>
                </a:r>
                <a:r>
                  <a:rPr lang="en-US" sz="2400" dirty="0" err="1" smtClean="0"/>
                  <a:t>regs</a:t>
                </a:r>
                <a:r>
                  <a:rPr lang="en-US" sz="2400" dirty="0" smtClean="0"/>
                  <a:t> and $</a:t>
                </a:r>
                <a:r>
                  <a:rPr lang="en-US" sz="2400" dirty="0" err="1" smtClean="0"/>
                  <a:t>fp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65787" y="3317919"/>
                <a:ext cx="16470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-4($fp)</a:t>
                </a:r>
              </a:p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$s0, -8($fp)</a:t>
                </a:r>
              </a:p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fp</a:t>
                </a:r>
                <a:r>
                  <a:rPr lang="en-US" dirty="0" smtClean="0"/>
                  <a:t>, 0($fp)</a:t>
                </a:r>
              </a:p>
            </p:txBody>
          </p:sp>
        </p:grpSp>
      </p:grpSp>
      <p:grpSp>
        <p:nvGrpSpPr>
          <p:cNvPr id="34" name="Group 72"/>
          <p:cNvGrpSpPr/>
          <p:nvPr/>
        </p:nvGrpSpPr>
        <p:grpSpPr>
          <a:xfrm>
            <a:off x="0" y="2657222"/>
            <a:ext cx="3522133" cy="829733"/>
            <a:chOff x="0" y="2099733"/>
            <a:chExt cx="3522133" cy="829733"/>
          </a:xfrm>
        </p:grpSpPr>
        <p:sp>
          <p:nvSpPr>
            <p:cNvPr id="57" name="Oval 56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5" name="Group 33"/>
            <p:cNvGrpSpPr/>
            <p:nvPr/>
          </p:nvGrpSpPr>
          <p:grpSpPr>
            <a:xfrm>
              <a:off x="203196" y="2165831"/>
              <a:ext cx="3178274" cy="699534"/>
              <a:chOff x="5118096" y="4499032"/>
              <a:chExt cx="3178274" cy="69953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118096" y="4499032"/>
                <a:ext cx="31782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Restore stack pointer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70024" y="4829234"/>
                <a:ext cx="1942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12</a:t>
                </a:r>
              </a:p>
            </p:txBody>
          </p:sp>
        </p:grpSp>
      </p:grpSp>
      <p:sp>
        <p:nvSpPr>
          <p:cNvPr id="76" name="Oval 75"/>
          <p:cNvSpPr/>
          <p:nvPr/>
        </p:nvSpPr>
        <p:spPr bwMode="auto">
          <a:xfrm>
            <a:off x="3878792" y="190500"/>
            <a:ext cx="121708" cy="107950"/>
          </a:xfrm>
          <a:prstGeom prst="ellips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7344843" y="2315680"/>
            <a:ext cx="25400" cy="127000"/>
          </a:xfrm>
          <a:custGeom>
            <a:avLst/>
            <a:gdLst>
              <a:gd name="connsiteX0" fmla="*/ 0 w 25400"/>
              <a:gd name="connsiteY0" fmla="*/ 0 h 127000"/>
              <a:gd name="connsiteX1" fmla="*/ 25400 w 25400"/>
              <a:gd name="connsiteY1" fmla="*/ 127000 h 127000"/>
              <a:gd name="connsiteX2" fmla="*/ 25400 w 254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" h="127000">
                <a:moveTo>
                  <a:pt x="0" y="0"/>
                </a:moveTo>
                <a:lnTo>
                  <a:pt x="25400" y="127000"/>
                </a:lnTo>
                <a:lnTo>
                  <a:pt x="25400" y="1270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36" name="Group 87"/>
          <p:cNvGrpSpPr/>
          <p:nvPr/>
        </p:nvGrpSpPr>
        <p:grpSpPr>
          <a:xfrm>
            <a:off x="15" y="1792630"/>
            <a:ext cx="3522133" cy="829733"/>
            <a:chOff x="0" y="2099733"/>
            <a:chExt cx="3522133" cy="829733"/>
          </a:xfrm>
        </p:grpSpPr>
        <p:sp>
          <p:nvSpPr>
            <p:cNvPr id="89" name="Oval 88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7" name="Group 33"/>
            <p:cNvGrpSpPr/>
            <p:nvPr/>
          </p:nvGrpSpPr>
          <p:grpSpPr>
            <a:xfrm>
              <a:off x="203196" y="2182764"/>
              <a:ext cx="3280916" cy="682601"/>
              <a:chOff x="5118096" y="4515965"/>
              <a:chExt cx="3280916" cy="68260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118096" y="4515965"/>
                <a:ext cx="328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Return control to caller</a:t>
                </a:r>
                <a:endParaRPr lang="en-US" sz="24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78024" y="4829234"/>
                <a:ext cx="723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jr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endParaRPr lang="en-US" dirty="0" smtClean="0"/>
              </a:p>
            </p:txBody>
          </p:sp>
        </p:grpSp>
      </p:grpSp>
      <p:sp>
        <p:nvSpPr>
          <p:cNvPr id="97" name="Freeform 96"/>
          <p:cNvSpPr/>
          <p:nvPr/>
        </p:nvSpPr>
        <p:spPr bwMode="auto">
          <a:xfrm>
            <a:off x="2432050" y="5683250"/>
            <a:ext cx="69850" cy="69850"/>
          </a:xfrm>
          <a:custGeom>
            <a:avLst/>
            <a:gdLst>
              <a:gd name="connsiteX0" fmla="*/ 69850 w 69850"/>
              <a:gd name="connsiteY0" fmla="*/ 69850 h 69850"/>
              <a:gd name="connsiteX1" fmla="*/ 0 w 698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69850">
                <a:moveTo>
                  <a:pt x="69850" y="698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7493000" y="3438525"/>
            <a:ext cx="3175" cy="152400"/>
          </a:xfrm>
          <a:custGeom>
            <a:avLst/>
            <a:gdLst>
              <a:gd name="connsiteX0" fmla="*/ 3175 w 3175"/>
              <a:gd name="connsiteY0" fmla="*/ 0 h 152400"/>
              <a:gd name="connsiteX1" fmla="*/ 0 w 3175"/>
              <a:gd name="connsiteY1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52400">
                <a:moveTo>
                  <a:pt x="3175" y="0"/>
                </a:moveTo>
                <a:lnTo>
                  <a:pt x="0" y="1524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7194550" y="4600575"/>
            <a:ext cx="44450" cy="111125"/>
          </a:xfrm>
          <a:custGeom>
            <a:avLst/>
            <a:gdLst>
              <a:gd name="connsiteX0" fmla="*/ 44450 w 44450"/>
              <a:gd name="connsiteY0" fmla="*/ 0 h 111125"/>
              <a:gd name="connsiteX1" fmla="*/ 0 w 44450"/>
              <a:gd name="connsiteY1" fmla="*/ 111125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" h="111125">
                <a:moveTo>
                  <a:pt x="44450" y="0"/>
                </a:moveTo>
                <a:lnTo>
                  <a:pt x="0" y="111125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6388100" y="5622925"/>
            <a:ext cx="139700" cy="123825"/>
          </a:xfrm>
          <a:custGeom>
            <a:avLst/>
            <a:gdLst>
              <a:gd name="connsiteX0" fmla="*/ 139700 w 139700"/>
              <a:gd name="connsiteY0" fmla="*/ 0 h 123825"/>
              <a:gd name="connsiteX1" fmla="*/ 0 w 139700"/>
              <a:gd name="connsiteY1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123825">
                <a:moveTo>
                  <a:pt x="139700" y="0"/>
                </a:moveTo>
                <a:lnTo>
                  <a:pt x="0" y="123825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155950" y="6175375"/>
            <a:ext cx="409575" cy="158750"/>
          </a:xfrm>
          <a:custGeom>
            <a:avLst/>
            <a:gdLst>
              <a:gd name="connsiteX0" fmla="*/ 409575 w 409575"/>
              <a:gd name="connsiteY0" fmla="*/ 158750 h 158750"/>
              <a:gd name="connsiteX1" fmla="*/ 196850 w 409575"/>
              <a:gd name="connsiteY1" fmla="*/ 85725 h 158750"/>
              <a:gd name="connsiteX2" fmla="*/ 0 w 409575"/>
              <a:gd name="connsiteY2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158750">
                <a:moveTo>
                  <a:pt x="409575" y="158750"/>
                </a:moveTo>
                <a:cubicBezTo>
                  <a:pt x="337343" y="135466"/>
                  <a:pt x="265112" y="112183"/>
                  <a:pt x="196850" y="85725"/>
                </a:cubicBezTo>
                <a:cubicBezTo>
                  <a:pt x="128588" y="59267"/>
                  <a:pt x="0" y="0"/>
                  <a:pt x="0" y="0"/>
                </a:cubicBez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1765300" y="4854575"/>
            <a:ext cx="47625" cy="76200"/>
          </a:xfrm>
          <a:custGeom>
            <a:avLst/>
            <a:gdLst>
              <a:gd name="connsiteX0" fmla="*/ 47625 w 47625"/>
              <a:gd name="connsiteY0" fmla="*/ 76200 h 76200"/>
              <a:gd name="connsiteX1" fmla="*/ 0 w 47625"/>
              <a:gd name="connsiteY1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76200">
                <a:moveTo>
                  <a:pt x="47625" y="7620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1390650" y="3473450"/>
            <a:ext cx="3175" cy="107950"/>
          </a:xfrm>
          <a:custGeom>
            <a:avLst/>
            <a:gdLst>
              <a:gd name="connsiteX0" fmla="*/ 3175 w 3175"/>
              <a:gd name="connsiteY0" fmla="*/ 107950 h 107950"/>
              <a:gd name="connsiteX1" fmla="*/ 0 w 3175"/>
              <a:gd name="connsiteY1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07950">
                <a:moveTo>
                  <a:pt x="3175" y="1079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1454150" y="2609850"/>
            <a:ext cx="15875" cy="57150"/>
          </a:xfrm>
          <a:custGeom>
            <a:avLst/>
            <a:gdLst>
              <a:gd name="connsiteX0" fmla="*/ 0 w 15875"/>
              <a:gd name="connsiteY0" fmla="*/ 57150 h 57150"/>
              <a:gd name="connsiteX1" fmla="*/ 15875 w 15875"/>
              <a:gd name="connsiteY1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5" h="57150">
                <a:moveTo>
                  <a:pt x="0" y="57150"/>
                </a:moveTo>
                <a:lnTo>
                  <a:pt x="158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826934" y="84669"/>
            <a:ext cx="5063066" cy="1405464"/>
            <a:chOff x="3826934" y="84669"/>
            <a:chExt cx="5063066" cy="1405464"/>
          </a:xfrm>
        </p:grpSpPr>
        <p:grpSp>
          <p:nvGrpSpPr>
            <p:cNvPr id="64" name="Group 70"/>
            <p:cNvGrpSpPr/>
            <p:nvPr/>
          </p:nvGrpSpPr>
          <p:grpSpPr>
            <a:xfrm>
              <a:off x="3826934" y="84669"/>
              <a:ext cx="5063066" cy="1405464"/>
              <a:chOff x="3826934" y="84669"/>
              <a:chExt cx="5063066" cy="1405464"/>
            </a:xfrm>
          </p:grpSpPr>
          <p:grpSp>
            <p:nvGrpSpPr>
              <p:cNvPr id="66" name="Group 69"/>
              <p:cNvGrpSpPr/>
              <p:nvPr/>
            </p:nvGrpSpPr>
            <p:grpSpPr>
              <a:xfrm>
                <a:off x="3826934" y="84669"/>
                <a:ext cx="5063066" cy="1405464"/>
                <a:chOff x="3826934" y="84669"/>
                <a:chExt cx="5063066" cy="1405464"/>
              </a:xfrm>
            </p:grpSpPr>
            <p:sp>
              <p:nvSpPr>
                <p:cNvPr id="68" name="Oval 67"/>
                <p:cNvSpPr/>
                <p:nvPr/>
              </p:nvSpPr>
              <p:spPr bwMode="auto">
                <a:xfrm>
                  <a:off x="3826934" y="84669"/>
                  <a:ext cx="5063066" cy="1405464"/>
                </a:xfrm>
                <a:prstGeom prst="ellipse">
                  <a:avLst/>
                </a:prstGeom>
                <a:solidFill>
                  <a:srgbClr val="CFCAA3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05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237568" y="419124"/>
                  <a:ext cx="44442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Save caller-saved registers</a:t>
                  </a:r>
                  <a:endParaRPr lang="en-US" sz="2400" dirty="0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5516015" y="783186"/>
                <a:ext cx="18913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-4</a:t>
                </a:r>
              </a:p>
              <a:p>
                <a:r>
                  <a:rPr lang="en-US" dirty="0" err="1" smtClean="0"/>
                  <a:t>sw</a:t>
                </a:r>
                <a:r>
                  <a:rPr lang="en-US" dirty="0" smtClean="0"/>
                  <a:t> $t0, -8($fp)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152901" y="97391"/>
              <a:ext cx="4444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Caller Acquire storage</a:t>
              </a:r>
            </a:p>
          </p:txBody>
        </p:sp>
      </p:grpSp>
      <p:grpSp>
        <p:nvGrpSpPr>
          <p:cNvPr id="70" name="Group 93"/>
          <p:cNvGrpSpPr/>
          <p:nvPr/>
        </p:nvGrpSpPr>
        <p:grpSpPr>
          <a:xfrm>
            <a:off x="0" y="310565"/>
            <a:ext cx="4690533" cy="1447206"/>
            <a:chOff x="0" y="331474"/>
            <a:chExt cx="4690533" cy="1447206"/>
          </a:xfrm>
        </p:grpSpPr>
        <p:grpSp>
          <p:nvGrpSpPr>
            <p:cNvPr id="71" name="Group 92"/>
            <p:cNvGrpSpPr/>
            <p:nvPr/>
          </p:nvGrpSpPr>
          <p:grpSpPr>
            <a:xfrm>
              <a:off x="0" y="331474"/>
              <a:ext cx="4690533" cy="1447206"/>
              <a:chOff x="0" y="551603"/>
              <a:chExt cx="4690533" cy="1447206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0" y="551603"/>
                <a:ext cx="4690533" cy="1439333"/>
              </a:xfrm>
              <a:prstGeom prst="ellipse">
                <a:avLst/>
              </a:prstGeom>
              <a:solidFill>
                <a:srgbClr val="CFCAA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grpSp>
            <p:nvGrpSpPr>
              <p:cNvPr id="83" name="Group 32"/>
              <p:cNvGrpSpPr/>
              <p:nvPr/>
            </p:nvGrpSpPr>
            <p:grpSpPr>
              <a:xfrm>
                <a:off x="287866" y="734415"/>
                <a:ext cx="4272774" cy="1264394"/>
                <a:chOff x="4627032" y="5565830"/>
                <a:chExt cx="4272774" cy="1264394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4627032" y="5565830"/>
                  <a:ext cx="42727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400" dirty="0" smtClean="0"/>
                    <a:t>Restore caller-saved registers</a:t>
                  </a: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040959" y="6183893"/>
                  <a:ext cx="15958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lw</a:t>
                  </a:r>
                  <a:r>
                    <a:rPr lang="en-US" dirty="0" smtClean="0"/>
                    <a:t> $t0, -8($fp)</a:t>
                  </a:r>
                </a:p>
                <a:p>
                  <a:r>
                    <a:rPr lang="en-US" dirty="0" err="1" smtClean="0"/>
                    <a:t>addi</a:t>
                  </a:r>
                  <a:r>
                    <a:rPr lang="en-US" dirty="0" smtClean="0"/>
                    <a:t> $sp, 4</a:t>
                  </a: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810011" y="820715"/>
              <a:ext cx="3095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 smtClean="0"/>
                <a:t>Restore stack pointer</a:t>
              </a:r>
              <a:endParaRPr lang="en-US" sz="2400" dirty="0"/>
            </a:p>
          </p:txBody>
        </p:sp>
      </p:grpSp>
      <p:sp>
        <p:nvSpPr>
          <p:cNvPr id="86" name="Freeform 85"/>
          <p:cNvSpPr/>
          <p:nvPr/>
        </p:nvSpPr>
        <p:spPr bwMode="auto">
          <a:xfrm>
            <a:off x="4000500" y="203200"/>
            <a:ext cx="819150" cy="31750"/>
          </a:xfrm>
          <a:custGeom>
            <a:avLst/>
            <a:gdLst>
              <a:gd name="connsiteX0" fmla="*/ 0 w 819150"/>
              <a:gd name="connsiteY0" fmla="*/ 31750 h 31750"/>
              <a:gd name="connsiteX1" fmla="*/ 155575 w 819150"/>
              <a:gd name="connsiteY1" fmla="*/ 12700 h 31750"/>
              <a:gd name="connsiteX2" fmla="*/ 346075 w 819150"/>
              <a:gd name="connsiteY2" fmla="*/ 0 h 31750"/>
              <a:gd name="connsiteX3" fmla="*/ 533400 w 819150"/>
              <a:gd name="connsiteY3" fmla="*/ 3175 h 31750"/>
              <a:gd name="connsiteX4" fmla="*/ 673100 w 819150"/>
              <a:gd name="connsiteY4" fmla="*/ 9525 h 31750"/>
              <a:gd name="connsiteX5" fmla="*/ 819150 w 819150"/>
              <a:gd name="connsiteY5" fmla="*/ 22225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31750">
                <a:moveTo>
                  <a:pt x="0" y="31750"/>
                </a:moveTo>
                <a:cubicBezTo>
                  <a:pt x="48948" y="24871"/>
                  <a:pt x="97896" y="17992"/>
                  <a:pt x="155575" y="12700"/>
                </a:cubicBezTo>
                <a:cubicBezTo>
                  <a:pt x="213254" y="7408"/>
                  <a:pt x="283104" y="1587"/>
                  <a:pt x="346075" y="0"/>
                </a:cubicBezTo>
                <a:lnTo>
                  <a:pt x="533400" y="3175"/>
                </a:lnTo>
                <a:cubicBezTo>
                  <a:pt x="587904" y="4762"/>
                  <a:pt x="625475" y="6350"/>
                  <a:pt x="673100" y="9525"/>
                </a:cubicBezTo>
                <a:cubicBezTo>
                  <a:pt x="720725" y="12700"/>
                  <a:pt x="819150" y="22225"/>
                  <a:pt x="819150" y="222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3409950" y="260350"/>
            <a:ext cx="473075" cy="120650"/>
          </a:xfrm>
          <a:custGeom>
            <a:avLst/>
            <a:gdLst>
              <a:gd name="connsiteX0" fmla="*/ 0 w 473075"/>
              <a:gd name="connsiteY0" fmla="*/ 120650 h 120650"/>
              <a:gd name="connsiteX1" fmla="*/ 98425 w 473075"/>
              <a:gd name="connsiteY1" fmla="*/ 92075 h 120650"/>
              <a:gd name="connsiteX2" fmla="*/ 200025 w 473075"/>
              <a:gd name="connsiteY2" fmla="*/ 57150 h 120650"/>
              <a:gd name="connsiteX3" fmla="*/ 314325 w 473075"/>
              <a:gd name="connsiteY3" fmla="*/ 28575 h 120650"/>
              <a:gd name="connsiteX4" fmla="*/ 403225 w 473075"/>
              <a:gd name="connsiteY4" fmla="*/ 9525 h 120650"/>
              <a:gd name="connsiteX5" fmla="*/ 473075 w 473075"/>
              <a:gd name="connsiteY5" fmla="*/ 0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075" h="120650">
                <a:moveTo>
                  <a:pt x="0" y="120650"/>
                </a:moveTo>
                <a:cubicBezTo>
                  <a:pt x="32544" y="111654"/>
                  <a:pt x="65088" y="102658"/>
                  <a:pt x="98425" y="92075"/>
                </a:cubicBezTo>
                <a:cubicBezTo>
                  <a:pt x="131763" y="81492"/>
                  <a:pt x="164042" y="67733"/>
                  <a:pt x="200025" y="57150"/>
                </a:cubicBezTo>
                <a:cubicBezTo>
                  <a:pt x="236008" y="46567"/>
                  <a:pt x="280458" y="36513"/>
                  <a:pt x="314325" y="28575"/>
                </a:cubicBezTo>
                <a:cubicBezTo>
                  <a:pt x="348192" y="20638"/>
                  <a:pt x="376767" y="14287"/>
                  <a:pt x="403225" y="9525"/>
                </a:cubicBezTo>
                <a:cubicBezTo>
                  <a:pt x="429683" y="4763"/>
                  <a:pt x="473075" y="0"/>
                  <a:pt x="47307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1784350" y="1733550"/>
            <a:ext cx="34925" cy="60325"/>
          </a:xfrm>
          <a:custGeom>
            <a:avLst/>
            <a:gdLst>
              <a:gd name="connsiteX0" fmla="*/ 0 w 34925"/>
              <a:gd name="connsiteY0" fmla="*/ 60325 h 60325"/>
              <a:gd name="connsiteX1" fmla="*/ 34925 w 34925"/>
              <a:gd name="connsiteY1" fmla="*/ 0 h 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925" h="60325">
                <a:moveTo>
                  <a:pt x="0" y="60325"/>
                </a:moveTo>
                <a:lnTo>
                  <a:pt x="3492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3" name="Freeform 92"/>
          <p:cNvSpPr/>
          <p:nvPr/>
        </p:nvSpPr>
        <p:spPr bwMode="auto">
          <a:xfrm>
            <a:off x="6905625" y="1470025"/>
            <a:ext cx="53975" cy="82550"/>
          </a:xfrm>
          <a:custGeom>
            <a:avLst/>
            <a:gdLst>
              <a:gd name="connsiteX0" fmla="*/ 0 w 53975"/>
              <a:gd name="connsiteY0" fmla="*/ 0 h 82550"/>
              <a:gd name="connsiteX1" fmla="*/ 53975 w 53975"/>
              <a:gd name="connsiteY1" fmla="*/ 82550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75" h="82550">
                <a:moveTo>
                  <a:pt x="0" y="0"/>
                </a:moveTo>
                <a:lnTo>
                  <a:pt x="53975" y="8255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9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Procedure Call Instructions</a:t>
            </a:r>
            <a:endParaRPr lang="en-AU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99067" y="2201333"/>
            <a:ext cx="3217333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jal   ProcedureLabel     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1286934" y="4876800"/>
            <a:ext cx="20828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jr   $ra      </a:t>
            </a: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1828800" y="6411913"/>
            <a:ext cx="1271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113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807" y="1059935"/>
            <a:ext cx="54553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 smtClean="0"/>
              <a:t>Procedure call: jump and link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94259" y="3595358"/>
            <a:ext cx="5994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3200" dirty="0" smtClean="0"/>
              <a:t>Procedure return: jump register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945467" y="1564900"/>
            <a:ext cx="5604933" cy="830997"/>
            <a:chOff x="3945467" y="1564900"/>
            <a:chExt cx="5604933" cy="830997"/>
          </a:xfrm>
        </p:grpSpPr>
        <p:sp>
          <p:nvSpPr>
            <p:cNvPr id="9" name="Rectangle 8"/>
            <p:cNvSpPr/>
            <p:nvPr/>
          </p:nvSpPr>
          <p:spPr>
            <a:xfrm>
              <a:off x="4978400" y="1564900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1" eaLnBrk="1" hangingPunct="1"/>
              <a:r>
                <a:rPr lang="en-US" sz="2400" dirty="0" smtClean="0"/>
                <a:t>Address of following instruction put in $</a:t>
              </a:r>
              <a:r>
                <a:rPr lang="en-US" sz="2400" dirty="0" err="1" smtClean="0"/>
                <a:t>ra</a:t>
              </a:r>
              <a:endParaRPr lang="en-US" sz="2400" dirty="0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V="1">
              <a:off x="3945467" y="1964267"/>
              <a:ext cx="1557866" cy="3894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0"/>
          <p:cNvGrpSpPr/>
          <p:nvPr/>
        </p:nvGrpSpPr>
        <p:grpSpPr>
          <a:xfrm>
            <a:off x="3962400" y="2472267"/>
            <a:ext cx="4509626" cy="674931"/>
            <a:chOff x="3962400" y="2472267"/>
            <a:chExt cx="4509626" cy="674931"/>
          </a:xfrm>
        </p:grpSpPr>
        <p:sp>
          <p:nvSpPr>
            <p:cNvPr id="10" name="Rectangle 9"/>
            <p:cNvSpPr/>
            <p:nvPr/>
          </p:nvSpPr>
          <p:spPr>
            <a:xfrm>
              <a:off x="4985675" y="2685533"/>
              <a:ext cx="34863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/>
              <a:r>
                <a:rPr lang="en-US" sz="2400" dirty="0" smtClean="0"/>
                <a:t>Jumps to target address</a:t>
              </a:r>
              <a:endParaRPr lang="en-US" sz="2400" dirty="0"/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3962400" y="2472267"/>
              <a:ext cx="1507067" cy="3894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25"/>
          <p:cNvGrpSpPr/>
          <p:nvPr/>
        </p:nvGrpSpPr>
        <p:grpSpPr>
          <a:xfrm>
            <a:off x="3115733" y="4490533"/>
            <a:ext cx="5010566" cy="555600"/>
            <a:chOff x="3115733" y="4490533"/>
            <a:chExt cx="5010566" cy="555600"/>
          </a:xfrm>
        </p:grpSpPr>
        <p:sp>
          <p:nvSpPr>
            <p:cNvPr id="12" name="Rectangle 11"/>
            <p:cNvSpPr/>
            <p:nvPr/>
          </p:nvSpPr>
          <p:spPr>
            <a:xfrm>
              <a:off x="3761001" y="4490533"/>
              <a:ext cx="4365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/>
              <a:r>
                <a:rPr lang="en-US" sz="2400" dirty="0" smtClean="0"/>
                <a:t>Copies $</a:t>
              </a:r>
              <a:r>
                <a:rPr lang="en-US" sz="2400" dirty="0" err="1" smtClean="0"/>
                <a:t>ra</a:t>
              </a:r>
              <a:r>
                <a:rPr lang="en-US" sz="2400" dirty="0" smtClean="0"/>
                <a:t> to program counter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 flipV="1">
              <a:off x="3115733" y="4724400"/>
              <a:ext cx="1032934" cy="3217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26"/>
          <p:cNvGrpSpPr/>
          <p:nvPr/>
        </p:nvGrpSpPr>
        <p:grpSpPr>
          <a:xfrm>
            <a:off x="3166534" y="5198534"/>
            <a:ext cx="5977466" cy="1125265"/>
            <a:chOff x="3166534" y="5198534"/>
            <a:chExt cx="5977466" cy="1125265"/>
          </a:xfrm>
        </p:grpSpPr>
        <p:sp>
          <p:nvSpPr>
            <p:cNvPr id="13" name="Rectangle 12"/>
            <p:cNvSpPr/>
            <p:nvPr/>
          </p:nvSpPr>
          <p:spPr>
            <a:xfrm>
              <a:off x="3268134" y="5585135"/>
              <a:ext cx="58758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/>
              <a:r>
                <a:rPr lang="en-US" sz="2400" dirty="0" smtClean="0"/>
                <a:t>Can also be used for computed jumps</a:t>
              </a:r>
            </a:p>
            <a:p>
              <a:pPr lvl="2" eaLnBrk="1" hangingPunct="1"/>
              <a:r>
                <a:rPr lang="en-US" dirty="0" smtClean="0">
                  <a:ea typeface="ＭＳ Ｐゴシック" charset="-128"/>
                </a:rPr>
                <a:t>e.g., for case/switch statements</a:t>
              </a:r>
              <a:endParaRPr lang="en-AU" dirty="0">
                <a:ea typeface="ＭＳ Ｐゴシック" charset="-128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16200000" flipH="1">
              <a:off x="3141134" y="5223934"/>
              <a:ext cx="592666" cy="5418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  <p:bldP spid="49158" grpId="0" animBg="1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700" y="1422400"/>
            <a:ext cx="8068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BGEZAL: Branch on greater than or equal to zero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and save return address in $</a:t>
            </a:r>
            <a:r>
              <a:rPr lang="en-US" sz="2800" dirty="0" err="1" smtClean="0"/>
              <a:t>ra.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60400" y="2870200"/>
            <a:ext cx="3877985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r>
              <a:rPr lang="en-US" sz="2400" dirty="0" smtClean="0"/>
              <a:t>           </a:t>
            </a:r>
            <a:r>
              <a:rPr lang="en-US" sz="2400" dirty="0" err="1" smtClean="0"/>
              <a:t>bgezal</a:t>
            </a:r>
            <a:r>
              <a:rPr lang="en-US" sz="2400" dirty="0" smtClean="0"/>
              <a:t>     $s0, offset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32300" y="2641600"/>
            <a:ext cx="4600839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Operation:</a:t>
            </a:r>
          </a:p>
          <a:p>
            <a:r>
              <a:rPr lang="en-US" sz="2400" dirty="0" smtClean="0"/>
              <a:t>           PC ← PC + 4</a:t>
            </a:r>
            <a:endParaRPr lang="en-US" sz="2400" dirty="0"/>
          </a:p>
          <a:p>
            <a:r>
              <a:rPr lang="en-US" sz="2400" dirty="0" smtClean="0"/>
              <a:t>           if    $s0 ≥ 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$</a:t>
            </a:r>
            <a:r>
              <a:rPr lang="en-US" sz="2400" dirty="0" err="1" smtClean="0"/>
              <a:t>ra</a:t>
            </a:r>
            <a:r>
              <a:rPr lang="en-US" sz="2400" dirty="0" smtClean="0"/>
              <a:t> ← PC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PC ← PC + offset&lt;&lt;2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4686300"/>
            <a:ext cx="6051807" cy="1200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representation:</a:t>
            </a:r>
          </a:p>
          <a:p>
            <a:r>
              <a:rPr lang="en-US" sz="2400" dirty="0" smtClean="0"/>
              <a:t>           </a:t>
            </a:r>
            <a:endParaRPr lang="en-US" sz="2400" dirty="0"/>
          </a:p>
          <a:p>
            <a:r>
              <a:rPr lang="en-US" sz="2400" dirty="0" smtClean="0"/>
              <a:t>           </a:t>
            </a:r>
            <a:r>
              <a:rPr lang="en-US" sz="2400" dirty="0" smtClean="0">
                <a:latin typeface="American Typewriter"/>
                <a:cs typeface="American Typewriter"/>
              </a:rPr>
              <a:t>0000 01ss sss1 0001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Link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64100" y="5422900"/>
            <a:ext cx="2920350" cy="1485563"/>
            <a:chOff x="4864100" y="5422900"/>
            <a:chExt cx="2920350" cy="1485563"/>
          </a:xfrm>
        </p:grpSpPr>
        <p:sp>
          <p:nvSpPr>
            <p:cNvPr id="10" name="TextBox 9"/>
            <p:cNvSpPr txBox="1"/>
            <p:nvPr/>
          </p:nvSpPr>
          <p:spPr>
            <a:xfrm>
              <a:off x="6273800" y="5892800"/>
              <a:ext cx="1510650" cy="101566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link bit: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    0: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bgez</a:t>
              </a:r>
              <a:endParaRPr lang="en-US" sz="2000" dirty="0" smtClean="0">
                <a:solidFill>
                  <a:srgbClr val="FF0000"/>
                </a:solidFill>
              </a:endParaRP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    1: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bgezal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864100" y="5422900"/>
              <a:ext cx="292100" cy="5080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13" name="Elbow Connector 12"/>
            <p:cNvCxnSpPr>
              <a:stCxn id="10" idx="1"/>
              <a:endCxn id="11" idx="4"/>
            </p:cNvCxnSpPr>
            <p:nvPr/>
          </p:nvCxnSpPr>
          <p:spPr bwMode="auto">
            <a:xfrm rot="10800000">
              <a:off x="5010150" y="5930900"/>
              <a:ext cx="1263650" cy="46973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997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700" y="1422400"/>
            <a:ext cx="6850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BLTZAL: Branch on less than zero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and save return address in $</a:t>
            </a:r>
            <a:r>
              <a:rPr lang="en-US" sz="2800" dirty="0" err="1" smtClean="0"/>
              <a:t>ra.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60400" y="2870200"/>
            <a:ext cx="3685775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r>
              <a:rPr lang="en-US" sz="2400" dirty="0" smtClean="0"/>
              <a:t>           </a:t>
            </a:r>
            <a:r>
              <a:rPr lang="en-US" sz="2400" smtClean="0"/>
              <a:t>bltzal</a:t>
            </a:r>
            <a:r>
              <a:rPr lang="en-US" sz="2400" dirty="0" smtClean="0"/>
              <a:t>     $s0, offset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32300" y="2641600"/>
            <a:ext cx="4600839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Operation:</a:t>
            </a:r>
          </a:p>
          <a:p>
            <a:r>
              <a:rPr lang="en-US" sz="2400" dirty="0" smtClean="0"/>
              <a:t>           PC ← PC + 4</a:t>
            </a:r>
            <a:endParaRPr lang="en-US" sz="2400" dirty="0"/>
          </a:p>
          <a:p>
            <a:r>
              <a:rPr lang="en-US" sz="2400" dirty="0" smtClean="0"/>
              <a:t>           if    $s0 &lt; 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$</a:t>
            </a:r>
            <a:r>
              <a:rPr lang="en-US" sz="2400" dirty="0" err="1" smtClean="0"/>
              <a:t>ra</a:t>
            </a:r>
            <a:r>
              <a:rPr lang="en-US" sz="2400" dirty="0" smtClean="0"/>
              <a:t> ← PC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PC ← PC + offset&lt;&lt;2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4686300"/>
            <a:ext cx="6051807" cy="1200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representation:</a:t>
            </a:r>
          </a:p>
          <a:p>
            <a:r>
              <a:rPr lang="en-US" sz="2400" dirty="0" smtClean="0"/>
              <a:t>           </a:t>
            </a:r>
            <a:endParaRPr lang="en-US" sz="2400" dirty="0"/>
          </a:p>
          <a:p>
            <a:r>
              <a:rPr lang="en-US" sz="2400" dirty="0" smtClean="0"/>
              <a:t>           </a:t>
            </a:r>
            <a:r>
              <a:rPr lang="en-US" sz="2400" dirty="0" smtClean="0">
                <a:latin typeface="American Typewriter"/>
                <a:cs typeface="American Typewriter"/>
              </a:rPr>
              <a:t>0000 01ss sss1 0000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Link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64100" y="5422900"/>
            <a:ext cx="2920350" cy="1485563"/>
            <a:chOff x="4864100" y="5422900"/>
            <a:chExt cx="2920350" cy="1485563"/>
          </a:xfrm>
        </p:grpSpPr>
        <p:sp>
          <p:nvSpPr>
            <p:cNvPr id="10" name="TextBox 9"/>
            <p:cNvSpPr txBox="1"/>
            <p:nvPr/>
          </p:nvSpPr>
          <p:spPr>
            <a:xfrm>
              <a:off x="6273800" y="5892800"/>
              <a:ext cx="1510650" cy="101566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link bit: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    0: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bgez</a:t>
              </a:r>
              <a:endParaRPr lang="en-US" sz="2000" dirty="0" smtClean="0">
                <a:solidFill>
                  <a:srgbClr val="FF0000"/>
                </a:solidFill>
              </a:endParaRP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    1: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bgezal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864100" y="5422900"/>
              <a:ext cx="292100" cy="5080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13" name="Elbow Connector 12"/>
            <p:cNvCxnSpPr>
              <a:stCxn id="10" idx="1"/>
              <a:endCxn id="11" idx="4"/>
            </p:cNvCxnSpPr>
            <p:nvPr/>
          </p:nvCxnSpPr>
          <p:spPr bwMode="auto">
            <a:xfrm rot="10800000">
              <a:off x="5010150" y="5930900"/>
              <a:ext cx="1263650" cy="46973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549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Leaf Procedure Example</a:t>
            </a:r>
            <a:endParaRPr lang="en-AU"/>
          </a:p>
        </p:txBody>
      </p:sp>
      <p:sp>
        <p:nvSpPr>
          <p:cNvPr id="304134" name="AutoShape 6"/>
          <p:cNvSpPr>
            <a:spLocks/>
          </p:cNvSpPr>
          <p:nvPr/>
        </p:nvSpPr>
        <p:spPr bwMode="auto">
          <a:xfrm>
            <a:off x="3263900" y="3797300"/>
            <a:ext cx="4648200" cy="403225"/>
          </a:xfrm>
          <a:prstGeom prst="borderCallout1">
            <a:avLst>
              <a:gd name="adj1" fmla="val 28347"/>
              <a:gd name="adj2" fmla="val 101639"/>
              <a:gd name="adj3" fmla="val -338975"/>
              <a:gd name="adj4" fmla="val 110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AU"/>
              <a:t>Have to save $s0 on stack</a:t>
            </a: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1066800" y="1447800"/>
            <a:ext cx="3116263" cy="20240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/>
              <a:t>C code:</a:t>
            </a:r>
          </a:p>
          <a:p>
            <a:r>
              <a:rPr lang="en-US"/>
              <a:t>int leaf_example (int g, h, i, j)</a:t>
            </a:r>
          </a:p>
          <a:p>
            <a:r>
              <a:rPr lang="en-US"/>
              <a:t>{</a:t>
            </a:r>
          </a:p>
          <a:p>
            <a:r>
              <a:rPr lang="en-US"/>
              <a:t>  int f;</a:t>
            </a:r>
          </a:p>
          <a:p>
            <a:r>
              <a:rPr lang="en-US"/>
              <a:t>  f = (g+h) - (i+j);</a:t>
            </a:r>
          </a:p>
          <a:p>
            <a:r>
              <a:rPr lang="en-US"/>
              <a:t>  return f;</a:t>
            </a:r>
          </a:p>
          <a:p>
            <a:r>
              <a:rPr lang="en-US"/>
              <a:t>}</a:t>
            </a: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1828800" y="6411913"/>
            <a:ext cx="1271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114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712154" y="990709"/>
            <a:ext cx="136668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u="sng" dirty="0"/>
              <a:t>Assumption:</a:t>
            </a:r>
            <a:endParaRPr lang="en-US" sz="1600" dirty="0">
              <a:sym typeface="Symbol" charset="2"/>
            </a:endParaRPr>
          </a:p>
          <a:p>
            <a:pPr algn="ctr"/>
            <a:r>
              <a:rPr lang="en-US" sz="1600" dirty="0" err="1"/>
              <a:t>g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 charset="2"/>
              </a:rPr>
              <a:t>↔ </a:t>
            </a:r>
            <a:r>
              <a:rPr lang="en-US" sz="1600" dirty="0">
                <a:sym typeface="Symbol" charset="2"/>
              </a:rPr>
              <a:t>$a0</a:t>
            </a:r>
          </a:p>
          <a:p>
            <a:pPr algn="ctr"/>
            <a:r>
              <a:rPr lang="en-US" sz="1600" dirty="0" err="1"/>
              <a:t>h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 charset="2"/>
              </a:rPr>
              <a:t>↔ </a:t>
            </a:r>
            <a:r>
              <a:rPr lang="en-US" sz="1600" dirty="0">
                <a:sym typeface="Symbol" charset="2"/>
              </a:rPr>
              <a:t>$a1</a:t>
            </a:r>
          </a:p>
          <a:p>
            <a:pPr algn="ctr"/>
            <a:r>
              <a:rPr lang="en-US" sz="1600" dirty="0" err="1">
                <a:sym typeface="Symbol" charset="2"/>
              </a:rPr>
              <a:t>i</a:t>
            </a:r>
            <a:r>
              <a:rPr lang="en-US" sz="1600" dirty="0" smtClean="0">
                <a:sym typeface="Symbol" charset="2"/>
              </a:rPr>
              <a:t> ↔ </a:t>
            </a:r>
            <a:r>
              <a:rPr lang="en-US" sz="1600" dirty="0">
                <a:sym typeface="Symbol" charset="2"/>
              </a:rPr>
              <a:t>$a2</a:t>
            </a:r>
          </a:p>
          <a:p>
            <a:pPr algn="ctr"/>
            <a:r>
              <a:rPr lang="en-US" sz="1600" dirty="0" err="1">
                <a:sym typeface="Symbol" charset="2"/>
              </a:rPr>
              <a:t>j</a:t>
            </a:r>
            <a:r>
              <a:rPr lang="en-US" sz="1600" dirty="0" smtClean="0">
                <a:sym typeface="Symbol" charset="2"/>
              </a:rPr>
              <a:t> ↔ </a:t>
            </a:r>
            <a:r>
              <a:rPr lang="en-US" sz="1600" dirty="0">
                <a:sym typeface="Symbol" charset="2"/>
              </a:rPr>
              <a:t>$a3</a:t>
            </a:r>
          </a:p>
          <a:p>
            <a:pPr algn="ctr"/>
            <a:r>
              <a:rPr lang="en-US" sz="1600" dirty="0" err="1">
                <a:sym typeface="Symbol" charset="2"/>
              </a:rPr>
              <a:t>f</a:t>
            </a:r>
            <a:r>
              <a:rPr lang="en-US" sz="1600" dirty="0" smtClean="0">
                <a:sym typeface="Symbol" charset="2"/>
              </a:rPr>
              <a:t> ↔ </a:t>
            </a:r>
            <a:r>
              <a:rPr lang="en-US" sz="1600" dirty="0">
                <a:sym typeface="Symbol" charset="2"/>
              </a:rPr>
              <a:t>$s0</a:t>
            </a:r>
          </a:p>
          <a:p>
            <a:pPr algn="ctr"/>
            <a:r>
              <a:rPr lang="en-US" sz="1600" dirty="0">
                <a:sym typeface="Symbol" charset="2"/>
              </a:rPr>
              <a:t>result</a:t>
            </a:r>
            <a:r>
              <a:rPr lang="en-US" sz="1600" dirty="0" smtClean="0">
                <a:sym typeface="Symbol" charset="2"/>
              </a:rPr>
              <a:t> ↔ </a:t>
            </a:r>
            <a:r>
              <a:rPr lang="en-US" sz="1600" dirty="0">
                <a:sym typeface="Symbol" charset="2"/>
              </a:rPr>
              <a:t>$v0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00" y="2120900"/>
            <a:ext cx="645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need to save the value of $</a:t>
            </a:r>
            <a:r>
              <a:rPr lang="en-US" sz="2400" dirty="0" err="1" smtClean="0"/>
              <a:t>ra</a:t>
            </a:r>
            <a:r>
              <a:rPr lang="en-US" sz="2400" dirty="0" smtClean="0"/>
              <a:t> somewhere.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32200" y="3429000"/>
            <a:ext cx="126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4711700"/>
            <a:ext cx="2100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Into the stack.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Leaf Procedure Example</a:t>
            </a:r>
            <a:endParaRPr lang="en-AU" dirty="0"/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1066800" y="1447800"/>
            <a:ext cx="3116263" cy="20240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/>
              <a:t>C code:</a:t>
            </a:r>
          </a:p>
          <a:p>
            <a:r>
              <a:rPr lang="en-US"/>
              <a:t>int leaf_example (int g, h, i, j)</a:t>
            </a:r>
          </a:p>
          <a:p>
            <a:r>
              <a:rPr lang="en-US"/>
              <a:t>{</a:t>
            </a:r>
          </a:p>
          <a:p>
            <a:r>
              <a:rPr lang="en-US"/>
              <a:t>  int f;</a:t>
            </a:r>
          </a:p>
          <a:p>
            <a:r>
              <a:rPr lang="en-US"/>
              <a:t>  f = (g+h) - (i+j);</a:t>
            </a:r>
          </a:p>
          <a:p>
            <a:r>
              <a:rPr lang="en-US"/>
              <a:t>  return f;</a:t>
            </a:r>
          </a:p>
          <a:p>
            <a:r>
              <a:rPr lang="en-US"/>
              <a:t>}</a:t>
            </a: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0" y="6373813"/>
            <a:ext cx="1271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P-H p. 114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712154" y="990709"/>
            <a:ext cx="136668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u="sng" dirty="0"/>
              <a:t>Assumption:</a:t>
            </a:r>
            <a:endParaRPr lang="en-US" sz="1600" dirty="0">
              <a:sym typeface="Symbol" charset="2"/>
            </a:endParaRPr>
          </a:p>
          <a:p>
            <a:pPr algn="ctr"/>
            <a:r>
              <a:rPr lang="en-US" sz="1600" dirty="0" err="1"/>
              <a:t>g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 charset="2"/>
              </a:rPr>
              <a:t>↔ </a:t>
            </a:r>
            <a:r>
              <a:rPr lang="en-US" sz="1600" dirty="0">
                <a:sym typeface="Symbol" charset="2"/>
              </a:rPr>
              <a:t>$a0</a:t>
            </a:r>
          </a:p>
          <a:p>
            <a:pPr algn="ctr"/>
            <a:r>
              <a:rPr lang="en-US" sz="1600" dirty="0" err="1"/>
              <a:t>h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 charset="2"/>
              </a:rPr>
              <a:t>↔ </a:t>
            </a:r>
            <a:r>
              <a:rPr lang="en-US" sz="1600" dirty="0">
                <a:sym typeface="Symbol" charset="2"/>
              </a:rPr>
              <a:t>$a1</a:t>
            </a:r>
          </a:p>
          <a:p>
            <a:pPr algn="ctr"/>
            <a:r>
              <a:rPr lang="en-US" sz="1600" dirty="0" err="1">
                <a:sym typeface="Symbol" charset="2"/>
              </a:rPr>
              <a:t>i</a:t>
            </a:r>
            <a:r>
              <a:rPr lang="en-US" sz="1600" dirty="0" smtClean="0">
                <a:sym typeface="Symbol" charset="2"/>
              </a:rPr>
              <a:t> ↔ </a:t>
            </a:r>
            <a:r>
              <a:rPr lang="en-US" sz="1600" dirty="0">
                <a:sym typeface="Symbol" charset="2"/>
              </a:rPr>
              <a:t>$a2</a:t>
            </a:r>
          </a:p>
          <a:p>
            <a:pPr algn="ctr"/>
            <a:r>
              <a:rPr lang="en-US" sz="1600" dirty="0" err="1">
                <a:sym typeface="Symbol" charset="2"/>
              </a:rPr>
              <a:t>j</a:t>
            </a:r>
            <a:r>
              <a:rPr lang="en-US" sz="1600" dirty="0" smtClean="0">
                <a:sym typeface="Symbol" charset="2"/>
              </a:rPr>
              <a:t> ↔ </a:t>
            </a:r>
            <a:r>
              <a:rPr lang="en-US" sz="1600" dirty="0">
                <a:sym typeface="Symbol" charset="2"/>
              </a:rPr>
              <a:t>$a3</a:t>
            </a:r>
          </a:p>
          <a:p>
            <a:pPr algn="ctr"/>
            <a:r>
              <a:rPr lang="en-US" sz="1600" dirty="0" err="1">
                <a:sym typeface="Symbol" charset="2"/>
              </a:rPr>
              <a:t>f</a:t>
            </a:r>
            <a:r>
              <a:rPr lang="en-US" sz="1600" dirty="0" smtClean="0">
                <a:sym typeface="Symbol" charset="2"/>
              </a:rPr>
              <a:t> ↔ </a:t>
            </a:r>
            <a:r>
              <a:rPr lang="en-US" sz="1600" dirty="0">
                <a:sym typeface="Symbol" charset="2"/>
              </a:rPr>
              <a:t>$s0</a:t>
            </a:r>
          </a:p>
          <a:p>
            <a:pPr algn="ctr"/>
            <a:r>
              <a:rPr lang="en-US" sz="1600" dirty="0">
                <a:sym typeface="Symbol" charset="2"/>
              </a:rPr>
              <a:t>result</a:t>
            </a:r>
            <a:r>
              <a:rPr lang="en-US" sz="1600" dirty="0" smtClean="0">
                <a:sym typeface="Symbol" charset="2"/>
              </a:rPr>
              <a:t> ↔ </a:t>
            </a:r>
            <a:r>
              <a:rPr lang="en-US" sz="1600" dirty="0">
                <a:sym typeface="Symbol" charset="2"/>
              </a:rPr>
              <a:t>$v0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43885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add  </a:t>
            </a:r>
            <a:r>
              <a:rPr lang="en-US" dirty="0" smtClean="0"/>
              <a:t>  $</a:t>
            </a:r>
            <a:r>
              <a:rPr lang="en-US" dirty="0"/>
              <a:t>t0, $a0, $a1	# $t0 ← </a:t>
            </a:r>
            <a:r>
              <a:rPr lang="en-US" dirty="0" err="1"/>
              <a:t>g+</a:t>
            </a:r>
            <a:r>
              <a:rPr lang="en-US" dirty="0" err="1" smtClean="0"/>
              <a:t>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6760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add  </a:t>
            </a:r>
            <a:r>
              <a:rPr lang="en-US" dirty="0" smtClean="0"/>
              <a:t>  $</a:t>
            </a:r>
            <a:r>
              <a:rPr lang="en-US" dirty="0"/>
              <a:t>t1, $a2, $a3	# $t1 ← </a:t>
            </a:r>
            <a:r>
              <a:rPr lang="en-US" dirty="0" err="1"/>
              <a:t>i+</a:t>
            </a:r>
            <a:r>
              <a:rPr lang="en-US" dirty="0" err="1" smtClean="0"/>
              <a:t>j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4963467"/>
            <a:ext cx="599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sub  </a:t>
            </a:r>
            <a:r>
              <a:rPr lang="en-US" dirty="0" smtClean="0"/>
              <a:t>  $</a:t>
            </a:r>
            <a:r>
              <a:rPr lang="en-US" dirty="0"/>
              <a:t>s0, $t0, $t1	</a:t>
            </a:r>
            <a:r>
              <a:rPr lang="en-US" dirty="0" smtClean="0"/>
              <a:t># </a:t>
            </a:r>
            <a:r>
              <a:rPr lang="en-US" dirty="0"/>
              <a:t>f ← (</a:t>
            </a:r>
            <a:r>
              <a:rPr lang="en-US" dirty="0" err="1"/>
              <a:t>g+h</a:t>
            </a:r>
            <a:r>
              <a:rPr lang="en-US" dirty="0"/>
              <a:t>) – (</a:t>
            </a:r>
            <a:r>
              <a:rPr lang="en-US" dirty="0" err="1"/>
              <a:t>i+j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5250934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  </a:t>
            </a:r>
            <a:r>
              <a:rPr lang="en-US" dirty="0" smtClean="0"/>
              <a:t>  $</a:t>
            </a:r>
            <a:r>
              <a:rPr lang="en-US" dirty="0"/>
              <a:t>v0, $s0, $zero	# $v0 ← f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536700" y="2590800"/>
            <a:ext cx="660400" cy="330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511300" y="2616200"/>
            <a:ext cx="1346200" cy="330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117600" y="2870200"/>
            <a:ext cx="1041400" cy="330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82800" y="4991100"/>
            <a:ext cx="6856715" cy="1779032"/>
            <a:chOff x="2082800" y="4991100"/>
            <a:chExt cx="6856715" cy="1779032"/>
          </a:xfrm>
        </p:grpSpPr>
        <p:sp>
          <p:nvSpPr>
            <p:cNvPr id="16" name="Oval 15"/>
            <p:cNvSpPr/>
            <p:nvPr/>
          </p:nvSpPr>
          <p:spPr bwMode="auto">
            <a:xfrm>
              <a:off x="2959100" y="4991100"/>
              <a:ext cx="469900" cy="3302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82800" y="6400800"/>
              <a:ext cx="685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$s0 is a </a:t>
              </a:r>
              <a:r>
                <a:rPr lang="en-US" dirty="0" err="1" smtClean="0">
                  <a:solidFill>
                    <a:srgbClr val="FF0000"/>
                  </a:solidFill>
                </a:rPr>
                <a:t>callee</a:t>
              </a:r>
              <a:r>
                <a:rPr lang="en-US" dirty="0" smtClean="0">
                  <a:solidFill>
                    <a:srgbClr val="FF0000"/>
                  </a:solidFill>
                </a:rPr>
                <a:t>-saved register, therefore we need to save/restore it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16" idx="5"/>
              <a:endCxn id="9" idx="0"/>
            </p:cNvCxnSpPr>
            <p:nvPr/>
          </p:nvCxnSpPr>
          <p:spPr bwMode="auto">
            <a:xfrm>
              <a:off x="3360185" y="5272943"/>
              <a:ext cx="2150973" cy="11278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5137150" y="1539875"/>
            <a:ext cx="831850" cy="304800"/>
            <a:chOff x="5137150" y="1539875"/>
            <a:chExt cx="831850" cy="304800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5588000" y="1704975"/>
              <a:ext cx="3810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5137150" y="1539875"/>
              <a:ext cx="4714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$</a:t>
              </a:r>
              <a:r>
                <a:rPr lang="en-US" sz="1400" dirty="0" err="1"/>
                <a:t>sp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56138" y="973138"/>
            <a:ext cx="2489200" cy="2862262"/>
            <a:chOff x="4656138" y="973138"/>
            <a:chExt cx="2489200" cy="2862262"/>
          </a:xfrm>
        </p:grpSpPr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4656138" y="1117600"/>
              <a:ext cx="14081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↑ </a:t>
              </a:r>
              <a:r>
                <a:rPr lang="en-US" sz="1400" dirty="0"/>
                <a:t>High Address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4656138" y="3530600"/>
              <a:ext cx="1368425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↓ </a:t>
              </a:r>
              <a:r>
                <a:rPr lang="en-US" sz="1400" dirty="0"/>
                <a:t>Low Address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27738" y="973138"/>
              <a:ext cx="1117600" cy="2735262"/>
              <a:chOff x="6027738" y="973138"/>
              <a:chExt cx="1117600" cy="2735262"/>
            </a:xfrm>
          </p:grpSpPr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6027738" y="1311275"/>
                <a:ext cx="11176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6027738" y="15748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6027738" y="18415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6027738" y="21082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6027738" y="23749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6027738" y="26416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6027738" y="29083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6073775" y="973138"/>
                <a:ext cx="10096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Memory</a:t>
                </a: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6027738" y="31750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6027738" y="34417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6027738" y="1574800"/>
                <a:ext cx="11176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2286000" y="4134535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sw</a:t>
            </a:r>
            <a:r>
              <a:rPr lang="en-US" dirty="0" smtClean="0"/>
              <a:t>     $s0, 0($</a:t>
            </a:r>
            <a:r>
              <a:rPr lang="en-US" dirty="0" err="1" smtClean="0"/>
              <a:t>sp</a:t>
            </a:r>
            <a:r>
              <a:rPr lang="en-US" dirty="0" smtClean="0"/>
              <a:t>)  </a:t>
            </a:r>
            <a:r>
              <a:rPr lang="en-US" dirty="0"/>
              <a:t>	</a:t>
            </a:r>
            <a:r>
              <a:rPr lang="en-US" dirty="0" smtClean="0"/>
              <a:t># save $s0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86000" y="38805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addi</a:t>
            </a:r>
            <a:r>
              <a:rPr lang="en-US" dirty="0" smtClean="0"/>
              <a:t>   $</a:t>
            </a:r>
            <a:r>
              <a:rPr lang="en-US" dirty="0" err="1" smtClean="0"/>
              <a:t>sp</a:t>
            </a:r>
            <a:r>
              <a:rPr lang="en-US" dirty="0" smtClean="0"/>
              <a:t>, $</a:t>
            </a:r>
            <a:r>
              <a:rPr lang="en-US" dirty="0" err="1" smtClean="0"/>
              <a:t>sp</a:t>
            </a:r>
            <a:r>
              <a:rPr lang="en-US" dirty="0" smtClean="0"/>
              <a:t>, -4</a:t>
            </a:r>
            <a:r>
              <a:rPr lang="en-US" dirty="0"/>
              <a:t>	</a:t>
            </a:r>
            <a:r>
              <a:rPr lang="en-US" dirty="0" smtClean="0"/>
              <a:t>	# grow stack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98700" y="5506135"/>
            <a:ext cx="650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w</a:t>
            </a:r>
            <a:r>
              <a:rPr lang="en-US" dirty="0" smtClean="0"/>
              <a:t>       $s0, 0($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/>
              <a:t>              # restore $s0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298700" y="5772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addi</a:t>
            </a:r>
            <a:r>
              <a:rPr lang="en-US" dirty="0" smtClean="0"/>
              <a:t>   $</a:t>
            </a:r>
            <a:r>
              <a:rPr lang="en-US" dirty="0" err="1" smtClean="0"/>
              <a:t>sp</a:t>
            </a:r>
            <a:r>
              <a:rPr lang="en-US" dirty="0" smtClean="0"/>
              <a:t>, $</a:t>
            </a:r>
            <a:r>
              <a:rPr lang="en-US" dirty="0" err="1" smtClean="0"/>
              <a:t>sp</a:t>
            </a:r>
            <a:r>
              <a:rPr lang="en-US" dirty="0" smtClean="0"/>
              <a:t>, 4		# shrink stack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33400" y="3880535"/>
            <a:ext cx="187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leaf_example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6027738" y="18415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5981700" y="1816100"/>
            <a:ext cx="122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0x0000 0004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81700" y="1816100"/>
            <a:ext cx="122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0x0000 0004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98700" y="60141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jr</a:t>
            </a:r>
            <a:r>
              <a:rPr lang="en-US" dirty="0" smtClean="0"/>
              <a:t>        $</a:t>
            </a:r>
            <a:r>
              <a:rPr lang="en-US" dirty="0" err="1" smtClean="0"/>
              <a:t>ra</a:t>
            </a:r>
            <a:r>
              <a:rPr lang="en-US" dirty="0" smtClean="0"/>
              <a:t>		#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222 0 " pathEditMode="relative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46 L -0.00035 0.04213 " pathEditMode="relative" ptsTypes="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4213 L -0.00035 0.00324 " pathEditMode="relative" ptsTypes="AA">
                                      <p:cBhvr>
                                        <p:cTn id="8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animBg="1"/>
      <p:bldP spid="8" grpId="1" animBg="1"/>
      <p:bldP spid="8" grpId="2" animBg="1"/>
      <p:bldP spid="14" grpId="0" animBg="1"/>
      <p:bldP spid="14" grpId="1" animBg="1"/>
      <p:bldP spid="15" grpId="0" animBg="1"/>
      <p:bldP spid="15" grpId="1" animBg="1"/>
      <p:bldP spid="37" grpId="0"/>
      <p:bldP spid="38" grpId="0"/>
      <p:bldP spid="39" grpId="0"/>
      <p:bldP spid="40" grpId="0"/>
      <p:bldP spid="44" grpId="0"/>
      <p:bldP spid="45" grpId="0" animBg="1"/>
      <p:bldP spid="45" grpId="1" animBg="1"/>
      <p:bldP spid="20" grpId="0"/>
      <p:bldP spid="20" grpId="1"/>
      <p:bldP spid="47" grpId="1"/>
      <p:bldP spid="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Non-Leaf Procedures</a:t>
            </a:r>
            <a:endParaRPr lang="en-AU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Procedures that call other procedures</a:t>
            </a:r>
          </a:p>
          <a:p>
            <a:pPr eaLnBrk="1" hangingPunct="1"/>
            <a:r>
              <a:rPr lang="en-US" dirty="0"/>
              <a:t>For nested call, caller needs </a:t>
            </a:r>
            <a:r>
              <a:rPr lang="en-US" dirty="0" smtClean="0"/>
              <a:t>to:</a:t>
            </a:r>
          </a:p>
          <a:p>
            <a:pPr lvl="1" eaLnBrk="1" hangingPunct="1"/>
            <a:r>
              <a:rPr lang="en-US" dirty="0"/>
              <a:t>S</a:t>
            </a:r>
            <a:r>
              <a:rPr lang="en-US" dirty="0" smtClean="0"/>
              <a:t>ave </a:t>
            </a:r>
            <a:r>
              <a:rPr lang="en-US" dirty="0"/>
              <a:t>on the stack:</a:t>
            </a:r>
          </a:p>
          <a:p>
            <a:pPr lvl="2" eaLnBrk="1" hangingPunct="1"/>
            <a:r>
              <a:rPr lang="en-US" dirty="0"/>
              <a:t>Its return address</a:t>
            </a:r>
          </a:p>
          <a:p>
            <a:pPr lvl="2" eaLnBrk="1" hangingPunct="1"/>
            <a:r>
              <a:rPr lang="en-US" dirty="0" smtClean="0"/>
              <a:t>Arguments </a:t>
            </a:r>
            <a:r>
              <a:rPr lang="en-US" dirty="0"/>
              <a:t>and temporaries needed after the call</a:t>
            </a:r>
          </a:p>
          <a:p>
            <a:pPr lvl="1" eaLnBrk="1" hangingPunct="1"/>
            <a:r>
              <a:rPr lang="en-US" dirty="0"/>
              <a:t>Restore </a:t>
            </a:r>
            <a:r>
              <a:rPr lang="en-US" dirty="0" smtClean="0"/>
              <a:t>values from </a:t>
            </a:r>
            <a:r>
              <a:rPr lang="en-US" dirty="0"/>
              <a:t>the stack after the call</a:t>
            </a:r>
            <a:endParaRPr lang="en-AU" dirty="0"/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1828800" y="6411913"/>
            <a:ext cx="1271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Calling Itself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819400" y="2008188"/>
            <a:ext cx="3270250" cy="20145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66CC"/>
                </a:solidFill>
              </a:rPr>
              <a:t>int</a:t>
            </a:r>
            <a:r>
              <a:rPr lang="en-US"/>
              <a:t> fact ( </a:t>
            </a:r>
            <a:r>
              <a:rPr lang="en-US">
                <a:solidFill>
                  <a:srgbClr val="0066CC"/>
                </a:solidFill>
              </a:rPr>
              <a:t>int</a:t>
            </a:r>
            <a:r>
              <a:rPr lang="en-US"/>
              <a:t> </a:t>
            </a:r>
            <a:r>
              <a:rPr lang="en-US">
                <a:solidFill>
                  <a:srgbClr val="FF33CC"/>
                </a:solidFill>
              </a:rPr>
              <a:t>n</a:t>
            </a:r>
            <a:r>
              <a:rPr lang="en-US"/>
              <a:t> )</a:t>
            </a:r>
          </a:p>
          <a:p>
            <a:r>
              <a:rPr lang="en-US"/>
              <a:t>            {</a:t>
            </a:r>
          </a:p>
          <a:p>
            <a:r>
              <a:rPr lang="en-US"/>
              <a:t>              </a:t>
            </a:r>
            <a:r>
              <a:rPr lang="en-US">
                <a:solidFill>
                  <a:srgbClr val="CC0000"/>
                </a:solidFill>
              </a:rPr>
              <a:t>if</a:t>
            </a:r>
            <a:r>
              <a:rPr lang="en-US"/>
              <a:t> (n &lt; 1)</a:t>
            </a:r>
          </a:p>
          <a:p>
            <a:r>
              <a:rPr lang="en-US"/>
              <a:t>                 </a:t>
            </a:r>
            <a:r>
              <a:rPr lang="en-US">
                <a:solidFill>
                  <a:srgbClr val="CC0000"/>
                </a:solidFill>
              </a:rPr>
              <a:t>return</a:t>
            </a:r>
            <a:r>
              <a:rPr lang="en-US"/>
              <a:t>(1);</a:t>
            </a:r>
          </a:p>
          <a:p>
            <a:r>
              <a:rPr lang="en-US"/>
              <a:t>              </a:t>
            </a:r>
            <a:r>
              <a:rPr lang="en-US">
                <a:solidFill>
                  <a:srgbClr val="CC0000"/>
                </a:solidFill>
              </a:rPr>
              <a:t>else</a:t>
            </a:r>
            <a:endParaRPr lang="en-US"/>
          </a:p>
          <a:p>
            <a:r>
              <a:rPr lang="en-US"/>
              <a:t>                 </a:t>
            </a:r>
            <a:r>
              <a:rPr lang="en-US">
                <a:solidFill>
                  <a:srgbClr val="CC0000"/>
                </a:solidFill>
              </a:rPr>
              <a:t>return</a:t>
            </a:r>
            <a:r>
              <a:rPr lang="en-US"/>
              <a:t>(n * fact(n-1));</a:t>
            </a:r>
          </a:p>
          <a:p>
            <a:r>
              <a:rPr lang="en-US"/>
              <a:t>            }</a:t>
            </a: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1828800" y="6411913"/>
            <a:ext cx="1271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117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596679" y="3164681"/>
            <a:ext cx="2160380" cy="369331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($ra,</a:t>
            </a:r>
            <a:r>
              <a:rPr lang="en-US" dirty="0" smtClean="0">
                <a:solidFill>
                  <a:srgbClr val="0000FF"/>
                </a:solidFill>
              </a:rPr>
              <a:t>$a0</a:t>
            </a:r>
            <a:r>
              <a:rPr lang="en-US" dirty="0" smtClean="0"/>
              <a:t>)      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dirty="0"/>
              <a:t> 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($ra,</a:t>
            </a:r>
            <a:r>
              <a:rPr lang="en-US" dirty="0" smtClean="0">
                <a:solidFill>
                  <a:srgbClr val="0000FF"/>
                </a:solidFill>
              </a:rPr>
              <a:t>$a0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$a0 </a:t>
            </a:r>
            <a:r>
              <a:rPr lang="en-US" dirty="0" smtClean="0"/>
              <a:t>← n-1;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$v0 </a:t>
            </a:r>
            <a:r>
              <a:rPr lang="en-US" dirty="0" smtClean="0"/>
              <a:t>← fact($a0);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restore ($ra,$a0);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err="1" smtClean="0"/>
              <a:t>n</a:t>
            </a:r>
            <a:r>
              <a:rPr lang="en-US" dirty="0" smtClean="0"/>
              <a:t> * $v0;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   </a:t>
            </a:r>
            <a:r>
              <a:rPr lang="en-US" dirty="0" err="1" smtClean="0">
                <a:solidFill>
                  <a:srgbClr val="CC0000"/>
                </a:solidFill>
              </a:rPr>
              <a:t>return</a:t>
            </a:r>
            <a:r>
              <a:rPr lang="en-US" dirty="0" err="1" smtClean="0"/>
              <a:t>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399702" y="3164681"/>
            <a:ext cx="2083398" cy="369331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$</a:t>
            </a:r>
            <a:r>
              <a:rPr lang="en-US" dirty="0" err="1" smtClean="0"/>
              <a:t>ra</a:t>
            </a:r>
            <a:r>
              <a:rPr lang="en-US" dirty="0" smtClean="0"/>
              <a:t>      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dirty="0"/>
              <a:t> 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$a0 </a:t>
            </a:r>
            <a:r>
              <a:rPr lang="en-US" dirty="0" smtClean="0"/>
              <a:t>← n-1;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$v0 </a:t>
            </a:r>
            <a:r>
              <a:rPr lang="en-US" dirty="0" smtClean="0"/>
              <a:t>← fact($a0);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 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err="1" smtClean="0"/>
              <a:t>n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00FF"/>
                </a:solidFill>
              </a:rPr>
              <a:t>$v0;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 smtClean="0"/>
              <a:t>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Factorial Function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98500" y="903288"/>
            <a:ext cx="3270250" cy="2014537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fact ( </a:t>
            </a:r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FF33CC"/>
                </a:solidFill>
              </a:rPr>
              <a:t>n</a:t>
            </a:r>
            <a:r>
              <a:rPr lang="en-US" dirty="0"/>
              <a:t> 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dirty="0"/>
              <a:t> &lt; 1)</a:t>
            </a:r>
          </a:p>
          <a:p>
            <a:r>
              <a:rPr lang="en-US" dirty="0"/>
              <a:t>                 </a:t>
            </a:r>
            <a:r>
              <a:rPr lang="en-US" dirty="0">
                <a:solidFill>
                  <a:srgbClr val="CC0000"/>
                </a:solidFill>
              </a:rPr>
              <a:t>return</a:t>
            </a:r>
            <a:r>
              <a:rPr lang="en-US" dirty="0"/>
              <a:t>(1);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else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/>
              <a:t>(n</a:t>
            </a:r>
            <a:r>
              <a:rPr lang="en-US" dirty="0"/>
              <a:t> * fact(n-1));</a:t>
            </a:r>
          </a:p>
          <a:p>
            <a:r>
              <a:rPr lang="en-US" dirty="0"/>
              <a:t>            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381500" y="187296"/>
            <a:ext cx="2211550" cy="2862323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$</a:t>
            </a:r>
            <a:r>
              <a:rPr lang="en-US" dirty="0" err="1" smtClean="0"/>
              <a:t>ra</a:t>
            </a:r>
            <a:r>
              <a:rPr lang="en-US" dirty="0" smtClean="0"/>
              <a:t>      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dirty="0"/>
              <a:t> 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 smtClean="0"/>
              <a:t>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/>
              <a:t>(1)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err="1" smtClean="0"/>
              <a:t>n</a:t>
            </a:r>
            <a:r>
              <a:rPr lang="en-US" dirty="0" smtClean="0"/>
              <a:t> * fact(n-1);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 smtClean="0"/>
              <a:t>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3377398"/>
            <a:ext cx="2263059" cy="341632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$</a:t>
            </a:r>
            <a:r>
              <a:rPr lang="en-US" dirty="0" err="1" smtClean="0"/>
              <a:t>ra</a:t>
            </a:r>
            <a:r>
              <a:rPr lang="en-US" dirty="0" smtClean="0"/>
              <a:t>      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dirty="0"/>
              <a:t> 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$a0 ← n-1;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err="1" smtClean="0"/>
              <a:t>n</a:t>
            </a:r>
            <a:r>
              <a:rPr lang="en-US" dirty="0" smtClean="0"/>
              <a:t> * fact(</a:t>
            </a:r>
            <a:r>
              <a:rPr lang="en-US" dirty="0" smtClean="0">
                <a:solidFill>
                  <a:srgbClr val="0000FF"/>
                </a:solidFill>
              </a:rPr>
              <a:t>$a0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 smtClean="0"/>
              <a:t>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731000" y="0"/>
            <a:ext cx="2211550" cy="3139321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$</a:t>
            </a:r>
            <a:r>
              <a:rPr lang="en-US" dirty="0" err="1" smtClean="0"/>
              <a:t>ra</a:t>
            </a:r>
            <a:r>
              <a:rPr lang="en-US" dirty="0" smtClean="0"/>
              <a:t>      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dirty="0"/>
              <a:t> 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$v0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err="1" smtClean="0"/>
              <a:t>n</a:t>
            </a:r>
            <a:r>
              <a:rPr lang="en-US" dirty="0" smtClean="0"/>
              <a:t> * fact(n-1);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 smtClean="0"/>
              <a:t>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983620" y="3164681"/>
            <a:ext cx="2160380" cy="369331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($ra,$a0)         </a:t>
            </a:r>
          </a:p>
          <a:p>
            <a:r>
              <a:rPr lang="en-US" dirty="0" smtClean="0"/>
              <a:t>if (</a:t>
            </a:r>
            <a:r>
              <a:rPr lang="en-US" dirty="0" smtClean="0">
                <a:solidFill>
                  <a:srgbClr val="0000FF"/>
                </a:solidFill>
              </a:rPr>
              <a:t>$a0 </a:t>
            </a:r>
            <a:r>
              <a:rPr lang="en-US" dirty="0"/>
              <a:t>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($ra,$a0);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return($v0);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smtClean="0"/>
              <a:t>   $a0 ← </a:t>
            </a:r>
            <a:r>
              <a:rPr lang="en-US" dirty="0" smtClean="0">
                <a:solidFill>
                  <a:srgbClr val="0000FF"/>
                </a:solidFill>
              </a:rPr>
              <a:t>$a0</a:t>
            </a:r>
            <a:r>
              <a:rPr lang="en-US" dirty="0" smtClean="0"/>
              <a:t>-1;</a:t>
            </a:r>
          </a:p>
          <a:p>
            <a:r>
              <a:rPr lang="en-US" dirty="0" smtClean="0"/>
              <a:t>   $v0 ← fact($a0);</a:t>
            </a:r>
          </a:p>
          <a:p>
            <a:r>
              <a:rPr lang="en-US" dirty="0" smtClean="0"/>
              <a:t>   restore ($ra,$a0);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smtClean="0">
                <a:solidFill>
                  <a:srgbClr val="0000FF"/>
                </a:solidFill>
              </a:rPr>
              <a:t>$a0 </a:t>
            </a:r>
            <a:r>
              <a:rPr lang="en-US" dirty="0" smtClean="0"/>
              <a:t>* $v0;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return(tA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21200" y="1079500"/>
            <a:ext cx="12446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18500" y="1981200"/>
            <a:ext cx="3810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55700" y="5626100"/>
            <a:ext cx="9271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628900" y="5130800"/>
            <a:ext cx="4699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5410200"/>
            <a:ext cx="4445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384800" y="5994400"/>
            <a:ext cx="2286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549900" y="5156200"/>
            <a:ext cx="2286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89500" y="3505200"/>
            <a:ext cx="2286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8" grpId="0" animBg="1"/>
      <p:bldP spid="10" grpId="0" animBg="1"/>
      <p:bldP spid="12" grpId="0" animBg="1"/>
      <p:bldP spid="19" grpId="0" animBg="1"/>
      <p:bldP spid="3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387002" y="1404185"/>
            <a:ext cx="2160380" cy="480131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$sp ← $sp – 8;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M[$sp+4] ← $</a:t>
            </a:r>
            <a:r>
              <a:rPr lang="en-US" dirty="0" err="1" smtClean="0">
                <a:solidFill>
                  <a:srgbClr val="0000FF"/>
                </a:solidFill>
              </a:rPr>
              <a:t>ra</a:t>
            </a:r>
            <a:r>
              <a:rPr lang="en-US" dirty="0">
                <a:solidFill>
                  <a:srgbClr val="0000FF"/>
                </a:solidFill>
              </a:rPr>
              <a:t>;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M[$sp</a:t>
            </a:r>
            <a:r>
              <a:rPr lang="en-US" dirty="0" smtClean="0">
                <a:solidFill>
                  <a:srgbClr val="0000FF"/>
                </a:solidFill>
              </a:rPr>
              <a:t>] ← $a0;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($a0 </a:t>
            </a:r>
            <a:r>
              <a:rPr lang="en-US" dirty="0"/>
              <a:t>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($ra,$a0);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$a0 </a:t>
            </a:r>
            <a:r>
              <a:rPr lang="en-US" dirty="0" smtClean="0"/>
              <a:t>← $a0-1;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$v0 </a:t>
            </a:r>
            <a:r>
              <a:rPr lang="en-US" dirty="0" smtClean="0"/>
              <a:t>← fact($a0);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$a0 ← </a:t>
            </a:r>
            <a:r>
              <a:rPr lang="en-US" dirty="0" err="1" smtClean="0">
                <a:solidFill>
                  <a:srgbClr val="0000FF"/>
                </a:solidFill>
              </a:rPr>
              <a:t>M[$sp</a:t>
            </a:r>
            <a:r>
              <a:rPr lang="en-US" dirty="0" smtClean="0">
                <a:solidFill>
                  <a:srgbClr val="0000FF"/>
                </a:solidFill>
              </a:rPr>
              <a:t>];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</a:t>
            </a:r>
            <a:r>
              <a:rPr lang="en-US" dirty="0" err="1" smtClean="0">
                <a:solidFill>
                  <a:srgbClr val="0000FF"/>
                </a:solidFill>
              </a:rPr>
              <a:t>ra</a:t>
            </a:r>
            <a:r>
              <a:rPr lang="en-US" dirty="0" smtClean="0">
                <a:solidFill>
                  <a:srgbClr val="0000FF"/>
                </a:solidFill>
              </a:rPr>
              <a:t> ← M[$sp+4];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$sp ← $sp+8;</a:t>
            </a:r>
          </a:p>
          <a:p>
            <a:r>
              <a:rPr lang="en-US" dirty="0" smtClean="0"/>
              <a:t>   $v0 ← $a0 * $v0;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($v0)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1932781"/>
            <a:ext cx="2160380" cy="369331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($ra,$a0)         </a:t>
            </a:r>
          </a:p>
          <a:p>
            <a:r>
              <a:rPr lang="en-US" dirty="0" smtClean="0"/>
              <a:t>if ($a0 </a:t>
            </a:r>
            <a:r>
              <a:rPr lang="en-US" dirty="0"/>
              <a:t>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($ra,$a0);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return($v0);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smtClean="0"/>
              <a:t>   $a0 ← $a0-1;</a:t>
            </a:r>
          </a:p>
          <a:p>
            <a:r>
              <a:rPr lang="en-US" dirty="0" smtClean="0"/>
              <a:t>   $v0 ← fact($a0);</a:t>
            </a:r>
          </a:p>
          <a:p>
            <a:r>
              <a:rPr lang="en-US" dirty="0" smtClean="0"/>
              <a:t>   restore ($ra,$a0);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$v0 </a:t>
            </a:r>
            <a:r>
              <a:rPr lang="en-US" dirty="0" smtClean="0"/>
              <a:t>← $a0 * $v0;</a:t>
            </a:r>
          </a:p>
          <a:p>
            <a:r>
              <a:rPr lang="en-US" dirty="0" smtClean="0"/>
              <a:t>   return(</a:t>
            </a:r>
            <a:r>
              <a:rPr lang="en-US" dirty="0" smtClean="0">
                <a:solidFill>
                  <a:srgbClr val="0000FF"/>
                </a:solidFill>
              </a:rPr>
              <a:t>$v0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711102" y="1416885"/>
            <a:ext cx="2160380" cy="480131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$sp ← $sp – 8;</a:t>
            </a:r>
          </a:p>
          <a:p>
            <a:r>
              <a:rPr lang="en-US" dirty="0" smtClean="0"/>
              <a:t>M[$sp+4] ←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M[$sp</a:t>
            </a:r>
            <a:r>
              <a:rPr lang="en-US" dirty="0" smtClean="0"/>
              <a:t>] ← $a0;   </a:t>
            </a:r>
          </a:p>
          <a:p>
            <a:r>
              <a:rPr lang="en-US" dirty="0" smtClean="0"/>
              <a:t>if ($a0 </a:t>
            </a:r>
            <a:r>
              <a:rPr lang="en-US" dirty="0"/>
              <a:t>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$sp ← $sp+8;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return($v0);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smtClean="0"/>
              <a:t>   $a0 ← $a0-1;</a:t>
            </a:r>
          </a:p>
          <a:p>
            <a:r>
              <a:rPr lang="en-US" dirty="0" smtClean="0"/>
              <a:t>   $v0 ← fact($a0);</a:t>
            </a:r>
          </a:p>
          <a:p>
            <a:r>
              <a:rPr lang="en-US" dirty="0" smtClean="0"/>
              <a:t>   $a0 ← </a:t>
            </a:r>
            <a:r>
              <a:rPr lang="en-US" dirty="0" err="1" smtClean="0"/>
              <a:t>M[$sp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$</a:t>
            </a:r>
            <a:r>
              <a:rPr lang="en-US" dirty="0" err="1" smtClean="0"/>
              <a:t>ra</a:t>
            </a:r>
            <a:r>
              <a:rPr lang="en-US" dirty="0" smtClean="0"/>
              <a:t> ← M[$sp+4];</a:t>
            </a:r>
          </a:p>
          <a:p>
            <a:r>
              <a:rPr lang="en-US" dirty="0" smtClean="0"/>
              <a:t>   $sp ← $sp+8;</a:t>
            </a:r>
          </a:p>
          <a:p>
            <a:r>
              <a:rPr lang="en-US" dirty="0" smtClean="0"/>
              <a:t>   $v0 ← $a0 * $v0;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return</a:t>
            </a:r>
            <a:r>
              <a:rPr lang="en-US" dirty="0" smtClean="0"/>
              <a:t>($v0)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dirty="0" smtClean="0"/>
              <a:t>The Factorial Function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700" y="1993900"/>
            <a:ext cx="16383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4445000"/>
            <a:ext cx="18288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16200" y="2552700"/>
            <a:ext cx="18288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3203575" y="3126363"/>
            <a:ext cx="6007737" cy="3754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$sp, $sp,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4($sp)	# save the return address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0($sp)	# save the argument </a:t>
            </a:r>
            <a:r>
              <a:rPr lang="en-US" sz="1400" dirty="0" err="1"/>
              <a:t>n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slt</a:t>
            </a:r>
            <a:r>
              <a:rPr lang="en-US" sz="1400" dirty="0"/>
              <a:t>  $t0, $a0, 1	# if ($a0&lt;1) then $</a:t>
            </a:r>
            <a:r>
              <a:rPr lang="en-US" sz="1400" dirty="0" smtClean="0"/>
              <a:t>t0</a:t>
            </a:r>
            <a:r>
              <a:rPr lang="en-US" sz="1400" dirty="0" smtClean="0">
                <a:sym typeface="Symbol" charset="2"/>
              </a:rPr>
              <a:t>←1 </a:t>
            </a:r>
            <a:r>
              <a:rPr lang="en-US" sz="1400" dirty="0">
                <a:sym typeface="Symbol" charset="2"/>
              </a:rPr>
              <a:t>else $t0 </a:t>
            </a:r>
            <a:r>
              <a:rPr lang="en-US" sz="1400" dirty="0" smtClean="0">
                <a:sym typeface="Symbol" charset="2"/>
              </a:rPr>
              <a:t>← </a:t>
            </a:r>
            <a:r>
              <a:rPr lang="en-US" sz="1400" dirty="0">
                <a:sym typeface="Symbol" charset="2"/>
              </a:rPr>
              <a:t>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 smtClean="0">
                <a:sym typeface="Symbol" charset="2"/>
              </a:rPr>
              <a:t>&lt;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$sp, $sp,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fact: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0($sp)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</a:t>
            </a:r>
            <a:r>
              <a:rPr lang="en-US" sz="1400" dirty="0" err="1">
                <a:sym typeface="Symbol" charset="2"/>
              </a:rPr>
              <a:t>n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4($sp)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$sp, $sp,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</a:t>
            </a:r>
            <a:r>
              <a:rPr lang="en-US" sz="1400" dirty="0" err="1">
                <a:sym typeface="Symbol" charset="2"/>
              </a:rPr>
              <a:t>n</a:t>
            </a:r>
            <a:r>
              <a:rPr lang="en-US" sz="1400" dirty="0">
                <a:sym typeface="Symbol" charset="2"/>
              </a:rPr>
              <a:t>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85202" y="1607385"/>
            <a:ext cx="2160380" cy="480131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$sp ← $sp – 8;</a:t>
            </a:r>
          </a:p>
          <a:p>
            <a:r>
              <a:rPr lang="en-US" dirty="0" smtClean="0"/>
              <a:t>M[$sp+4] ←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M[$sp</a:t>
            </a:r>
            <a:r>
              <a:rPr lang="en-US" dirty="0" smtClean="0"/>
              <a:t>] ← $a0;   </a:t>
            </a:r>
          </a:p>
          <a:p>
            <a:r>
              <a:rPr lang="en-US" dirty="0" smtClean="0"/>
              <a:t>if ($a0 </a:t>
            </a:r>
            <a:r>
              <a:rPr lang="en-US" dirty="0"/>
              <a:t>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$sp ← $sp+8;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return($v0);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smtClean="0"/>
              <a:t>   $a0 ← $a0-1;</a:t>
            </a:r>
          </a:p>
          <a:p>
            <a:r>
              <a:rPr lang="en-US" dirty="0" smtClean="0"/>
              <a:t>   $v0 ← fact($a0);</a:t>
            </a:r>
          </a:p>
          <a:p>
            <a:r>
              <a:rPr lang="en-US" dirty="0" smtClean="0"/>
              <a:t>   $a0 ← </a:t>
            </a:r>
            <a:r>
              <a:rPr lang="en-US" dirty="0" err="1" smtClean="0"/>
              <a:t>M[$sp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$</a:t>
            </a:r>
            <a:r>
              <a:rPr lang="en-US" dirty="0" err="1" smtClean="0"/>
              <a:t>ra</a:t>
            </a:r>
            <a:r>
              <a:rPr lang="en-US" dirty="0" smtClean="0"/>
              <a:t> ← M[$sp+4];</a:t>
            </a:r>
          </a:p>
          <a:p>
            <a:r>
              <a:rPr lang="en-US" dirty="0" smtClean="0"/>
              <a:t>   $sp ← $sp+8;</a:t>
            </a:r>
          </a:p>
          <a:p>
            <a:r>
              <a:rPr lang="en-US" dirty="0" smtClean="0"/>
              <a:t>   $v0 ← $a0 * $v0;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return</a:t>
            </a:r>
            <a:r>
              <a:rPr lang="en-US" dirty="0" smtClean="0"/>
              <a:t>($v0)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sz="3600"/>
              <a:t>Linking a Recursive Procedure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4102100" y="1017588"/>
            <a:ext cx="3270250" cy="2014537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fact ( </a:t>
            </a:r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FF33CC"/>
                </a:solidFill>
              </a:rPr>
              <a:t>n</a:t>
            </a:r>
            <a:r>
              <a:rPr lang="en-US" dirty="0"/>
              <a:t> 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dirty="0"/>
              <a:t> &lt; 1)</a:t>
            </a:r>
          </a:p>
          <a:p>
            <a:r>
              <a:rPr lang="en-US" dirty="0"/>
              <a:t>                 </a:t>
            </a:r>
            <a:r>
              <a:rPr lang="en-US" dirty="0">
                <a:solidFill>
                  <a:srgbClr val="CC0000"/>
                </a:solidFill>
              </a:rPr>
              <a:t>return</a:t>
            </a:r>
            <a:r>
              <a:rPr lang="en-US" dirty="0"/>
              <a:t>(1);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else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/>
              <a:t>(n</a:t>
            </a:r>
            <a:r>
              <a:rPr lang="en-US" dirty="0"/>
              <a:t> * fact(n-1));</a:t>
            </a:r>
          </a:p>
          <a:p>
            <a:r>
              <a:rPr lang="en-US" dirty="0"/>
              <a:t>            }</a:t>
            </a:r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1828800" y="6411913"/>
            <a:ext cx="184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pp. 117-118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1828800" y="6411913"/>
            <a:ext cx="184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pp. 117-118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8600" y="5867400"/>
            <a:ext cx="8407400" cy="1511300"/>
            <a:chOff x="228600" y="5854700"/>
            <a:chExt cx="8407400" cy="1511300"/>
          </a:xfrm>
          <a:solidFill>
            <a:srgbClr val="FFFFFF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228600" y="5854700"/>
              <a:ext cx="2933700" cy="7112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365500" y="6642100"/>
              <a:ext cx="5270500" cy="7239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6400" y="5537200"/>
            <a:ext cx="8382000" cy="1612900"/>
            <a:chOff x="254000" y="5727700"/>
            <a:chExt cx="8382000" cy="1612900"/>
          </a:xfrm>
          <a:solidFill>
            <a:schemeClr val="bg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254000" y="5727700"/>
              <a:ext cx="2933700" cy="7112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65500" y="6616700"/>
              <a:ext cx="5270500" cy="7239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5900" y="4711700"/>
            <a:ext cx="8382000" cy="1816100"/>
            <a:chOff x="254000" y="5524500"/>
            <a:chExt cx="8382000" cy="1816100"/>
          </a:xfrm>
          <a:solidFill>
            <a:srgbClr val="FFFFFF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254000" y="5524500"/>
              <a:ext cx="2933700" cy="9144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365500" y="6616700"/>
              <a:ext cx="5270500" cy="7239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8300" y="4445000"/>
            <a:ext cx="8382000" cy="1816100"/>
            <a:chOff x="254000" y="5524500"/>
            <a:chExt cx="8382000" cy="1816100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 bwMode="auto">
            <a:xfrm>
              <a:off x="254000" y="5524500"/>
              <a:ext cx="2705100" cy="9144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556000" y="6616700"/>
              <a:ext cx="5080000" cy="7239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3700" y="3911600"/>
            <a:ext cx="8382000" cy="2171700"/>
            <a:chOff x="254000" y="5168900"/>
            <a:chExt cx="8382000" cy="2171700"/>
          </a:xfrm>
          <a:solidFill>
            <a:schemeClr val="bg1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254000" y="5168900"/>
              <a:ext cx="2705100" cy="1270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984500" y="6616700"/>
              <a:ext cx="5651500" cy="7239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6400" y="3340100"/>
            <a:ext cx="8521700" cy="2540000"/>
            <a:chOff x="114300" y="4800600"/>
            <a:chExt cx="8521700" cy="2540000"/>
          </a:xfrm>
          <a:solidFill>
            <a:schemeClr val="bg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114300" y="4800600"/>
              <a:ext cx="2705100" cy="1270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984500" y="6616700"/>
              <a:ext cx="5651500" cy="7239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6400" y="2806700"/>
            <a:ext cx="8674100" cy="2641600"/>
            <a:chOff x="-38100" y="4699000"/>
            <a:chExt cx="8674100" cy="2641600"/>
          </a:xfrm>
          <a:solidFill>
            <a:srgbClr val="FFFFFF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-38100" y="4699000"/>
              <a:ext cx="2705100" cy="12700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984500" y="6616700"/>
              <a:ext cx="5651500" cy="7239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8300" y="2540000"/>
            <a:ext cx="8724900" cy="2476500"/>
            <a:chOff x="-88900" y="4864100"/>
            <a:chExt cx="8724900" cy="2476500"/>
          </a:xfrm>
          <a:solidFill>
            <a:schemeClr val="bg1"/>
          </a:solidFill>
        </p:grpSpPr>
        <p:sp>
          <p:nvSpPr>
            <p:cNvPr id="57" name="Rectangle 56"/>
            <p:cNvSpPr/>
            <p:nvPr/>
          </p:nvSpPr>
          <p:spPr bwMode="auto">
            <a:xfrm>
              <a:off x="-88900" y="4864100"/>
              <a:ext cx="2705100" cy="1270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984500" y="6616700"/>
              <a:ext cx="5651500" cy="7239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sz="3600"/>
              <a:t>Linking a Recursive Procedure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203200" y="1423988"/>
            <a:ext cx="3270250" cy="20145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fact ( </a:t>
            </a:r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FF33CC"/>
                </a:solidFill>
              </a:rPr>
              <a:t>n</a:t>
            </a:r>
            <a:r>
              <a:rPr lang="en-US" dirty="0"/>
              <a:t> 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dirty="0"/>
              <a:t> &lt; 1)</a:t>
            </a:r>
          </a:p>
          <a:p>
            <a:r>
              <a:rPr lang="en-US" dirty="0"/>
              <a:t>                 </a:t>
            </a:r>
            <a:r>
              <a:rPr lang="en-US" dirty="0">
                <a:solidFill>
                  <a:srgbClr val="CC0000"/>
                </a:solidFill>
              </a:rPr>
              <a:t>return</a:t>
            </a:r>
            <a:r>
              <a:rPr lang="en-US" dirty="0"/>
              <a:t>(1);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else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/>
              <a:t>(n</a:t>
            </a:r>
            <a:r>
              <a:rPr lang="en-US" dirty="0"/>
              <a:t> * fact(n-1));</a:t>
            </a:r>
          </a:p>
          <a:p>
            <a:r>
              <a:rPr lang="en-US" dirty="0"/>
              <a:t>            }</a:t>
            </a: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3203575" y="3126363"/>
            <a:ext cx="6007737" cy="3754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 smtClean="0">
                <a:sym typeface="Symbol" charset="2"/>
              </a:rPr>
              <a:t>←1 </a:t>
            </a:r>
            <a:r>
              <a:rPr lang="en-US" sz="1400" dirty="0">
                <a:sym typeface="Symbol" charset="2"/>
              </a:rPr>
              <a:t>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add 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1828800" y="6411913"/>
            <a:ext cx="184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pp. 117-118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3203575" y="3126363"/>
            <a:ext cx="6007737" cy="3754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6759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6759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2000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6759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59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67600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60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60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60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60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60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607" name="Line 22"/>
          <p:cNvSpPr>
            <a:spLocks noChangeShapeType="1"/>
          </p:cNvSpPr>
          <p:nvPr/>
        </p:nvSpPr>
        <p:spPr bwMode="auto">
          <a:xfrm>
            <a:off x="1333500" y="4305300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08" name="Text Box 23"/>
          <p:cNvSpPr txBox="1">
            <a:spLocks noChangeArrowheads="1"/>
          </p:cNvSpPr>
          <p:nvPr/>
        </p:nvSpPr>
        <p:spPr bwMode="auto">
          <a:xfrm>
            <a:off x="882650" y="4140200"/>
            <a:ext cx="471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$sp</a:t>
            </a:r>
          </a:p>
        </p:txBody>
      </p:sp>
      <p:sp>
        <p:nvSpPr>
          <p:cNvPr id="67609" name="Text Box 24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67610" name="Text Box 25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67611" name="Text Box 26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6761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67613" name="Rectangle 28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614" name="Rectangle 29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7615" name="Text Box 30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67616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203575" y="3126363"/>
            <a:ext cx="6007737" cy="3754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4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6964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$a0</a:t>
            </a:r>
          </a:p>
        </p:txBody>
      </p:sp>
      <p:sp>
        <p:nvSpPr>
          <p:cNvPr id="6964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6964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0x1000 2000</a:t>
            </a:r>
          </a:p>
        </p:txBody>
      </p:sp>
      <p:sp>
        <p:nvSpPr>
          <p:cNvPr id="6964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6964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4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6964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49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0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1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2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3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4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5" name="Line 22"/>
          <p:cNvSpPr>
            <a:spLocks noChangeShapeType="1"/>
          </p:cNvSpPr>
          <p:nvPr/>
        </p:nvSpPr>
        <p:spPr bwMode="auto">
          <a:xfrm>
            <a:off x="1333500" y="4305300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6" name="Text Box 23"/>
          <p:cNvSpPr txBox="1">
            <a:spLocks noChangeArrowheads="1"/>
          </p:cNvSpPr>
          <p:nvPr/>
        </p:nvSpPr>
        <p:spPr bwMode="auto">
          <a:xfrm>
            <a:off x="882650" y="4140200"/>
            <a:ext cx="471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$sp</a:t>
            </a:r>
          </a:p>
        </p:txBody>
      </p:sp>
      <p:sp>
        <p:nvSpPr>
          <p:cNvPr id="69657" name="Text Box 24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69658" name="Text Box 25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69659" name="Rectangle 26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0x1000 3FFB		addi	$a0,$zero,3</a:t>
            </a:r>
          </a:p>
          <a:p>
            <a:r>
              <a:rPr lang="en-US">
                <a:solidFill>
                  <a:srgbClr val="FF0000"/>
                </a:solidFill>
              </a:rPr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69660" name="Text Box 27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69661" name="Rectangle 28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62" name="Rectangle 29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63" name="Text Box 30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69664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3203575" y="3126363"/>
            <a:ext cx="6007737" cy="3754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subi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8 	# Make room in stack for 2 more items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7168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7169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7169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7169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2000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7169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4004</a:t>
            </a:r>
          </a:p>
        </p:txBody>
      </p:sp>
      <p:sp>
        <p:nvSpPr>
          <p:cNvPr id="7169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71696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69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698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699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0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1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2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3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1704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71705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>
                <a:solidFill>
                  <a:srgbClr val="0000FF"/>
                </a:solidFill>
              </a:rPr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71706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71707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8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9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71710" name="Line 22"/>
          <p:cNvSpPr>
            <a:spLocks noChangeShapeType="1"/>
          </p:cNvSpPr>
          <p:nvPr/>
        </p:nvSpPr>
        <p:spPr bwMode="auto">
          <a:xfrm>
            <a:off x="1333500" y="4305300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1" name="Text Box 23"/>
          <p:cNvSpPr txBox="1">
            <a:spLocks noChangeArrowheads="1"/>
          </p:cNvSpPr>
          <p:nvPr/>
        </p:nvSpPr>
        <p:spPr bwMode="auto">
          <a:xfrm>
            <a:off x="882650" y="4140200"/>
            <a:ext cx="471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$sp</a:t>
            </a:r>
          </a:p>
        </p:txBody>
      </p:sp>
      <p:sp>
        <p:nvSpPr>
          <p:cNvPr id="71712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into the 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2467687"/>
            <a:ext cx="6411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value of the register $</a:t>
            </a:r>
            <a:r>
              <a:rPr lang="en-US" sz="2400" dirty="0" err="1" smtClean="0"/>
              <a:t>ra</a:t>
            </a:r>
            <a:endParaRPr lang="en-US" sz="2400" dirty="0" smtClean="0"/>
          </a:p>
          <a:p>
            <a:r>
              <a:rPr lang="en-US" sz="2400" dirty="0" smtClean="0"/>
              <a:t>             (if the function calls another function).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5500" y="3920406"/>
            <a:ext cx="616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register that is modified by the function.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5500" y="5003792"/>
            <a:ext cx="6527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local variables that need memory storage.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76300" y="1384300"/>
            <a:ext cx="410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value of the register $fp.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3203575" y="3149600"/>
            <a:ext cx="5957888" cy="3754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subi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, 4($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$a0, 0($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&lt;≥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$a0</a:t>
            </a:r>
          </a:p>
        </p:txBody>
      </p:sp>
      <p:sp>
        <p:nvSpPr>
          <p:cNvPr id="7373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7374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1FF8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7374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7374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73744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45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46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47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48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49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50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73751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73760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61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73752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3753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73755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57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58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73759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</a:t>
            </a:r>
            <a:r>
              <a:rPr lang="en-US" sz="1400" dirty="0" err="1">
                <a:solidFill>
                  <a:srgbClr val="0000FF"/>
                </a:solidFill>
              </a:rPr>
              <a:t>ra</a:t>
            </a:r>
            <a:r>
              <a:rPr lang="en-US" sz="1400" dirty="0">
                <a:solidFill>
                  <a:srgbClr val="0000FF"/>
                </a:solidFill>
              </a:rPr>
              <a:t>, 4($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$a0, 0($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slti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FF0000"/>
                </a:solidFill>
              </a:rPr>
              <a:t>t0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</a:t>
            </a:r>
            <a:r>
              <a:rPr lang="en-US" sz="1400" dirty="0">
                <a:sym typeface="Symbol" charset="2"/>
              </a:rPr>
              <a:t>t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7578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7578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7579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7579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9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0x1000 4004</a:t>
            </a:r>
          </a:p>
        </p:txBody>
      </p:sp>
      <p:sp>
        <p:nvSpPr>
          <p:cNvPr id="7579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7579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9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9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9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75799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7580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7580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580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7580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7580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7580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80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80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7580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slti</a:t>
            </a:r>
            <a:r>
              <a:rPr lang="en-US" sz="1400" dirty="0" smtClean="0">
                <a:solidFill>
                  <a:srgbClr val="0000FF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0000FF"/>
                </a:solidFill>
              </a:rPr>
              <a:t>t0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0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beq</a:t>
            </a:r>
            <a:r>
              <a:rPr lang="en-US" sz="1400" dirty="0">
                <a:solidFill>
                  <a:srgbClr val="FF0000"/>
                </a:solidFill>
              </a:rPr>
              <a:t> $t0, $zero, L1	#  if n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7783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7783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7783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77840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4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7784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7784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4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77847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77856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57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77848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7849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77850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77851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77852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53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54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77855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0000FF"/>
                </a:solidFill>
              </a:rPr>
              <a:t>beq</a:t>
            </a:r>
            <a:r>
              <a:rPr lang="en-US" sz="1400" dirty="0">
                <a:solidFill>
                  <a:srgbClr val="0000FF"/>
                </a:solidFill>
              </a:rPr>
              <a:t> $t0, $zero, L1	#  if n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olidFill>
                  <a:srgbClr val="FF0000"/>
                </a:solidFill>
                <a:sym typeface="Symbol" charset="2"/>
              </a:rPr>
              <a:t>L1:   	</a:t>
            </a:r>
            <a:r>
              <a:rPr lang="en-US" sz="1400" dirty="0" err="1" smtClean="0">
                <a:solidFill>
                  <a:srgbClr val="FF0000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7988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7988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7988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7988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7988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7988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889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79890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79891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892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893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894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79895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79904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05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79896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9897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79898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79899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79900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901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902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79903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8193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8193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8193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8193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8193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81936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3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81938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81939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40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42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81943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81952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53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81944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81945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81946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81947" name="Text Box 29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81948" name="Rectangle 30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49" name="Rectangle 31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50" name="Text Box 32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81951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subi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8 	# Make room in stack for 2 more items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8397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8398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8398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8398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8398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83985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83986" name="Freeform 28"/>
          <p:cNvSpPr>
            <a:spLocks/>
          </p:cNvSpPr>
          <p:nvPr/>
        </p:nvSpPr>
        <p:spPr bwMode="auto">
          <a:xfrm>
            <a:off x="3136900" y="3517900"/>
            <a:ext cx="1054100" cy="2336800"/>
          </a:xfrm>
          <a:custGeom>
            <a:avLst/>
            <a:gdLst>
              <a:gd name="T0" fmla="*/ 0 w 664"/>
              <a:gd name="T1" fmla="*/ 0 h 1472"/>
              <a:gd name="T2" fmla="*/ 2147483647 w 664"/>
              <a:gd name="T3" fmla="*/ 2147483647 h 1472"/>
              <a:gd name="T4" fmla="*/ 2147483647 w 664"/>
              <a:gd name="T5" fmla="*/ 2147483647 h 1472"/>
              <a:gd name="T6" fmla="*/ 2147483647 w 664"/>
              <a:gd name="T7" fmla="*/ 2147483647 h 1472"/>
              <a:gd name="T8" fmla="*/ 0 60000 65536"/>
              <a:gd name="T9" fmla="*/ 0 60000 65536"/>
              <a:gd name="T10" fmla="*/ 0 60000 65536"/>
              <a:gd name="T11" fmla="*/ 0 60000 65536"/>
              <a:gd name="T12" fmla="*/ 0 w 664"/>
              <a:gd name="T13" fmla="*/ 0 h 1472"/>
              <a:gd name="T14" fmla="*/ 664 w 664"/>
              <a:gd name="T15" fmla="*/ 1472 h 1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4" h="1472">
                <a:moveTo>
                  <a:pt x="0" y="0"/>
                </a:moveTo>
                <a:cubicBezTo>
                  <a:pt x="79" y="109"/>
                  <a:pt x="159" y="219"/>
                  <a:pt x="216" y="392"/>
                </a:cubicBezTo>
                <a:cubicBezTo>
                  <a:pt x="273" y="565"/>
                  <a:pt x="269" y="860"/>
                  <a:pt x="344" y="1040"/>
                </a:cubicBezTo>
                <a:cubicBezTo>
                  <a:pt x="419" y="1220"/>
                  <a:pt x="613" y="1400"/>
                  <a:pt x="664" y="1472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87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88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83989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83990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91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92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93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83994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84001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02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83995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83996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4000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subi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, 4($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$a0, 0($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8602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8602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8602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1FF0</a:t>
            </a:r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8603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8603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8603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603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8603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8603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/>
          </a:p>
        </p:txBody>
      </p:sp>
      <p:sp>
        <p:nvSpPr>
          <p:cNvPr id="8603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/>
          </a:p>
        </p:txBody>
      </p:sp>
      <p:sp>
        <p:nvSpPr>
          <p:cNvPr id="8603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603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86039" name="Group 22"/>
          <p:cNvGrpSpPr>
            <a:grpSpLocks/>
          </p:cNvGrpSpPr>
          <p:nvPr/>
        </p:nvGrpSpPr>
        <p:grpSpPr bwMode="auto">
          <a:xfrm>
            <a:off x="869950" y="5194300"/>
            <a:ext cx="831850" cy="304800"/>
            <a:chOff x="556" y="2608"/>
            <a:chExt cx="524" cy="192"/>
          </a:xfrm>
        </p:grpSpPr>
        <p:sp>
          <p:nvSpPr>
            <p:cNvPr id="8604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4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8604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8604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8604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8604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8604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604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604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8604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</a:t>
            </a:r>
            <a:r>
              <a:rPr lang="en-US" sz="1400" dirty="0" err="1">
                <a:solidFill>
                  <a:srgbClr val="0000FF"/>
                </a:solidFill>
              </a:rPr>
              <a:t>ra</a:t>
            </a:r>
            <a:r>
              <a:rPr lang="en-US" sz="1400" dirty="0">
                <a:solidFill>
                  <a:srgbClr val="0000FF"/>
                </a:solidFill>
              </a:rPr>
              <a:t>, 4($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$a0, 0($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slti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FF0000"/>
                </a:solidFill>
              </a:rPr>
              <a:t>t0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beq</a:t>
            </a:r>
            <a:r>
              <a:rPr lang="en-US" sz="1400" dirty="0">
                <a:solidFill>
                  <a:srgbClr val="FF0000"/>
                </a:solidFill>
              </a:rPr>
              <a:t> $t0, $zero, L1	#  if n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olidFill>
                  <a:srgbClr val="FF0000"/>
                </a:solidFill>
                <a:sym typeface="Symbol" charset="2"/>
              </a:rPr>
              <a:t>L1:   	</a:t>
            </a:r>
            <a:r>
              <a:rPr lang="en-US" sz="1400" dirty="0" err="1" smtClean="0">
                <a:solidFill>
                  <a:srgbClr val="FF0000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8807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807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8807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8807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8807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8807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8807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8807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88080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808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8808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8808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8808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808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808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88087" name="Group 22"/>
          <p:cNvGrpSpPr>
            <a:grpSpLocks/>
          </p:cNvGrpSpPr>
          <p:nvPr/>
        </p:nvGrpSpPr>
        <p:grpSpPr bwMode="auto">
          <a:xfrm>
            <a:off x="869950" y="5194300"/>
            <a:ext cx="831850" cy="304800"/>
            <a:chOff x="556" y="2608"/>
            <a:chExt cx="524" cy="192"/>
          </a:xfrm>
        </p:grpSpPr>
        <p:sp>
          <p:nvSpPr>
            <p:cNvPr id="88096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97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88088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88089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88090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88091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88092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8093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8094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88095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slti</a:t>
            </a:r>
            <a:r>
              <a:rPr lang="en-US" sz="1400" dirty="0" smtClean="0">
                <a:solidFill>
                  <a:srgbClr val="0000FF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0000FF"/>
                </a:solidFill>
              </a:rPr>
              <a:t>t0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0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beq</a:t>
            </a:r>
            <a:r>
              <a:rPr lang="en-US" sz="1400" dirty="0">
                <a:solidFill>
                  <a:srgbClr val="0000FF"/>
                </a:solidFill>
              </a:rPr>
              <a:t> $t0, $zero, L1	#  if n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9011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9011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012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9012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9012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9012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9012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9012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9012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9012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9012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0129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90130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90131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0132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90133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0134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90135" name="Group 22"/>
          <p:cNvGrpSpPr>
            <a:grpSpLocks/>
          </p:cNvGrpSpPr>
          <p:nvPr/>
        </p:nvGrpSpPr>
        <p:grpSpPr bwMode="auto">
          <a:xfrm>
            <a:off x="869950" y="5194300"/>
            <a:ext cx="831850" cy="304800"/>
            <a:chOff x="556" y="2608"/>
            <a:chExt cx="524" cy="192"/>
          </a:xfrm>
        </p:grpSpPr>
        <p:sp>
          <p:nvSpPr>
            <p:cNvPr id="90144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45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90136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0137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90138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90139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90140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0141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0142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90143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3203575" y="3149600"/>
            <a:ext cx="5957888" cy="3754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subi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, 4($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$a0, 0($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9216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9216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9217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9217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9217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9217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9217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9217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92176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92177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92178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92179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2180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92181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92182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2183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92184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2185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92186" name="Group 22"/>
          <p:cNvGrpSpPr>
            <a:grpSpLocks/>
          </p:cNvGrpSpPr>
          <p:nvPr/>
        </p:nvGrpSpPr>
        <p:grpSpPr bwMode="auto">
          <a:xfrm>
            <a:off x="869950" y="5194300"/>
            <a:ext cx="831850" cy="304800"/>
            <a:chOff x="556" y="2608"/>
            <a:chExt cx="524" cy="192"/>
          </a:xfrm>
        </p:grpSpPr>
        <p:sp>
          <p:nvSpPr>
            <p:cNvPr id="92192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93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92187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2188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92189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92190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2191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top of the Stack?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0" y="2387600"/>
            <a:ext cx="7437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MIPS has a special register called stack pointer ($sp)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52500" y="3873500"/>
            <a:ext cx="7746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$sp always contains the address of the top of the stack.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subi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8 	# Make room in stack for 2 more items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</a:t>
            </a:r>
            <a:r>
              <a:rPr lang="en-US" sz="1400" dirty="0" err="1">
                <a:solidFill>
                  <a:srgbClr val="0000FF"/>
                </a:solidFill>
              </a:rPr>
              <a:t>ra</a:t>
            </a:r>
            <a:r>
              <a:rPr lang="en-US" sz="1400" dirty="0">
                <a:solidFill>
                  <a:srgbClr val="0000FF"/>
                </a:solidFill>
              </a:rPr>
              <a:t>, 4($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$a0, 0($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slti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FF0000"/>
                </a:solidFill>
              </a:rPr>
              <a:t>t0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beq</a:t>
            </a:r>
            <a:r>
              <a:rPr lang="en-US" sz="1400" dirty="0">
                <a:solidFill>
                  <a:srgbClr val="FF0000"/>
                </a:solidFill>
              </a:rPr>
              <a:t> $t0, $zero, L1	#  if n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olidFill>
                  <a:srgbClr val="FF0000"/>
                </a:solidFill>
                <a:sym typeface="Symbol" charset="2"/>
              </a:rPr>
              <a:t>L1:</a:t>
            </a:r>
            <a:r>
              <a:rPr lang="en-US" sz="1400" dirty="0">
                <a:sym typeface="Symbol" charset="2"/>
              </a:rPr>
              <a:t>   	</a:t>
            </a:r>
            <a:r>
              <a:rPr lang="en-US" sz="1400" dirty="0" err="1" smtClean="0">
                <a:solidFill>
                  <a:srgbClr val="FF0000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$a0, $a0, 1	#  subtract 1 from argument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9421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9421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421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9421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9421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9421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9422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1FE8</a:t>
            </a:r>
          </a:p>
        </p:txBody>
      </p:sp>
      <p:sp>
        <p:nvSpPr>
          <p:cNvPr id="9422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9422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9422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94224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4225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94226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94227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4228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94229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94230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1</a:t>
            </a:r>
          </a:p>
        </p:txBody>
      </p:sp>
      <p:grpSp>
        <p:nvGrpSpPr>
          <p:cNvPr id="94231" name="Group 22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94240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1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94232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4233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9423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94235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94236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4237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4238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94239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slti</a:t>
            </a:r>
            <a:r>
              <a:rPr lang="en-US" sz="1400" dirty="0" smtClean="0">
                <a:solidFill>
                  <a:srgbClr val="0000FF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0000FF"/>
                </a:solidFill>
              </a:rPr>
              <a:t>t0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0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beq</a:t>
            </a:r>
            <a:r>
              <a:rPr lang="en-US" sz="1400" dirty="0">
                <a:solidFill>
                  <a:srgbClr val="0000FF"/>
                </a:solidFill>
              </a:rPr>
              <a:t> $t0, $zero, L1	#  if n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626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9626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9626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9626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9626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1FE8</a:t>
            </a:r>
          </a:p>
        </p:txBody>
      </p:sp>
      <p:sp>
        <p:nvSpPr>
          <p:cNvPr id="9626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9627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9627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9627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627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9627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9627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627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9627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627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grpSp>
        <p:nvGrpSpPr>
          <p:cNvPr id="96279" name="Group 22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9628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8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9628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628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9628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9628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9628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628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628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9628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subi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8 	# Make room in stack for 2 more items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, 4($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$a0, 0($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9831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9831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831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9831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9831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9831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1FE0</a:t>
            </a:r>
          </a:p>
        </p:txBody>
      </p:sp>
      <p:sp>
        <p:nvSpPr>
          <p:cNvPr id="9831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9831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98320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98321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98322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98323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8324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98325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98326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8327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98328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8329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grpSp>
        <p:nvGrpSpPr>
          <p:cNvPr id="98330" name="Group 22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98336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37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98331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8332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9833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9833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833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subi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8 	# Make room in stack for 2 more items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</a:t>
            </a:r>
            <a:r>
              <a:rPr lang="en-US" sz="1400" dirty="0" err="1">
                <a:solidFill>
                  <a:srgbClr val="0000FF"/>
                </a:solidFill>
              </a:rPr>
              <a:t>ra</a:t>
            </a:r>
            <a:r>
              <a:rPr lang="en-US" sz="1400" dirty="0">
                <a:solidFill>
                  <a:srgbClr val="0000FF"/>
                </a:solidFill>
              </a:rPr>
              <a:t>, 4($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$a0, 0($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slti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FF0000"/>
                </a:solidFill>
              </a:rPr>
              <a:t>t0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beq</a:t>
            </a:r>
            <a:r>
              <a:rPr lang="en-US" sz="1400" dirty="0">
                <a:solidFill>
                  <a:srgbClr val="FF0000"/>
                </a:solidFill>
              </a:rPr>
              <a:t> $t0, $zero, L1	#  if n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0035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0036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036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0036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0036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1FE0</a:t>
            </a:r>
          </a:p>
        </p:txBody>
      </p:sp>
      <p:sp>
        <p:nvSpPr>
          <p:cNvPr id="10036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0036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0036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0036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0369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00370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00371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0372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00373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0374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00375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00376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00377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00378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00379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100380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100381" name="Group 28"/>
          <p:cNvGrpSpPr>
            <a:grpSpLocks/>
          </p:cNvGrpSpPr>
          <p:nvPr/>
        </p:nvGrpSpPr>
        <p:grpSpPr bwMode="auto">
          <a:xfrm>
            <a:off x="869950" y="6248400"/>
            <a:ext cx="831850" cy="304800"/>
            <a:chOff x="556" y="2608"/>
            <a:chExt cx="524" cy="192"/>
          </a:xfrm>
        </p:grpSpPr>
        <p:sp>
          <p:nvSpPr>
            <p:cNvPr id="100384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5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00382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00383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slti</a:t>
            </a:r>
            <a:r>
              <a:rPr lang="en-US" sz="1400" dirty="0" smtClean="0">
                <a:solidFill>
                  <a:srgbClr val="0000FF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0000FF"/>
                </a:solidFill>
              </a:rPr>
              <a:t>t0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0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beq</a:t>
            </a:r>
            <a:r>
              <a:rPr lang="en-US" sz="1400" dirty="0">
                <a:solidFill>
                  <a:srgbClr val="0000FF"/>
                </a:solidFill>
              </a:rPr>
              <a:t> $t0, $zero, L1	#  if n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addi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0240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240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0240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0241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0241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1FE0</a:t>
            </a:r>
          </a:p>
        </p:txBody>
      </p:sp>
      <p:sp>
        <p:nvSpPr>
          <p:cNvPr id="10241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0241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0241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02416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241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02418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02419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2420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02421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2422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02423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02424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02425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02426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02427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2428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</a:t>
            </a:r>
          </a:p>
        </p:txBody>
      </p:sp>
      <p:grpSp>
        <p:nvGrpSpPr>
          <p:cNvPr id="102429" name="Group 28"/>
          <p:cNvGrpSpPr>
            <a:grpSpLocks/>
          </p:cNvGrpSpPr>
          <p:nvPr/>
        </p:nvGrpSpPr>
        <p:grpSpPr bwMode="auto">
          <a:xfrm>
            <a:off x="869950" y="6248400"/>
            <a:ext cx="831850" cy="304800"/>
            <a:chOff x="556" y="2608"/>
            <a:chExt cx="524" cy="192"/>
          </a:xfrm>
        </p:grpSpPr>
        <p:sp>
          <p:nvSpPr>
            <p:cNvPr id="102432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33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02430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02431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addi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addi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8	#  pop two items from the stack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0445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445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0445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445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0445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0446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1FE0</a:t>
            </a:r>
          </a:p>
        </p:txBody>
      </p:sp>
      <p:sp>
        <p:nvSpPr>
          <p:cNvPr id="10446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0446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0446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04464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04465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04466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104467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4468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04469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04470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4471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04472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4473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04474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04475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04476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04477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4478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</a:t>
            </a:r>
          </a:p>
        </p:txBody>
      </p:sp>
      <p:grpSp>
        <p:nvGrpSpPr>
          <p:cNvPr id="104479" name="Group 28"/>
          <p:cNvGrpSpPr>
            <a:grpSpLocks/>
          </p:cNvGrpSpPr>
          <p:nvPr/>
        </p:nvGrpSpPr>
        <p:grpSpPr bwMode="auto">
          <a:xfrm>
            <a:off x="869950" y="6248400"/>
            <a:ext cx="831850" cy="304800"/>
            <a:chOff x="556" y="2608"/>
            <a:chExt cx="524" cy="192"/>
          </a:xfrm>
        </p:grpSpPr>
        <p:sp>
          <p:nvSpPr>
            <p:cNvPr id="104480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81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addi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jr</a:t>
            </a:r>
            <a:r>
              <a:rPr lang="en-US" sz="1400" dirty="0">
                <a:solidFill>
                  <a:srgbClr val="FF0000"/>
                </a:solidFill>
              </a:rPr>
              <a:t>     $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		#  return to the instruction after </a:t>
            </a:r>
            <a:r>
              <a:rPr lang="en-US" sz="1400" dirty="0" err="1">
                <a:solidFill>
                  <a:srgbClr val="FF0000"/>
                </a:solidFill>
              </a:rPr>
              <a:t>jal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0650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0650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0650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0650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50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0650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0650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1FE8</a:t>
            </a:r>
          </a:p>
        </p:txBody>
      </p:sp>
      <p:sp>
        <p:nvSpPr>
          <p:cNvPr id="10650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0651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0651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0651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651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0651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0651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651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0651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651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06519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06520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06521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06522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06523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06524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grpSp>
        <p:nvGrpSpPr>
          <p:cNvPr id="106525" name="Group 28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106528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29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0652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0652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0000FF"/>
                </a:solidFill>
              </a:rPr>
              <a:t>jr</a:t>
            </a:r>
            <a:r>
              <a:rPr lang="en-US" sz="1400" dirty="0">
                <a:solidFill>
                  <a:srgbClr val="0000FF"/>
                </a:solidFill>
              </a:rPr>
              <a:t>     $</a:t>
            </a:r>
            <a:r>
              <a:rPr lang="en-US" sz="1400" dirty="0" err="1">
                <a:solidFill>
                  <a:srgbClr val="0000FF"/>
                </a:solidFill>
              </a:rPr>
              <a:t>ra</a:t>
            </a:r>
            <a:r>
              <a:rPr lang="en-US" sz="1400" dirty="0">
                <a:solidFill>
                  <a:srgbClr val="0000FF"/>
                </a:solidFill>
              </a:rPr>
              <a:t>		#  return to the instruction after </a:t>
            </a:r>
            <a:r>
              <a:rPr lang="en-US" sz="1400" dirty="0" err="1">
                <a:solidFill>
                  <a:srgbClr val="0000FF"/>
                </a:solidFill>
              </a:rPr>
              <a:t>jal</a:t>
            </a:r>
            <a:endParaRPr lang="en-US" sz="1400" dirty="0">
              <a:solidFill>
                <a:srgbClr val="0000FF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: restore n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0855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0855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0855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0855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855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0855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0855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1FE8</a:t>
            </a:r>
          </a:p>
        </p:txBody>
      </p:sp>
      <p:sp>
        <p:nvSpPr>
          <p:cNvPr id="10855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0855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0855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08560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856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0856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0856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856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0856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856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08567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08568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08569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08570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08571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08572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grpSp>
        <p:nvGrpSpPr>
          <p:cNvPr id="108573" name="Group 28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108576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7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08574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08575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10596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4($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1059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059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1059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060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1060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060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1060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1060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1FE8</a:t>
            </a:r>
          </a:p>
        </p:txBody>
      </p:sp>
      <p:sp>
        <p:nvSpPr>
          <p:cNvPr id="11060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1060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1060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1060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0609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10610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10611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0612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10613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0614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10615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10616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10617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10618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10619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0620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grpSp>
        <p:nvGrpSpPr>
          <p:cNvPr id="110621" name="Group 28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110624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25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10622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10623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12644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4($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sym typeface="Symbol" charset="2"/>
              </a:rPr>
              <a:t>addi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8	#  pop two items from the stack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1264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264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1264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264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1264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265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1265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1265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1FE8</a:t>
            </a:r>
          </a:p>
        </p:txBody>
      </p:sp>
      <p:sp>
        <p:nvSpPr>
          <p:cNvPr id="11265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1265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11265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12656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12657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12658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112659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2660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12661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12662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2663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12664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2665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12666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12667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12668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12669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2670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grpSp>
        <p:nvGrpSpPr>
          <p:cNvPr id="112671" name="Group 28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112672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73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Register into the Stack</a:t>
            </a:r>
            <a:endParaRPr lang="en-US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333500" y="4305300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882650" y="4140200"/>
            <a:ext cx="471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$sp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9800" y="1799967"/>
            <a:ext cx="414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 a subroutine will write on $a0 </a:t>
            </a:r>
          </a:p>
          <a:p>
            <a:r>
              <a:rPr lang="en-US" dirty="0" smtClean="0"/>
              <a:t>                and call another subroutine.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79800" y="2657733"/>
            <a:ext cx="545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save values of $a0, $</a:t>
            </a:r>
            <a:r>
              <a:rPr lang="en-US" dirty="0" err="1" smtClean="0"/>
              <a:t>fp</a:t>
            </a:r>
            <a:r>
              <a:rPr lang="en-US" dirty="0" smtClean="0"/>
              <a:t> and $</a:t>
            </a:r>
            <a:r>
              <a:rPr lang="en-US" dirty="0" err="1" smtClean="0"/>
              <a:t>ra</a:t>
            </a:r>
            <a:r>
              <a:rPr lang="en-US" dirty="0" smtClean="0"/>
              <a:t> into the stack.</a:t>
            </a:r>
            <a:endParaRPr lang="en-US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0x1000 2000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9800" y="3238500"/>
            <a:ext cx="473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make room in the stack for these</a:t>
            </a:r>
          </a:p>
          <a:p>
            <a:r>
              <a:rPr lang="en-US" dirty="0" smtClean="0"/>
              <a:t>three registers?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79800" y="1219200"/>
            <a:ext cx="544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stack grows towards lower memory addresses.</a:t>
            </a:r>
            <a:endParaRPr lang="en-US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593850" y="2025127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0x0000 0003</a:t>
            </a:r>
            <a:endParaRPr lang="en-US" sz="1600" dirty="0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1155700" y="1996552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$a0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1593853" y="2668584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0x1000 200C</a:t>
            </a:r>
            <a:endParaRPr lang="en-US" sz="1600" dirty="0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182690" y="2639007"/>
            <a:ext cx="469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/>
              <a:t>$</a:t>
            </a:r>
            <a:r>
              <a:rPr lang="en-US" sz="1600" dirty="0" err="1" smtClean="0"/>
              <a:t>fp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1469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addi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1469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469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1469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469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1469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469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1469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1470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1FF0</a:t>
            </a:r>
          </a:p>
        </p:txBody>
      </p:sp>
      <p:sp>
        <p:nvSpPr>
          <p:cNvPr id="11470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1470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1470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14704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4705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14706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14707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4708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14709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4710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14711" name="Group 22"/>
          <p:cNvGrpSpPr>
            <a:grpSpLocks/>
          </p:cNvGrpSpPr>
          <p:nvPr/>
        </p:nvGrpSpPr>
        <p:grpSpPr bwMode="auto">
          <a:xfrm>
            <a:off x="869950" y="5219700"/>
            <a:ext cx="831850" cy="304800"/>
            <a:chOff x="556" y="2608"/>
            <a:chExt cx="524" cy="192"/>
          </a:xfrm>
        </p:grpSpPr>
        <p:sp>
          <p:nvSpPr>
            <p:cNvPr id="114720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21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14712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14713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1471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14715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14716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4717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14718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14719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1674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674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1674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674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1674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674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1674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1674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11674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1675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1675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1675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675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1675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1675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675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1675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675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16759" name="Group 22"/>
          <p:cNvGrpSpPr>
            <a:grpSpLocks/>
          </p:cNvGrpSpPr>
          <p:nvPr/>
        </p:nvGrpSpPr>
        <p:grpSpPr bwMode="auto">
          <a:xfrm>
            <a:off x="869950" y="5219700"/>
            <a:ext cx="831850" cy="304800"/>
            <a:chOff x="556" y="2608"/>
            <a:chExt cx="524" cy="192"/>
          </a:xfrm>
        </p:grpSpPr>
        <p:sp>
          <p:nvSpPr>
            <p:cNvPr id="11676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1676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1676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1676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1676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1676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676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1676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1676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1878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 smtClean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4($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restore the return address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879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1879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879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1879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879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1879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1879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11879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1879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1879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18800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880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1880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1880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880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1880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880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18807" name="Group 22"/>
          <p:cNvGrpSpPr>
            <a:grpSpLocks/>
          </p:cNvGrpSpPr>
          <p:nvPr/>
        </p:nvGrpSpPr>
        <p:grpSpPr bwMode="auto">
          <a:xfrm>
            <a:off x="869950" y="5219700"/>
            <a:ext cx="831850" cy="304800"/>
            <a:chOff x="556" y="2608"/>
            <a:chExt cx="524" cy="192"/>
          </a:xfrm>
        </p:grpSpPr>
        <p:sp>
          <p:nvSpPr>
            <p:cNvPr id="118816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7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18808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18809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18810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18811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18812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8813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18814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18815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20836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: restore n</a:t>
            </a:r>
          </a:p>
          <a:p>
            <a:r>
              <a:rPr lang="en-US" sz="1400" dirty="0">
                <a:solidFill>
                  <a:srgbClr val="0000FF"/>
                </a:solidFill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4($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sym typeface="Symbol" charset="2"/>
              </a:rPr>
              <a:t>addi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8	#  pop two items from the stack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083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2083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084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2084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084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2084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2084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12084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2084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12084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20848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20849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20850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120851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20852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20853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20854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20855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20856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0857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20858" name="Group 22"/>
          <p:cNvGrpSpPr>
            <a:grpSpLocks/>
          </p:cNvGrpSpPr>
          <p:nvPr/>
        </p:nvGrpSpPr>
        <p:grpSpPr bwMode="auto">
          <a:xfrm>
            <a:off x="869950" y="5219700"/>
            <a:ext cx="831850" cy="304800"/>
            <a:chOff x="556" y="2608"/>
            <a:chExt cx="524" cy="192"/>
          </a:xfrm>
        </p:grpSpPr>
        <p:sp>
          <p:nvSpPr>
            <p:cNvPr id="120864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5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20859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20860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20861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20862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0863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22884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addi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2288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2288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289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2289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2289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1FF8</a:t>
            </a:r>
          </a:p>
        </p:txBody>
      </p:sp>
      <p:sp>
        <p:nvSpPr>
          <p:cNvPr id="12289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2289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22896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2289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22898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22899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2900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22901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2902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22903" name="Group 22"/>
          <p:cNvGrpSpPr>
            <a:grpSpLocks/>
          </p:cNvGrpSpPr>
          <p:nvPr/>
        </p:nvGrpSpPr>
        <p:grpSpPr bwMode="auto">
          <a:xfrm>
            <a:off x="895350" y="4660900"/>
            <a:ext cx="831850" cy="304800"/>
            <a:chOff x="556" y="2608"/>
            <a:chExt cx="524" cy="192"/>
          </a:xfrm>
        </p:grpSpPr>
        <p:sp>
          <p:nvSpPr>
            <p:cNvPr id="122912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13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22904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22905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22906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22907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22908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2909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22910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22911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2493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493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2493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493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2493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493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2493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2494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12494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2494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2494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24944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24945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24946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24947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4948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24949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4950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24951" name="Group 22"/>
          <p:cNvGrpSpPr>
            <a:grpSpLocks/>
          </p:cNvGrpSpPr>
          <p:nvPr/>
        </p:nvGrpSpPr>
        <p:grpSpPr bwMode="auto">
          <a:xfrm>
            <a:off x="895350" y="4660900"/>
            <a:ext cx="831850" cy="304800"/>
            <a:chOff x="556" y="2608"/>
            <a:chExt cx="524" cy="192"/>
          </a:xfrm>
        </p:grpSpPr>
        <p:sp>
          <p:nvSpPr>
            <p:cNvPr id="124960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61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24952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24953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2495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24955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24956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4957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24958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24959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2698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: restore n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698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2698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698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2698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698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2698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2698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12698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2699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2699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2699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2699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2699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2699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699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2699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699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26999" name="Group 22"/>
          <p:cNvGrpSpPr>
            <a:grpSpLocks/>
          </p:cNvGrpSpPr>
          <p:nvPr/>
        </p:nvGrpSpPr>
        <p:grpSpPr bwMode="auto">
          <a:xfrm>
            <a:off x="895350" y="4660900"/>
            <a:ext cx="831850" cy="304800"/>
            <a:chOff x="556" y="2608"/>
            <a:chExt cx="524" cy="192"/>
          </a:xfrm>
        </p:grpSpPr>
        <p:sp>
          <p:nvSpPr>
            <p:cNvPr id="12700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2700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2700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2700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2700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2700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700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2700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2700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2902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4($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restore the return address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2902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2903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903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2903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2903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2903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2903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12903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2903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2903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29040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2904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2904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2904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904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2904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904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29047" name="Group 22"/>
          <p:cNvGrpSpPr>
            <a:grpSpLocks/>
          </p:cNvGrpSpPr>
          <p:nvPr/>
        </p:nvGrpSpPr>
        <p:grpSpPr bwMode="auto">
          <a:xfrm>
            <a:off x="895350" y="4660900"/>
            <a:ext cx="831850" cy="304800"/>
            <a:chOff x="556" y="2608"/>
            <a:chExt cx="524" cy="192"/>
          </a:xfrm>
        </p:grpSpPr>
        <p:sp>
          <p:nvSpPr>
            <p:cNvPr id="129056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7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29048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29049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29050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29051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29052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9053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29054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29055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33124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addi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3312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3312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3312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3312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3313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3313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3313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2000</a:t>
            </a:r>
          </a:p>
        </p:txBody>
      </p:sp>
      <p:sp>
        <p:nvSpPr>
          <p:cNvPr id="13313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3313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13313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33136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3313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4004</a:t>
            </a:r>
          </a:p>
        </p:txBody>
      </p:sp>
      <p:sp>
        <p:nvSpPr>
          <p:cNvPr id="133138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3</a:t>
            </a:r>
          </a:p>
        </p:txBody>
      </p:sp>
      <p:sp>
        <p:nvSpPr>
          <p:cNvPr id="133139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3140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33141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3142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33143" name="Group 22"/>
          <p:cNvGrpSpPr>
            <a:grpSpLocks/>
          </p:cNvGrpSpPr>
          <p:nvPr/>
        </p:nvGrpSpPr>
        <p:grpSpPr bwMode="auto">
          <a:xfrm>
            <a:off x="908050" y="4140200"/>
            <a:ext cx="831850" cy="304800"/>
            <a:chOff x="556" y="2608"/>
            <a:chExt cx="524" cy="192"/>
          </a:xfrm>
        </p:grpSpPr>
        <p:sp>
          <p:nvSpPr>
            <p:cNvPr id="133152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3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33144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33145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33146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33147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sym typeface="Symbol" charset="2"/>
              </a:rPr>
              <a:t></a:t>
            </a:r>
            <a:r>
              <a:rPr lang="en-US" sz="1400" dirty="0">
                <a:sym typeface="Symbol" charset="2"/>
              </a:rPr>
              <a:t> </a:t>
            </a:r>
            <a:r>
              <a:rPr lang="en-US" sz="1400" dirty="0"/>
              <a:t>Low Address</a:t>
            </a:r>
          </a:p>
        </p:txBody>
      </p:sp>
      <p:sp>
        <p:nvSpPr>
          <p:cNvPr id="133148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3149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33150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33151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3517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3517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3517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13517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3517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3517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3517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3518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2000</a:t>
            </a:r>
          </a:p>
        </p:txBody>
      </p:sp>
      <p:sp>
        <p:nvSpPr>
          <p:cNvPr id="13518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3518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13518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35184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35185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4004</a:t>
            </a:r>
          </a:p>
        </p:txBody>
      </p:sp>
      <p:sp>
        <p:nvSpPr>
          <p:cNvPr id="135186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3</a:t>
            </a:r>
          </a:p>
        </p:txBody>
      </p:sp>
      <p:sp>
        <p:nvSpPr>
          <p:cNvPr id="135187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5188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35189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5190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35191" name="Group 22"/>
          <p:cNvGrpSpPr>
            <a:grpSpLocks/>
          </p:cNvGrpSpPr>
          <p:nvPr/>
        </p:nvGrpSpPr>
        <p:grpSpPr bwMode="auto">
          <a:xfrm>
            <a:off x="908050" y="4140200"/>
            <a:ext cx="831850" cy="304800"/>
            <a:chOff x="556" y="2608"/>
            <a:chExt cx="524" cy="192"/>
          </a:xfrm>
        </p:grpSpPr>
        <p:sp>
          <p:nvSpPr>
            <p:cNvPr id="135200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1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35192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35193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3519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35195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sym typeface="Symbol" charset="2"/>
              </a:rPr>
              <a:t></a:t>
            </a:r>
            <a:r>
              <a:rPr lang="en-US" sz="1400" dirty="0">
                <a:sym typeface="Symbol" charset="2"/>
              </a:rPr>
              <a:t> </a:t>
            </a:r>
            <a:r>
              <a:rPr lang="en-US" sz="1400" dirty="0"/>
              <a:t>Low Address</a:t>
            </a:r>
          </a:p>
        </p:txBody>
      </p:sp>
      <p:sp>
        <p:nvSpPr>
          <p:cNvPr id="135196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5197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35198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35199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Register into the Stack</a:t>
            </a:r>
            <a:endParaRPr lang="en-US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593850" y="2025127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0x0000 0003</a:t>
            </a:r>
            <a:endParaRPr lang="en-US" sz="1600" dirty="0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155700" y="1996552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$a0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9800" y="1799967"/>
            <a:ext cx="414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 a subroutine will write on $a0 </a:t>
            </a:r>
          </a:p>
          <a:p>
            <a:r>
              <a:rPr lang="en-US" dirty="0" smtClean="0"/>
              <a:t>                and call another subroutine.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79800" y="2657733"/>
            <a:ext cx="500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save values of $a0 and $</a:t>
            </a:r>
            <a:r>
              <a:rPr lang="en-US" dirty="0" err="1" smtClean="0"/>
              <a:t>ra</a:t>
            </a:r>
            <a:r>
              <a:rPr lang="en-US" dirty="0" smtClean="0"/>
              <a:t> into the stack.</a:t>
            </a:r>
            <a:endParaRPr lang="en-US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0x1000 2000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9800" y="3238500"/>
            <a:ext cx="473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make room in the stack for these</a:t>
            </a:r>
          </a:p>
          <a:p>
            <a:r>
              <a:rPr lang="en-US" dirty="0" smtClean="0"/>
              <a:t>two registers?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79800" y="1219200"/>
            <a:ext cx="544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stack grows towards lower memory addresses.</a:t>
            </a:r>
            <a:endParaRPr lang="en-US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882650" y="4953000"/>
            <a:ext cx="831850" cy="304800"/>
            <a:chOff x="556" y="2608"/>
            <a:chExt cx="524" cy="192"/>
          </a:xfrm>
        </p:grpSpPr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4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3479800" y="4191000"/>
            <a:ext cx="490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decrement the value of $sp by 12.</a:t>
            </a:r>
            <a:endParaRPr lang="en-US" dirty="0"/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</a:rPr>
              <a:t>0x1000 </a:t>
            </a:r>
            <a:r>
              <a:rPr lang="en-US" sz="1600" dirty="0" smtClean="0">
                <a:solidFill>
                  <a:srgbClr val="0000FF"/>
                </a:solidFill>
              </a:rPr>
              <a:t>1FF4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79800" y="4813300"/>
            <a:ext cx="47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actually “save” $a0, $</a:t>
            </a:r>
            <a:r>
              <a:rPr lang="en-US" dirty="0" err="1" smtClean="0"/>
              <a:t>ra</a:t>
            </a:r>
            <a:r>
              <a:rPr lang="en-US" dirty="0" smtClean="0"/>
              <a:t> and $</a:t>
            </a:r>
            <a:r>
              <a:rPr lang="en-US" dirty="0" err="1" smtClean="0"/>
              <a:t>fp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479800" y="5321300"/>
            <a:ext cx="4555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their values, using the </a:t>
            </a:r>
            <a:r>
              <a:rPr lang="en-US" dirty="0" err="1" smtClean="0"/>
              <a:t>sw</a:t>
            </a:r>
            <a:r>
              <a:rPr lang="en-US" dirty="0" smtClean="0"/>
              <a:t> instruction,</a:t>
            </a:r>
          </a:p>
          <a:p>
            <a:r>
              <a:rPr lang="en-US" dirty="0" smtClean="0"/>
              <a:t>to the stack.</a:t>
            </a:r>
            <a:endParaRPr lang="en-US" dirty="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0x1000 200C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0x0000 0003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593853" y="2668584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0x1000 200C</a:t>
            </a:r>
            <a:endParaRPr lang="en-US" sz="1600" dirty="0"/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1182690" y="2639007"/>
            <a:ext cx="469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/>
              <a:t>$</a:t>
            </a:r>
            <a:r>
              <a:rPr lang="en-US" sz="1600" dirty="0" err="1" smtClean="0"/>
              <a:t>fp</a:t>
            </a:r>
            <a:endParaRPr lang="en-US" sz="1600" dirty="0"/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773238" y="49688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1773238" y="4969929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0x1000 4004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 animBg="1"/>
      <p:bldP spid="3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fact(3)</a:t>
            </a:r>
          </a:p>
        </p:txBody>
      </p:sp>
      <p:sp>
        <p:nvSpPr>
          <p:cNvPr id="13722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3722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3722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13722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3722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3722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3722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3722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2000</a:t>
            </a:r>
          </a:p>
        </p:txBody>
      </p:sp>
      <p:sp>
        <p:nvSpPr>
          <p:cNvPr id="13722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3723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13723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3723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3723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4004</a:t>
            </a:r>
          </a:p>
        </p:txBody>
      </p:sp>
      <p:sp>
        <p:nvSpPr>
          <p:cNvPr id="13723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3</a:t>
            </a:r>
          </a:p>
        </p:txBody>
      </p:sp>
      <p:sp>
        <p:nvSpPr>
          <p:cNvPr id="13723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723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3723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723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37239" name="Group 22"/>
          <p:cNvGrpSpPr>
            <a:grpSpLocks/>
          </p:cNvGrpSpPr>
          <p:nvPr/>
        </p:nvGrpSpPr>
        <p:grpSpPr bwMode="auto">
          <a:xfrm>
            <a:off x="908050" y="4140200"/>
            <a:ext cx="831850" cy="304800"/>
            <a:chOff x="556" y="2608"/>
            <a:chExt cx="524" cy="192"/>
          </a:xfrm>
        </p:grpSpPr>
        <p:sp>
          <p:nvSpPr>
            <p:cNvPr id="13724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4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3724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3724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3724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>
                <a:solidFill>
                  <a:srgbClr val="FF0000"/>
                </a:solidFill>
              </a:rPr>
              <a:t>0x1000 4004		….</a:t>
            </a:r>
          </a:p>
        </p:txBody>
      </p:sp>
      <p:sp>
        <p:nvSpPr>
          <p:cNvPr id="13724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sym typeface="Symbol" charset="2"/>
              </a:rPr>
              <a:t></a:t>
            </a:r>
            <a:r>
              <a:rPr lang="en-US" sz="1400" dirty="0">
                <a:sym typeface="Symbol" charset="2"/>
              </a:rPr>
              <a:t> </a:t>
            </a:r>
            <a:r>
              <a:rPr lang="en-US" sz="1400" dirty="0"/>
              <a:t>Low Address</a:t>
            </a:r>
          </a:p>
        </p:txBody>
      </p:sp>
      <p:sp>
        <p:nvSpPr>
          <p:cNvPr id="13724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724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3724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3724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Data Stored in the Stack</a:t>
            </a:r>
          </a:p>
        </p:txBody>
      </p:sp>
      <p:grpSp>
        <p:nvGrpSpPr>
          <p:cNvPr id="139268" name="Group 3"/>
          <p:cNvGrpSpPr>
            <a:grpSpLocks/>
          </p:cNvGrpSpPr>
          <p:nvPr/>
        </p:nvGrpSpPr>
        <p:grpSpPr bwMode="auto">
          <a:xfrm>
            <a:off x="300038" y="1701800"/>
            <a:ext cx="2784475" cy="4589463"/>
            <a:chOff x="189" y="1144"/>
            <a:chExt cx="1754" cy="2891"/>
          </a:xfrm>
        </p:grpSpPr>
        <p:sp>
          <p:nvSpPr>
            <p:cNvPr id="139301" name="Line 4"/>
            <p:cNvSpPr>
              <a:spLocks noChangeShapeType="1"/>
            </p:cNvSpPr>
            <p:nvPr/>
          </p:nvSpPr>
          <p:spPr bwMode="auto">
            <a:xfrm>
              <a:off x="1120" y="1216"/>
              <a:ext cx="0" cy="2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02" name="Rectangle 5"/>
            <p:cNvSpPr>
              <a:spLocks noChangeArrowheads="1"/>
            </p:cNvSpPr>
            <p:nvPr/>
          </p:nvSpPr>
          <p:spPr bwMode="auto">
            <a:xfrm>
              <a:off x="1120" y="1352"/>
              <a:ext cx="704" cy="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03" name="Line 6"/>
            <p:cNvSpPr>
              <a:spLocks noChangeShapeType="1"/>
            </p:cNvSpPr>
            <p:nvPr/>
          </p:nvSpPr>
          <p:spPr bwMode="auto">
            <a:xfrm>
              <a:off x="1824" y="1216"/>
              <a:ext cx="0" cy="2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9304" name="Group 7"/>
            <p:cNvGrpSpPr>
              <a:grpSpLocks/>
            </p:cNvGrpSpPr>
            <p:nvPr/>
          </p:nvGrpSpPr>
          <p:grpSpPr bwMode="auto">
            <a:xfrm>
              <a:off x="564" y="1608"/>
              <a:ext cx="524" cy="192"/>
              <a:chOff x="556" y="2608"/>
              <a:chExt cx="524" cy="192"/>
            </a:xfrm>
          </p:grpSpPr>
          <p:sp>
            <p:nvSpPr>
              <p:cNvPr id="139311" name="Line 8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12" name="Text Box 9"/>
              <p:cNvSpPr txBox="1">
                <a:spLocks noChangeArrowheads="1"/>
              </p:cNvSpPr>
              <p:nvPr/>
            </p:nvSpPr>
            <p:spPr bwMode="auto">
              <a:xfrm>
                <a:off x="556" y="2608"/>
                <a:ext cx="2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$sp</a:t>
                </a:r>
              </a:p>
            </p:txBody>
          </p:sp>
        </p:grpSp>
        <p:sp>
          <p:nvSpPr>
            <p:cNvPr id="139305" name="Text Box 10"/>
            <p:cNvSpPr txBox="1">
              <a:spLocks noChangeArrowheads="1"/>
            </p:cNvSpPr>
            <p:nvPr/>
          </p:nvSpPr>
          <p:spPr bwMode="auto">
            <a:xfrm>
              <a:off x="205" y="1144"/>
              <a:ext cx="8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↑ </a:t>
              </a:r>
              <a:r>
                <a:rPr lang="en-US" sz="1400" dirty="0"/>
                <a:t>High Address</a:t>
              </a:r>
            </a:p>
          </p:txBody>
        </p:sp>
        <p:sp>
          <p:nvSpPr>
            <p:cNvPr id="139306" name="Text Box 11"/>
            <p:cNvSpPr txBox="1">
              <a:spLocks noChangeArrowheads="1"/>
            </p:cNvSpPr>
            <p:nvPr/>
          </p:nvSpPr>
          <p:spPr bwMode="auto">
            <a:xfrm>
              <a:off x="189" y="3520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↓ </a:t>
              </a:r>
              <a:r>
                <a:rPr lang="en-US" sz="1400" dirty="0"/>
                <a:t>Low Address</a:t>
              </a:r>
            </a:p>
          </p:txBody>
        </p:sp>
        <p:grpSp>
          <p:nvGrpSpPr>
            <p:cNvPr id="139307" name="Group 12"/>
            <p:cNvGrpSpPr>
              <a:grpSpLocks/>
            </p:cNvGrpSpPr>
            <p:nvPr/>
          </p:nvGrpSpPr>
          <p:grpSpPr bwMode="auto">
            <a:xfrm>
              <a:off x="585" y="1288"/>
              <a:ext cx="511" cy="192"/>
              <a:chOff x="569" y="2608"/>
              <a:chExt cx="511" cy="192"/>
            </a:xfrm>
          </p:grpSpPr>
          <p:sp>
            <p:nvSpPr>
              <p:cNvPr id="139309" name="Line 13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10" name="Text Box 14"/>
              <p:cNvSpPr txBox="1">
                <a:spLocks noChangeArrowheads="1"/>
              </p:cNvSpPr>
              <p:nvPr/>
            </p:nvSpPr>
            <p:spPr bwMode="auto">
              <a:xfrm>
                <a:off x="569" y="2608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$fp</a:t>
                </a:r>
              </a:p>
            </p:txBody>
          </p:sp>
        </p:grpSp>
        <p:sp>
          <p:nvSpPr>
            <p:cNvPr id="139308" name="Text Box 15"/>
            <p:cNvSpPr txBox="1">
              <a:spLocks noChangeArrowheads="1"/>
            </p:cNvSpPr>
            <p:nvPr/>
          </p:nvSpPr>
          <p:spPr bwMode="auto">
            <a:xfrm>
              <a:off x="714" y="3631"/>
              <a:ext cx="122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Before procedure</a:t>
              </a:r>
            </a:p>
            <a:p>
              <a:pPr algn="ctr"/>
              <a:r>
                <a:rPr lang="en-US"/>
                <a:t>call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78538" y="1701800"/>
            <a:ext cx="2689225" cy="4589463"/>
            <a:chOff x="3829" y="1072"/>
            <a:chExt cx="1694" cy="2891"/>
          </a:xfrm>
        </p:grpSpPr>
        <p:sp>
          <p:nvSpPr>
            <p:cNvPr id="139289" name="Line 17"/>
            <p:cNvSpPr>
              <a:spLocks noChangeShapeType="1"/>
            </p:cNvSpPr>
            <p:nvPr/>
          </p:nvSpPr>
          <p:spPr bwMode="auto">
            <a:xfrm>
              <a:off x="4760" y="1144"/>
              <a:ext cx="0" cy="2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90" name="Rectangle 18"/>
            <p:cNvSpPr>
              <a:spLocks noChangeArrowheads="1"/>
            </p:cNvSpPr>
            <p:nvPr/>
          </p:nvSpPr>
          <p:spPr bwMode="auto">
            <a:xfrm>
              <a:off x="4760" y="1280"/>
              <a:ext cx="704" cy="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91" name="Line 19"/>
            <p:cNvSpPr>
              <a:spLocks noChangeShapeType="1"/>
            </p:cNvSpPr>
            <p:nvPr/>
          </p:nvSpPr>
          <p:spPr bwMode="auto">
            <a:xfrm>
              <a:off x="5464" y="1144"/>
              <a:ext cx="0" cy="2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9292" name="Group 20"/>
            <p:cNvGrpSpPr>
              <a:grpSpLocks/>
            </p:cNvGrpSpPr>
            <p:nvPr/>
          </p:nvGrpSpPr>
          <p:grpSpPr bwMode="auto">
            <a:xfrm>
              <a:off x="4204" y="1536"/>
              <a:ext cx="524" cy="192"/>
              <a:chOff x="556" y="2608"/>
              <a:chExt cx="524" cy="192"/>
            </a:xfrm>
          </p:grpSpPr>
          <p:sp>
            <p:nvSpPr>
              <p:cNvPr id="139299" name="Line 21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00" name="Text Box 22"/>
              <p:cNvSpPr txBox="1">
                <a:spLocks noChangeArrowheads="1"/>
              </p:cNvSpPr>
              <p:nvPr/>
            </p:nvSpPr>
            <p:spPr bwMode="auto">
              <a:xfrm>
                <a:off x="556" y="2608"/>
                <a:ext cx="2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$sp</a:t>
                </a:r>
              </a:p>
            </p:txBody>
          </p:sp>
        </p:grpSp>
        <p:sp>
          <p:nvSpPr>
            <p:cNvPr id="139293" name="Text Box 23"/>
            <p:cNvSpPr txBox="1">
              <a:spLocks noChangeArrowheads="1"/>
            </p:cNvSpPr>
            <p:nvPr/>
          </p:nvSpPr>
          <p:spPr bwMode="auto">
            <a:xfrm>
              <a:off x="3845" y="1072"/>
              <a:ext cx="8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↑ </a:t>
              </a:r>
              <a:r>
                <a:rPr lang="en-US" sz="1400" dirty="0"/>
                <a:t>High Address</a:t>
              </a:r>
            </a:p>
          </p:txBody>
        </p:sp>
        <p:sp>
          <p:nvSpPr>
            <p:cNvPr id="139294" name="Text Box 24"/>
            <p:cNvSpPr txBox="1">
              <a:spLocks noChangeArrowheads="1"/>
            </p:cNvSpPr>
            <p:nvPr/>
          </p:nvSpPr>
          <p:spPr bwMode="auto">
            <a:xfrm>
              <a:off x="3829" y="3448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↓ </a:t>
              </a:r>
              <a:r>
                <a:rPr lang="en-US" sz="1400" dirty="0"/>
                <a:t>Low Address</a:t>
              </a:r>
            </a:p>
          </p:txBody>
        </p:sp>
        <p:grpSp>
          <p:nvGrpSpPr>
            <p:cNvPr id="139295" name="Group 25"/>
            <p:cNvGrpSpPr>
              <a:grpSpLocks/>
            </p:cNvGrpSpPr>
            <p:nvPr/>
          </p:nvGrpSpPr>
          <p:grpSpPr bwMode="auto">
            <a:xfrm>
              <a:off x="4225" y="1216"/>
              <a:ext cx="511" cy="192"/>
              <a:chOff x="569" y="2608"/>
              <a:chExt cx="511" cy="192"/>
            </a:xfrm>
          </p:grpSpPr>
          <p:sp>
            <p:nvSpPr>
              <p:cNvPr id="139297" name="Line 26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98" name="Text Box 27"/>
              <p:cNvSpPr txBox="1">
                <a:spLocks noChangeArrowheads="1"/>
              </p:cNvSpPr>
              <p:nvPr/>
            </p:nvSpPr>
            <p:spPr bwMode="auto">
              <a:xfrm>
                <a:off x="569" y="2608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$fp</a:t>
                </a:r>
              </a:p>
            </p:txBody>
          </p:sp>
        </p:grpSp>
        <p:sp>
          <p:nvSpPr>
            <p:cNvPr id="139296" name="Text Box 28"/>
            <p:cNvSpPr txBox="1">
              <a:spLocks noChangeArrowheads="1"/>
            </p:cNvSpPr>
            <p:nvPr/>
          </p:nvSpPr>
          <p:spPr bwMode="auto">
            <a:xfrm>
              <a:off x="4414" y="3559"/>
              <a:ext cx="110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After procedure</a:t>
              </a:r>
            </a:p>
            <a:p>
              <a:pPr algn="ctr"/>
              <a:r>
                <a:rPr lang="en-US"/>
                <a:t>call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189288" y="1701800"/>
            <a:ext cx="2784475" cy="4589463"/>
            <a:chOff x="2009" y="1072"/>
            <a:chExt cx="1754" cy="2891"/>
          </a:xfrm>
        </p:grpSpPr>
        <p:sp>
          <p:nvSpPr>
            <p:cNvPr id="139273" name="Rectangle 30"/>
            <p:cNvSpPr>
              <a:spLocks noChangeArrowheads="1"/>
            </p:cNvSpPr>
            <p:nvPr/>
          </p:nvSpPr>
          <p:spPr bwMode="auto">
            <a:xfrm>
              <a:off x="2948" y="1280"/>
              <a:ext cx="704" cy="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9274" name="Group 31"/>
            <p:cNvGrpSpPr>
              <a:grpSpLocks/>
            </p:cNvGrpSpPr>
            <p:nvPr/>
          </p:nvGrpSpPr>
          <p:grpSpPr bwMode="auto">
            <a:xfrm>
              <a:off x="2400" y="2952"/>
              <a:ext cx="524" cy="192"/>
              <a:chOff x="556" y="2608"/>
              <a:chExt cx="524" cy="192"/>
            </a:xfrm>
          </p:grpSpPr>
          <p:sp>
            <p:nvSpPr>
              <p:cNvPr id="139287" name="Line 32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88" name="Text Box 33"/>
              <p:cNvSpPr txBox="1">
                <a:spLocks noChangeArrowheads="1"/>
              </p:cNvSpPr>
              <p:nvPr/>
            </p:nvSpPr>
            <p:spPr bwMode="auto">
              <a:xfrm>
                <a:off x="556" y="2608"/>
                <a:ext cx="2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$sp</a:t>
                </a:r>
              </a:p>
            </p:txBody>
          </p:sp>
        </p:grpSp>
        <p:sp>
          <p:nvSpPr>
            <p:cNvPr id="139275" name="Text Box 34"/>
            <p:cNvSpPr txBox="1">
              <a:spLocks noChangeArrowheads="1"/>
            </p:cNvSpPr>
            <p:nvPr/>
          </p:nvSpPr>
          <p:spPr bwMode="auto">
            <a:xfrm>
              <a:off x="2025" y="1072"/>
              <a:ext cx="8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↑ </a:t>
              </a:r>
              <a:r>
                <a:rPr lang="en-US" sz="1400" dirty="0"/>
                <a:t>High Address</a:t>
              </a:r>
            </a:p>
          </p:txBody>
        </p:sp>
        <p:sp>
          <p:nvSpPr>
            <p:cNvPr id="139276" name="Text Box 35"/>
            <p:cNvSpPr txBox="1">
              <a:spLocks noChangeArrowheads="1"/>
            </p:cNvSpPr>
            <p:nvPr/>
          </p:nvSpPr>
          <p:spPr bwMode="auto">
            <a:xfrm>
              <a:off x="2009" y="3448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↓ </a:t>
              </a:r>
              <a:r>
                <a:rPr lang="en-US" sz="1400" dirty="0"/>
                <a:t>Low Address</a:t>
              </a:r>
            </a:p>
          </p:txBody>
        </p:sp>
        <p:grpSp>
          <p:nvGrpSpPr>
            <p:cNvPr id="139277" name="Group 36"/>
            <p:cNvGrpSpPr>
              <a:grpSpLocks/>
            </p:cNvGrpSpPr>
            <p:nvPr/>
          </p:nvGrpSpPr>
          <p:grpSpPr bwMode="auto">
            <a:xfrm>
              <a:off x="2413" y="1616"/>
              <a:ext cx="511" cy="192"/>
              <a:chOff x="569" y="2608"/>
              <a:chExt cx="511" cy="192"/>
            </a:xfrm>
          </p:grpSpPr>
          <p:sp>
            <p:nvSpPr>
              <p:cNvPr id="139285" name="Line 37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86" name="Text Box 38"/>
              <p:cNvSpPr txBox="1">
                <a:spLocks noChangeArrowheads="1"/>
              </p:cNvSpPr>
              <p:nvPr/>
            </p:nvSpPr>
            <p:spPr bwMode="auto">
              <a:xfrm>
                <a:off x="569" y="2608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$fp</a:t>
                </a:r>
              </a:p>
            </p:txBody>
          </p:sp>
        </p:grpSp>
        <p:sp>
          <p:nvSpPr>
            <p:cNvPr id="139278" name="Text Box 39"/>
            <p:cNvSpPr txBox="1">
              <a:spLocks noChangeArrowheads="1"/>
            </p:cNvSpPr>
            <p:nvPr/>
          </p:nvSpPr>
          <p:spPr bwMode="auto">
            <a:xfrm>
              <a:off x="2534" y="3559"/>
              <a:ext cx="122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During procedure</a:t>
              </a:r>
            </a:p>
            <a:p>
              <a:pPr algn="ctr"/>
              <a:r>
                <a:rPr lang="en-US"/>
                <a:t>call</a:t>
              </a:r>
            </a:p>
          </p:txBody>
        </p:sp>
        <p:sp>
          <p:nvSpPr>
            <p:cNvPr id="139279" name="Rectangle 40"/>
            <p:cNvSpPr>
              <a:spLocks noChangeArrowheads="1"/>
            </p:cNvSpPr>
            <p:nvPr/>
          </p:nvSpPr>
          <p:spPr bwMode="auto">
            <a:xfrm>
              <a:off x="2948" y="1680"/>
              <a:ext cx="704" cy="2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/>
                <a:t>Saved argument</a:t>
              </a:r>
            </a:p>
            <a:p>
              <a:pPr algn="ctr"/>
              <a:r>
                <a:rPr lang="en-US" sz="1000"/>
                <a:t>registers</a:t>
              </a:r>
            </a:p>
          </p:txBody>
        </p:sp>
        <p:sp>
          <p:nvSpPr>
            <p:cNvPr id="139280" name="Rectangle 41"/>
            <p:cNvSpPr>
              <a:spLocks noChangeArrowheads="1"/>
            </p:cNvSpPr>
            <p:nvPr/>
          </p:nvSpPr>
          <p:spPr bwMode="auto">
            <a:xfrm>
              <a:off x="2948" y="1976"/>
              <a:ext cx="704" cy="1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/>
                <a:t>Saved return reg.</a:t>
              </a:r>
            </a:p>
          </p:txBody>
        </p:sp>
        <p:sp>
          <p:nvSpPr>
            <p:cNvPr id="139281" name="Rectangle 42"/>
            <p:cNvSpPr>
              <a:spLocks noChangeArrowheads="1"/>
            </p:cNvSpPr>
            <p:nvPr/>
          </p:nvSpPr>
          <p:spPr bwMode="auto">
            <a:xfrm>
              <a:off x="2948" y="2144"/>
              <a:ext cx="704" cy="2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/>
                <a:t>Saved</a:t>
              </a:r>
            </a:p>
            <a:p>
              <a:pPr algn="ctr"/>
              <a:r>
                <a:rPr lang="en-US" sz="1000"/>
                <a:t>registers</a:t>
              </a:r>
            </a:p>
          </p:txBody>
        </p:sp>
        <p:sp>
          <p:nvSpPr>
            <p:cNvPr id="139282" name="Rectangle 43"/>
            <p:cNvSpPr>
              <a:spLocks noChangeArrowheads="1"/>
            </p:cNvSpPr>
            <p:nvPr/>
          </p:nvSpPr>
          <p:spPr bwMode="auto">
            <a:xfrm>
              <a:off x="2948" y="2440"/>
              <a:ext cx="704" cy="6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/>
                <a:t>Local arrays</a:t>
              </a:r>
            </a:p>
            <a:p>
              <a:pPr algn="ctr"/>
              <a:r>
                <a:rPr lang="en-US" sz="1000"/>
                <a:t>and structures</a:t>
              </a:r>
            </a:p>
          </p:txBody>
        </p:sp>
        <p:sp>
          <p:nvSpPr>
            <p:cNvPr id="139283" name="Line 44"/>
            <p:cNvSpPr>
              <a:spLocks noChangeShapeType="1"/>
            </p:cNvSpPr>
            <p:nvPr/>
          </p:nvSpPr>
          <p:spPr bwMode="auto">
            <a:xfrm>
              <a:off x="3652" y="1144"/>
              <a:ext cx="0" cy="2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84" name="Line 45"/>
            <p:cNvSpPr>
              <a:spLocks noChangeShapeType="1"/>
            </p:cNvSpPr>
            <p:nvPr/>
          </p:nvSpPr>
          <p:spPr bwMode="auto">
            <a:xfrm flipH="1">
              <a:off x="2948" y="1144"/>
              <a:ext cx="0" cy="2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9271" name="Text Box 46"/>
          <p:cNvSpPr txBox="1">
            <a:spLocks noChangeArrowheads="1"/>
          </p:cNvSpPr>
          <p:nvPr/>
        </p:nvSpPr>
        <p:spPr bwMode="auto">
          <a:xfrm>
            <a:off x="6416675" y="6491288"/>
            <a:ext cx="1976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Patt.-Hen. pp 139</a:t>
            </a:r>
          </a:p>
        </p:txBody>
      </p:sp>
      <p:sp>
        <p:nvSpPr>
          <p:cNvPr id="139272" name="TextBox 47"/>
          <p:cNvSpPr txBox="1">
            <a:spLocks noChangeArrowheads="1"/>
          </p:cNvSpPr>
          <p:nvPr/>
        </p:nvSpPr>
        <p:spPr bwMode="auto">
          <a:xfrm>
            <a:off x="2133600" y="6477000"/>
            <a:ext cx="1271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119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148689"/>
            <a:ext cx="8259762" cy="132343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Instructions to </a:t>
            </a:r>
            <a:r>
              <a:rPr lang="en-US" sz="4000" dirty="0" err="1" smtClean="0"/>
              <a:t>maniputate</a:t>
            </a:r>
            <a:r>
              <a:rPr lang="en-US" sz="4000" dirty="0" smtClean="0"/>
              <a:t> characters (Bytes)</a:t>
            </a:r>
            <a:endParaRPr lang="en-AU" sz="4000" dirty="0"/>
          </a:p>
        </p:txBody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Could use bitwise operations</a:t>
            </a:r>
          </a:p>
          <a:p>
            <a:pPr eaLnBrk="1" hangingPunct="1"/>
            <a:r>
              <a:rPr lang="en-US"/>
              <a:t>MIPS byte/halfword load/store</a:t>
            </a:r>
          </a:p>
          <a:p>
            <a:pPr lvl="1" eaLnBrk="1" hangingPunct="1"/>
            <a:r>
              <a:rPr lang="en-US"/>
              <a:t>String processing is a common case</a:t>
            </a:r>
          </a:p>
          <a:p>
            <a:pPr eaLnBrk="1" hangingPunct="1">
              <a:buFont typeface="Wingdings" charset="2"/>
              <a:buNone/>
            </a:pPr>
            <a:r>
              <a:rPr lang="en-US" sz="2600">
                <a:latin typeface="Lucida Console" charset="0"/>
              </a:rPr>
              <a:t>lb rt, offset(rs)     lh rt, offset(rs)</a:t>
            </a:r>
          </a:p>
          <a:p>
            <a:pPr lvl="1" eaLnBrk="1" hangingPunct="1"/>
            <a:r>
              <a:rPr lang="en-US"/>
              <a:t>Sign extend to 32 bits in rt</a:t>
            </a:r>
          </a:p>
          <a:p>
            <a:pPr eaLnBrk="1" hangingPunct="1">
              <a:buFont typeface="Wingdings" charset="2"/>
              <a:buNone/>
            </a:pPr>
            <a:r>
              <a:rPr lang="en-US" sz="2600">
                <a:latin typeface="Lucida Console" charset="0"/>
              </a:rPr>
              <a:t>lbu rt, offset(rs)    lhu rt, offset(rs)</a:t>
            </a:r>
          </a:p>
          <a:p>
            <a:pPr lvl="1" eaLnBrk="1" hangingPunct="1"/>
            <a:r>
              <a:rPr lang="en-US"/>
              <a:t>Zero extend to 32 bits in rt</a:t>
            </a:r>
          </a:p>
          <a:p>
            <a:pPr eaLnBrk="1" hangingPunct="1">
              <a:buFont typeface="Wingdings" charset="2"/>
              <a:buNone/>
            </a:pPr>
            <a:r>
              <a:rPr lang="en-US" sz="2600">
                <a:latin typeface="Lucida Console" charset="0"/>
              </a:rPr>
              <a:t>sb rt, offset(rs)     sh rt, offset(rs)</a:t>
            </a:r>
          </a:p>
          <a:p>
            <a:pPr lvl="1" eaLnBrk="1" hangingPunct="1"/>
            <a:r>
              <a:rPr lang="en-US"/>
              <a:t>Store just rightmost byte/halfword</a:t>
            </a:r>
            <a:endParaRPr lang="en-AU"/>
          </a:p>
        </p:txBody>
      </p:sp>
      <p:sp>
        <p:nvSpPr>
          <p:cNvPr id="145413" name="TextBox 4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123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 Copy Example</a:t>
            </a:r>
            <a:endParaRPr lang="en-AU"/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36662"/>
          </a:xfrm>
        </p:spPr>
        <p:txBody>
          <a:bodyPr/>
          <a:lstStyle/>
          <a:p>
            <a:pPr eaLnBrk="1" hangingPunct="1"/>
            <a:r>
              <a:rPr lang="en-US"/>
              <a:t>C code (naïve):</a:t>
            </a:r>
          </a:p>
          <a:p>
            <a:pPr lvl="1" eaLnBrk="1" hangingPunct="1"/>
            <a:r>
              <a:rPr lang="en-US"/>
              <a:t>Null-terminated string</a:t>
            </a:r>
          </a:p>
          <a:p>
            <a:pPr eaLnBrk="1" hangingPunct="1">
              <a:buFont typeface="Wingdings" charset="2"/>
              <a:buNone/>
            </a:pPr>
            <a:r>
              <a:rPr lang="en-US" sz="2800">
                <a:latin typeface="Lucida Console" charset="0"/>
              </a:rPr>
              <a:t>	</a:t>
            </a:r>
          </a:p>
          <a:p>
            <a:pPr eaLnBrk="1" hangingPunct="1">
              <a:buFont typeface="Wingdings" charset="2"/>
              <a:buNone/>
            </a:pPr>
            <a:endParaRPr lang="en-US" sz="2800">
              <a:latin typeface="Lucida Console" charset="0"/>
            </a:endParaRPr>
          </a:p>
          <a:p>
            <a:pPr eaLnBrk="1" hangingPunct="1">
              <a:buFont typeface="Wingdings" charset="2"/>
              <a:buNone/>
            </a:pPr>
            <a:endParaRPr lang="en-US" sz="2800">
              <a:latin typeface="Lucida Console" charset="0"/>
            </a:endParaRPr>
          </a:p>
          <a:p>
            <a:pPr eaLnBrk="1" hangingPunct="1">
              <a:buFont typeface="Wingdings" charset="2"/>
              <a:buNone/>
            </a:pPr>
            <a:endParaRPr lang="en-US" sz="2800">
              <a:latin typeface="Lucida Console" charset="0"/>
            </a:endParaRPr>
          </a:p>
          <a:p>
            <a:pPr eaLnBrk="1" hangingPunct="1">
              <a:buFont typeface="Wingdings" charset="2"/>
              <a:buNone/>
            </a:pPr>
            <a:endParaRPr lang="en-US" sz="2800">
              <a:latin typeface="Lucida Console" charset="0"/>
            </a:endParaRPr>
          </a:p>
          <a:p>
            <a:pPr lvl="1" eaLnBrk="1" hangingPunct="1">
              <a:buFont typeface="Wingdings" charset="2"/>
              <a:buNone/>
            </a:pPr>
            <a:endParaRPr lang="en-US"/>
          </a:p>
        </p:txBody>
      </p:sp>
      <p:sp>
        <p:nvSpPr>
          <p:cNvPr id="147461" name="Text Box 4"/>
          <p:cNvSpPr txBox="1">
            <a:spLocks noChangeArrowheads="1"/>
          </p:cNvSpPr>
          <p:nvPr/>
        </p:nvSpPr>
        <p:spPr bwMode="auto">
          <a:xfrm>
            <a:off x="1600200" y="2514600"/>
            <a:ext cx="3160713" cy="203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/>
              <a:t>C code:</a:t>
            </a:r>
          </a:p>
          <a:p>
            <a:r>
              <a:rPr lang="en-US"/>
              <a:t>void strcpy (char x[], char y[])</a:t>
            </a:r>
            <a:br>
              <a:rPr lang="en-US"/>
            </a:br>
            <a:r>
              <a:rPr lang="en-US"/>
              <a:t>{ int i;</a:t>
            </a:r>
            <a:br>
              <a:rPr lang="en-US"/>
            </a:br>
            <a:r>
              <a:rPr lang="en-US"/>
              <a:t>  i = 0;</a:t>
            </a:r>
            <a:br>
              <a:rPr lang="en-US"/>
            </a:br>
            <a:r>
              <a:rPr lang="en-US"/>
              <a:t>  while ((x[i]=y[i])!='\0')</a:t>
            </a:r>
            <a:br>
              <a:rPr lang="en-US"/>
            </a:br>
            <a:r>
              <a:rPr lang="en-US"/>
              <a:t>    i += 1;</a:t>
            </a:r>
            <a:br>
              <a:rPr lang="en-US"/>
            </a:br>
            <a:r>
              <a:rPr lang="en-US"/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53200" y="1981200"/>
            <a:ext cx="1466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/>
              <a:t>Assumption:</a:t>
            </a:r>
            <a:endParaRPr lang="en-US" dirty="0">
              <a:sym typeface="Symbol" charset="2"/>
            </a:endParaRPr>
          </a:p>
          <a:p>
            <a:pPr algn="ctr"/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↔ </a:t>
            </a:r>
            <a:r>
              <a:rPr lang="en-US" dirty="0">
                <a:sym typeface="Symbol" charset="2"/>
              </a:rPr>
              <a:t>$s0</a:t>
            </a:r>
          </a:p>
          <a:p>
            <a:pPr algn="ctr"/>
            <a:r>
              <a:rPr lang="en-US" dirty="0" err="1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↔ </a:t>
            </a:r>
            <a:r>
              <a:rPr lang="en-US" dirty="0">
                <a:sym typeface="Symbol" charset="2"/>
              </a:rPr>
              <a:t>$a0</a:t>
            </a:r>
          </a:p>
          <a:p>
            <a:pPr algn="ctr"/>
            <a:r>
              <a:rPr lang="en-US" dirty="0" err="1">
                <a:sym typeface="Symbol" charset="2"/>
              </a:rPr>
              <a:t>y</a:t>
            </a:r>
            <a:r>
              <a:rPr lang="en-US" dirty="0" smtClean="0">
                <a:sym typeface="Symbol" charset="2"/>
              </a:rPr>
              <a:t> ↔ </a:t>
            </a:r>
            <a:r>
              <a:rPr lang="en-US" dirty="0">
                <a:sym typeface="Symbol" charset="2"/>
              </a:rPr>
              <a:t>$a1</a:t>
            </a:r>
          </a:p>
        </p:txBody>
      </p:sp>
      <p:sp>
        <p:nvSpPr>
          <p:cNvPr id="147463" name="TextBox 6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 Copy Example</a:t>
            </a:r>
            <a:endParaRPr lang="en-AU"/>
          </a:p>
        </p:txBody>
      </p:sp>
      <p:sp>
        <p:nvSpPr>
          <p:cNvPr id="147461" name="Text Box 4"/>
          <p:cNvSpPr txBox="1">
            <a:spLocks noChangeArrowheads="1"/>
          </p:cNvSpPr>
          <p:nvPr/>
        </p:nvSpPr>
        <p:spPr bwMode="auto">
          <a:xfrm>
            <a:off x="558800" y="1143000"/>
            <a:ext cx="3160713" cy="203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C code:</a:t>
            </a:r>
          </a:p>
          <a:p>
            <a:r>
              <a:rPr lang="en-US" dirty="0"/>
              <a:t>void </a:t>
            </a:r>
            <a:r>
              <a:rPr lang="en-US" dirty="0" err="1"/>
              <a:t>strcpy</a:t>
            </a:r>
            <a:r>
              <a:rPr lang="en-US" dirty="0"/>
              <a:t> (char x[], char y[])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/>
              <a:t>  while ((x[</a:t>
            </a:r>
            <a:r>
              <a:rPr lang="en-US" dirty="0" err="1"/>
              <a:t>i</a:t>
            </a:r>
            <a:r>
              <a:rPr lang="en-US" dirty="0"/>
              <a:t>]=y[</a:t>
            </a:r>
            <a:r>
              <a:rPr lang="en-US" dirty="0" err="1"/>
              <a:t>i</a:t>
            </a:r>
            <a:r>
              <a:rPr lang="en-US" dirty="0"/>
              <a:t>])!='\0')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31000" y="-127000"/>
            <a:ext cx="1466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/>
              <a:t>Assumption:</a:t>
            </a:r>
            <a:endParaRPr lang="en-US" dirty="0">
              <a:sym typeface="Symbol" charset="2"/>
            </a:endParaRPr>
          </a:p>
          <a:p>
            <a:pPr algn="ctr"/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↔ </a:t>
            </a:r>
            <a:r>
              <a:rPr lang="en-US" dirty="0">
                <a:sym typeface="Symbol" charset="2"/>
              </a:rPr>
              <a:t>$s0</a:t>
            </a:r>
          </a:p>
          <a:p>
            <a:pPr algn="ctr"/>
            <a:r>
              <a:rPr lang="en-US" dirty="0" err="1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↔ </a:t>
            </a:r>
            <a:r>
              <a:rPr lang="en-US" dirty="0">
                <a:sym typeface="Symbol" charset="2"/>
              </a:rPr>
              <a:t>$a0</a:t>
            </a:r>
          </a:p>
          <a:p>
            <a:pPr algn="ctr"/>
            <a:r>
              <a:rPr lang="en-US" dirty="0" err="1">
                <a:sym typeface="Symbol" charset="2"/>
              </a:rPr>
              <a:t>y</a:t>
            </a:r>
            <a:r>
              <a:rPr lang="en-US" dirty="0" smtClean="0">
                <a:sym typeface="Symbol" charset="2"/>
              </a:rPr>
              <a:t> ↔ </a:t>
            </a:r>
            <a:r>
              <a:rPr lang="en-US" dirty="0">
                <a:sym typeface="Symbol" charset="2"/>
              </a:rPr>
              <a:t>$a1</a:t>
            </a:r>
          </a:p>
        </p:txBody>
      </p:sp>
      <p:sp>
        <p:nvSpPr>
          <p:cNvPr id="147463" name="TextBox 6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124</a:t>
            </a:r>
          </a:p>
        </p:txBody>
      </p:sp>
      <p:sp>
        <p:nvSpPr>
          <p:cNvPr id="10" name="Text Box 1038"/>
          <p:cNvSpPr txBox="1">
            <a:spLocks noChangeArrowheads="1"/>
          </p:cNvSpPr>
          <p:nvPr/>
        </p:nvSpPr>
        <p:spPr bwMode="auto">
          <a:xfrm>
            <a:off x="3926870" y="1143000"/>
            <a:ext cx="233007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i</a:t>
            </a:r>
            <a:r>
              <a:rPr lang="en-US" sz="1400" dirty="0" smtClean="0"/>
              <a:t> ← 0;</a:t>
            </a:r>
            <a:br>
              <a:rPr lang="en-US" sz="1400" dirty="0" smtClean="0"/>
            </a:br>
            <a:r>
              <a:rPr lang="en-US" sz="1400" dirty="0" smtClean="0"/>
              <a:t>L1:      $t2 ← </a:t>
            </a:r>
            <a:r>
              <a:rPr lang="en-US" sz="1400" dirty="0" err="1" smtClean="0"/>
              <a:t>y[i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x[i</a:t>
            </a:r>
            <a:r>
              <a:rPr lang="en-US" sz="1400" dirty="0" smtClean="0"/>
              <a:t>] ← $t2;</a:t>
            </a:r>
          </a:p>
          <a:p>
            <a:r>
              <a:rPr lang="en-US" sz="1400" dirty="0" smtClean="0"/>
              <a:t>           if (</a:t>
            </a:r>
            <a:r>
              <a:rPr lang="en-US" sz="1400" dirty="0" err="1" smtClean="0"/>
              <a:t>y[i</a:t>
            </a:r>
            <a:r>
              <a:rPr lang="en-US" sz="1400" dirty="0" smtClean="0"/>
              <a:t>]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i</a:t>
            </a:r>
            <a:r>
              <a:rPr lang="en-US" sz="1400" dirty="0" smtClean="0"/>
              <a:t> ← i+1;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1" name="Text Box 1038"/>
          <p:cNvSpPr txBox="1">
            <a:spLocks noChangeArrowheads="1"/>
          </p:cNvSpPr>
          <p:nvPr/>
        </p:nvSpPr>
        <p:spPr bwMode="auto">
          <a:xfrm>
            <a:off x="6464300" y="1143000"/>
            <a:ext cx="235023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 </a:t>
            </a:r>
            <a:r>
              <a:rPr lang="en-US" sz="1400" dirty="0" smtClean="0">
                <a:solidFill>
                  <a:srgbClr val="0000FF"/>
                </a:solidFill>
              </a:rPr>
              <a:t>$s0 </a:t>
            </a:r>
            <a:r>
              <a:rPr lang="en-US" sz="1400" dirty="0" smtClean="0"/>
              <a:t>← 0;</a:t>
            </a:r>
            <a:br>
              <a:rPr lang="en-US" sz="1400" dirty="0" smtClean="0"/>
            </a:br>
            <a:r>
              <a:rPr lang="en-US" sz="1400" dirty="0" smtClean="0"/>
              <a:t>L1:      $t2 ← y[</a:t>
            </a:r>
            <a:r>
              <a:rPr lang="en-US" sz="1400" dirty="0" smtClean="0">
                <a:solidFill>
                  <a:srgbClr val="0000FF"/>
                </a:solidFill>
              </a:rPr>
              <a:t>$s0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x[</a:t>
            </a:r>
            <a:r>
              <a:rPr lang="en-US" sz="1400" dirty="0" smtClean="0">
                <a:solidFill>
                  <a:srgbClr val="0000FF"/>
                </a:solidFill>
              </a:rPr>
              <a:t>$s0</a:t>
            </a:r>
            <a:r>
              <a:rPr lang="en-US" sz="1400" dirty="0" smtClean="0"/>
              <a:t>] ← $t2;</a:t>
            </a:r>
          </a:p>
          <a:p>
            <a:r>
              <a:rPr lang="en-US" sz="1400" dirty="0" smtClean="0"/>
              <a:t>           if (</a:t>
            </a:r>
            <a:r>
              <a:rPr lang="en-US" sz="1400" dirty="0" smtClean="0">
                <a:solidFill>
                  <a:srgbClr val="0000FF"/>
                </a:solidFill>
              </a:rPr>
              <a:t>$t2</a:t>
            </a:r>
            <a:r>
              <a:rPr lang="en-US" sz="1400" dirty="0" smtClean="0"/>
              <a:t>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</a:t>
            </a:r>
            <a:r>
              <a:rPr lang="en-US" sz="1400" dirty="0" smtClean="0">
                <a:solidFill>
                  <a:srgbClr val="0000FF"/>
                </a:solidFill>
              </a:rPr>
              <a:t>$s0 </a:t>
            </a:r>
            <a:r>
              <a:rPr lang="en-US" sz="1400" dirty="0" smtClean="0"/>
              <a:t>← </a:t>
            </a:r>
            <a:r>
              <a:rPr lang="en-US" sz="1400" dirty="0" smtClean="0">
                <a:solidFill>
                  <a:srgbClr val="0000FF"/>
                </a:solidFill>
              </a:rPr>
              <a:t>$s0 </a:t>
            </a:r>
            <a:r>
              <a:rPr lang="en-US" sz="1400" dirty="0" smtClean="0"/>
              <a:t>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2" name="Text Box 1038"/>
          <p:cNvSpPr txBox="1">
            <a:spLocks noChangeArrowheads="1"/>
          </p:cNvSpPr>
          <p:nvPr/>
        </p:nvSpPr>
        <p:spPr bwMode="auto">
          <a:xfrm>
            <a:off x="571500" y="3425835"/>
            <a:ext cx="2350235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 $s0 ← 0;</a:t>
            </a:r>
            <a:br>
              <a:rPr lang="en-US" sz="1400" dirty="0" smtClean="0"/>
            </a:br>
            <a:r>
              <a:rPr lang="en-US" sz="1400" dirty="0" smtClean="0"/>
              <a:t>L1:      </a:t>
            </a:r>
            <a:r>
              <a:rPr lang="en-US" sz="1400" dirty="0" smtClean="0">
                <a:solidFill>
                  <a:srgbClr val="0000FF"/>
                </a:solidFill>
              </a:rPr>
              <a:t>$t1 ← $s0 + $a1;      </a:t>
            </a:r>
          </a:p>
          <a:p>
            <a:r>
              <a:rPr lang="en-US" sz="1400" dirty="0" smtClean="0"/>
              <a:t>           $t2 ← </a:t>
            </a:r>
            <a:r>
              <a:rPr lang="en-US" sz="1400" dirty="0" smtClean="0">
                <a:solidFill>
                  <a:srgbClr val="0000FF"/>
                </a:solidFill>
              </a:rPr>
              <a:t>M[$t1];</a:t>
            </a:r>
          </a:p>
          <a:p>
            <a:r>
              <a:rPr lang="en-US" sz="1400" dirty="0" smtClean="0"/>
              <a:t>           x[$s0] ← $t2;</a:t>
            </a:r>
            <a:endParaRPr lang="en-US" sz="1400" dirty="0" smtClean="0">
              <a:solidFill>
                <a:srgbClr val="0000FF"/>
              </a:solidFill>
            </a:endParaRPr>
          </a:p>
          <a:p>
            <a:r>
              <a:rPr lang="en-US" sz="1400" dirty="0" smtClean="0"/>
              <a:t>           if ($t2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$s0 ← $s0 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3926870" y="1143000"/>
            <a:ext cx="233007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← 0;</a:t>
            </a:r>
            <a:br>
              <a:rPr lang="en-US" sz="1400" dirty="0" smtClean="0"/>
            </a:br>
            <a:r>
              <a:rPr lang="en-US" sz="1400" dirty="0" smtClean="0"/>
              <a:t>L1:      $t2 ← </a:t>
            </a:r>
            <a:r>
              <a:rPr lang="en-US" sz="1400" dirty="0" err="1" smtClean="0"/>
              <a:t>y[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x[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/>
              <a:t>] ← $t2;</a:t>
            </a:r>
          </a:p>
          <a:p>
            <a:r>
              <a:rPr lang="en-US" sz="1400" dirty="0" smtClean="0"/>
              <a:t>           if (</a:t>
            </a:r>
            <a:r>
              <a:rPr lang="en-US" sz="1400" dirty="0" err="1" smtClean="0">
                <a:solidFill>
                  <a:srgbClr val="FF0000"/>
                </a:solidFill>
              </a:rPr>
              <a:t>y[i</a:t>
            </a:r>
            <a:r>
              <a:rPr lang="en-US" sz="1400" dirty="0" smtClean="0">
                <a:solidFill>
                  <a:srgbClr val="FF0000"/>
                </a:solidFill>
              </a:rPr>
              <a:t>] </a:t>
            </a:r>
            <a:r>
              <a:rPr lang="en-US" sz="1400" dirty="0" smtClean="0"/>
              <a:t>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/>
              <a:t> ← </a:t>
            </a:r>
            <a:r>
              <a:rPr lang="en-US" sz="1400" dirty="0" smtClean="0">
                <a:solidFill>
                  <a:srgbClr val="FF0000"/>
                </a:solidFill>
              </a:rPr>
              <a:t>i</a:t>
            </a:r>
            <a:r>
              <a:rPr lang="en-US" sz="1400" dirty="0" smtClean="0"/>
              <a:t>+1;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6" name="Text Box 1038"/>
          <p:cNvSpPr txBox="1">
            <a:spLocks noChangeArrowheads="1"/>
          </p:cNvSpPr>
          <p:nvPr/>
        </p:nvSpPr>
        <p:spPr bwMode="auto">
          <a:xfrm>
            <a:off x="6464300" y="1143000"/>
            <a:ext cx="235023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 $s0 ← 0;</a:t>
            </a:r>
            <a:br>
              <a:rPr lang="en-US" sz="1400" dirty="0" smtClean="0"/>
            </a:br>
            <a:r>
              <a:rPr lang="en-US" sz="1400" dirty="0" smtClean="0"/>
              <a:t>L1:      $t2 ← </a:t>
            </a:r>
            <a:r>
              <a:rPr lang="en-US" sz="1400" dirty="0" smtClean="0">
                <a:solidFill>
                  <a:srgbClr val="FF0000"/>
                </a:solidFill>
              </a:rPr>
              <a:t>y[$s0]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   x[$s0] ← $t2;</a:t>
            </a:r>
          </a:p>
          <a:p>
            <a:r>
              <a:rPr lang="en-US" sz="1400" dirty="0" smtClean="0"/>
              <a:t>           if ($t2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$s0 ← $s0 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7" name="Text Box 1038"/>
          <p:cNvSpPr txBox="1">
            <a:spLocks noChangeArrowheads="1"/>
          </p:cNvSpPr>
          <p:nvPr/>
        </p:nvSpPr>
        <p:spPr bwMode="auto">
          <a:xfrm>
            <a:off x="571500" y="3425835"/>
            <a:ext cx="2350235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 $s0 ← 0;</a:t>
            </a:r>
            <a:br>
              <a:rPr lang="en-US" sz="1400" dirty="0" smtClean="0"/>
            </a:br>
            <a:r>
              <a:rPr lang="en-US" sz="1400" dirty="0" smtClean="0"/>
              <a:t>L1:      $t1 ← $s0 + $a1;      </a:t>
            </a:r>
          </a:p>
          <a:p>
            <a:r>
              <a:rPr lang="en-US" sz="1400" dirty="0" smtClean="0"/>
              <a:t>           $t2 ← M[$t1];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   x[$s0] </a:t>
            </a:r>
            <a:r>
              <a:rPr lang="en-US" sz="1400" dirty="0" smtClean="0"/>
              <a:t>← $t2;</a:t>
            </a:r>
          </a:p>
          <a:p>
            <a:r>
              <a:rPr lang="en-US" sz="1400" dirty="0" smtClean="0"/>
              <a:t>           if ($t2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$s0 ← $s0 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1" animBg="1"/>
      <p:bldP spid="16" grpId="1" animBg="1"/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-169168"/>
            <a:ext cx="8259762" cy="1077218"/>
          </a:xfrm>
        </p:spPr>
        <p:txBody>
          <a:bodyPr/>
          <a:lstStyle/>
          <a:p>
            <a:r>
              <a:rPr lang="en-US" sz="3200" dirty="0" smtClean="0"/>
              <a:t>How do I know by how much to multiply the index of an array?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584200" y="2743200"/>
            <a:ext cx="8321704" cy="483632"/>
            <a:chOff x="419100" y="1562100"/>
            <a:chExt cx="8321704" cy="483632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558800" y="1631950"/>
              <a:ext cx="7950200" cy="12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55880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95631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35382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5133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14884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94386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73888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53390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532892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572643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612394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652145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91896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31647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771398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811149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50900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54635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34137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13639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93141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19100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5399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11698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7997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04296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00595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96894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93193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9492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85788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10120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10759" y="1676400"/>
              <a:ext cx="424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94266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94905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95544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96183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96822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97461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98100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98739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99382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98500" y="927100"/>
            <a:ext cx="632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 at the size of each element of the array! 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117600" y="1714500"/>
            <a:ext cx="122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X[100];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667000" y="1698625"/>
            <a:ext cx="1587500" cy="425450"/>
            <a:chOff x="4302125" y="2393950"/>
            <a:chExt cx="1587500" cy="42545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4302125" y="2393950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4699000" y="2393950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095875" y="2393950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492750" y="2393950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cxnSp>
        <p:nvCxnSpPr>
          <p:cNvPr id="65" name="Curved Connector 64"/>
          <p:cNvCxnSpPr/>
          <p:nvPr/>
        </p:nvCxnSpPr>
        <p:spPr bwMode="auto">
          <a:xfrm rot="5400000" flipH="1" flipV="1">
            <a:off x="1533320" y="2064902"/>
            <a:ext cx="12700" cy="1585196"/>
          </a:xfrm>
          <a:prstGeom prst="curvedConnector3">
            <a:avLst>
              <a:gd name="adj1" fmla="val 32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Curved Connector 66"/>
          <p:cNvCxnSpPr/>
          <p:nvPr/>
        </p:nvCxnSpPr>
        <p:spPr bwMode="auto">
          <a:xfrm rot="5400000" flipH="1" flipV="1">
            <a:off x="3108120" y="2064902"/>
            <a:ext cx="12700" cy="1585196"/>
          </a:xfrm>
          <a:prstGeom prst="curvedConnector3">
            <a:avLst>
              <a:gd name="adj1" fmla="val 32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Curved Connector 67"/>
          <p:cNvCxnSpPr/>
          <p:nvPr/>
        </p:nvCxnSpPr>
        <p:spPr bwMode="auto">
          <a:xfrm rot="5400000" flipH="1" flipV="1">
            <a:off x="4695620" y="2064902"/>
            <a:ext cx="12700" cy="1585196"/>
          </a:xfrm>
          <a:prstGeom prst="curvedConnector3">
            <a:avLst>
              <a:gd name="adj1" fmla="val 32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346700" y="1754743"/>
            <a:ext cx="25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address(X[</a:t>
            </a:r>
            <a:r>
              <a:rPr lang="en-US" dirty="0" err="1" smtClean="0"/>
              <a:t>i</a:t>
            </a:r>
            <a:r>
              <a:rPr lang="en-US" dirty="0" smtClean="0"/>
              <a:t>]) = X + 4×i;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104900" y="3606800"/>
            <a:ext cx="142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 S[100];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 bwMode="auto">
          <a:xfrm>
            <a:off x="2654300" y="3590925"/>
            <a:ext cx="396875" cy="4254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34000" y="3647043"/>
            <a:ext cx="228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address(S[</a:t>
            </a:r>
            <a:r>
              <a:rPr lang="en-US" dirty="0"/>
              <a:t>j</a:t>
            </a:r>
            <a:r>
              <a:rPr lang="en-US" dirty="0" smtClean="0"/>
              <a:t>]) = S + </a:t>
            </a:r>
            <a:r>
              <a:rPr lang="en-US" dirty="0"/>
              <a:t>j</a:t>
            </a:r>
            <a:r>
              <a:rPr lang="en-US" dirty="0" smtClean="0"/>
              <a:t>;</a:t>
            </a:r>
            <a:endParaRPr lang="en-US" dirty="0"/>
          </a:p>
        </p:txBody>
      </p:sp>
      <p:cxnSp>
        <p:nvCxnSpPr>
          <p:cNvPr id="126" name="Curved Connector 125"/>
          <p:cNvCxnSpPr/>
          <p:nvPr/>
        </p:nvCxnSpPr>
        <p:spPr bwMode="auto">
          <a:xfrm rot="5400000" flipH="1" flipV="1">
            <a:off x="926171" y="4399251"/>
            <a:ext cx="12700" cy="396299"/>
          </a:xfrm>
          <a:prstGeom prst="curvedConnector3">
            <a:avLst>
              <a:gd name="adj1" fmla="val 29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Curved Connector 127"/>
          <p:cNvCxnSpPr/>
          <p:nvPr/>
        </p:nvCxnSpPr>
        <p:spPr bwMode="auto">
          <a:xfrm rot="5400000" flipH="1" flipV="1">
            <a:off x="1307172" y="4399251"/>
            <a:ext cx="12700" cy="396299"/>
          </a:xfrm>
          <a:prstGeom prst="curvedConnector3">
            <a:avLst>
              <a:gd name="adj1" fmla="val 29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8" name="Group 207"/>
          <p:cNvGrpSpPr/>
          <p:nvPr/>
        </p:nvGrpSpPr>
        <p:grpSpPr>
          <a:xfrm>
            <a:off x="0" y="2032000"/>
            <a:ext cx="1159955" cy="825500"/>
            <a:chOff x="0" y="2032000"/>
            <a:chExt cx="1159955" cy="825500"/>
          </a:xfrm>
        </p:grpSpPr>
        <p:sp>
          <p:nvSpPr>
            <p:cNvPr id="129" name="TextBox 128"/>
            <p:cNvSpPr txBox="1"/>
            <p:nvPr/>
          </p:nvSpPr>
          <p:spPr>
            <a:xfrm>
              <a:off x="0" y="2032000"/>
              <a:ext cx="115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base of 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1" name="Straight Arrow Connector 130"/>
            <p:cNvCxnSpPr>
              <a:stCxn id="129" idx="2"/>
              <a:endCxn id="30" idx="0"/>
            </p:cNvCxnSpPr>
            <p:nvPr/>
          </p:nvCxnSpPr>
          <p:spPr bwMode="auto">
            <a:xfrm>
              <a:off x="579978" y="2401332"/>
              <a:ext cx="160744" cy="4561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32" name="Curved Connector 131"/>
          <p:cNvCxnSpPr/>
          <p:nvPr/>
        </p:nvCxnSpPr>
        <p:spPr bwMode="auto">
          <a:xfrm rot="5400000" flipH="1" flipV="1">
            <a:off x="1700873" y="4399251"/>
            <a:ext cx="12700" cy="396299"/>
          </a:xfrm>
          <a:prstGeom prst="curvedConnector3">
            <a:avLst>
              <a:gd name="adj1" fmla="val 29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Curved Connector 132"/>
          <p:cNvCxnSpPr/>
          <p:nvPr/>
        </p:nvCxnSpPr>
        <p:spPr bwMode="auto">
          <a:xfrm rot="5400000" flipH="1" flipV="1">
            <a:off x="2094574" y="4399251"/>
            <a:ext cx="12700" cy="396299"/>
          </a:xfrm>
          <a:prstGeom prst="curvedConnector3">
            <a:avLst>
              <a:gd name="adj1" fmla="val 29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Curved Connector 133"/>
          <p:cNvCxnSpPr/>
          <p:nvPr/>
        </p:nvCxnSpPr>
        <p:spPr bwMode="auto">
          <a:xfrm rot="5400000" flipH="1" flipV="1">
            <a:off x="2488275" y="4399251"/>
            <a:ext cx="12700" cy="396299"/>
          </a:xfrm>
          <a:prstGeom prst="curvedConnector3">
            <a:avLst>
              <a:gd name="adj1" fmla="val 29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9" name="Group 208"/>
          <p:cNvGrpSpPr/>
          <p:nvPr/>
        </p:nvGrpSpPr>
        <p:grpSpPr>
          <a:xfrm>
            <a:off x="-12700" y="3759200"/>
            <a:ext cx="8905904" cy="1207532"/>
            <a:chOff x="-12700" y="3759200"/>
            <a:chExt cx="8905904" cy="1207532"/>
          </a:xfrm>
        </p:grpSpPr>
        <p:grpSp>
          <p:nvGrpSpPr>
            <p:cNvPr id="70" name="Group 69"/>
            <p:cNvGrpSpPr/>
            <p:nvPr/>
          </p:nvGrpSpPr>
          <p:grpSpPr>
            <a:xfrm>
              <a:off x="571500" y="4483100"/>
              <a:ext cx="8321704" cy="483632"/>
              <a:chOff x="419100" y="1562100"/>
              <a:chExt cx="8321704" cy="483632"/>
            </a:xfrm>
          </p:grpSpPr>
          <p:cxnSp>
            <p:nvCxnSpPr>
              <p:cNvPr id="71" name="Straight Connector 70"/>
              <p:cNvCxnSpPr/>
              <p:nvPr/>
            </p:nvCxnSpPr>
            <p:spPr bwMode="auto">
              <a:xfrm>
                <a:off x="558800" y="1631950"/>
                <a:ext cx="7950200" cy="12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5588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9563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13538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17513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21488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29438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37388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45339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53289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57264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61239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65214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69189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73164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77139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1114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85090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25463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33413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41363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>
                <a:off x="49314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3" name="TextBox 92"/>
              <p:cNvSpPr txBox="1"/>
              <p:nvPr/>
            </p:nvSpPr>
            <p:spPr>
              <a:xfrm>
                <a:off x="419100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15399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21169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607997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004296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400595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796894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193193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589492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8578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31012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710759" y="1676400"/>
                <a:ext cx="424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094266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494905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895544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296183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69682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097461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49810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898739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29938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-12700" y="3759200"/>
              <a:ext cx="115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base of 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8" name="Straight Arrow Connector 137"/>
            <p:cNvCxnSpPr>
              <a:stCxn id="137" idx="2"/>
            </p:cNvCxnSpPr>
            <p:nvPr/>
          </p:nvCxnSpPr>
          <p:spPr bwMode="auto">
            <a:xfrm>
              <a:off x="567278" y="4128532"/>
              <a:ext cx="160744" cy="4561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2" name="TextBox 191"/>
          <p:cNvSpPr txBox="1"/>
          <p:nvPr/>
        </p:nvSpPr>
        <p:spPr>
          <a:xfrm>
            <a:off x="6096000" y="5308600"/>
            <a:ext cx="265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address(F[</a:t>
            </a:r>
            <a:r>
              <a:rPr lang="en-US" dirty="0"/>
              <a:t>k</a:t>
            </a:r>
            <a:r>
              <a:rPr lang="en-US" dirty="0" smtClean="0"/>
              <a:t>]) = F + 8×k;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-12700" y="5626100"/>
            <a:ext cx="8905904" cy="1194832"/>
            <a:chOff x="-12700" y="5626100"/>
            <a:chExt cx="8905904" cy="1194832"/>
          </a:xfrm>
        </p:grpSpPr>
        <p:grpSp>
          <p:nvGrpSpPr>
            <p:cNvPr id="139" name="Group 138"/>
            <p:cNvGrpSpPr/>
            <p:nvPr/>
          </p:nvGrpSpPr>
          <p:grpSpPr>
            <a:xfrm>
              <a:off x="571500" y="6337300"/>
              <a:ext cx="8321704" cy="483632"/>
              <a:chOff x="419100" y="1562100"/>
              <a:chExt cx="8321704" cy="483632"/>
            </a:xfrm>
          </p:grpSpPr>
          <p:cxnSp>
            <p:nvCxnSpPr>
              <p:cNvPr id="140" name="Straight Connector 139"/>
              <p:cNvCxnSpPr/>
              <p:nvPr/>
            </p:nvCxnSpPr>
            <p:spPr bwMode="auto">
              <a:xfrm>
                <a:off x="558800" y="1631950"/>
                <a:ext cx="7950200" cy="12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5588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9563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3538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13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21488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29438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37388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45339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53289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57264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61239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65214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 bwMode="auto">
              <a:xfrm>
                <a:off x="69189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 bwMode="auto">
              <a:xfrm>
                <a:off x="73164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77139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81114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85090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25463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33413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>
                <a:off x="41363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>
                <a:off x="49314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>
                <a:off x="419100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15399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US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21169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607997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en-US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004296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400595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796894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US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3193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US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589492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US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98578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431012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710759" y="1676400"/>
                <a:ext cx="424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094266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5494905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895544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296183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69682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7097461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749810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en-US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898739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829938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-12700" y="5626100"/>
              <a:ext cx="114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base of F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4" name="Straight Arrow Connector 193"/>
            <p:cNvCxnSpPr>
              <a:stCxn id="193" idx="2"/>
              <a:endCxn id="162" idx="0"/>
            </p:cNvCxnSpPr>
            <p:nvPr/>
          </p:nvCxnSpPr>
          <p:spPr bwMode="auto">
            <a:xfrm>
              <a:off x="560797" y="5995432"/>
              <a:ext cx="167225" cy="4561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1" name="Group 210"/>
          <p:cNvGrpSpPr/>
          <p:nvPr/>
        </p:nvGrpSpPr>
        <p:grpSpPr>
          <a:xfrm>
            <a:off x="723900" y="5292725"/>
            <a:ext cx="5105400" cy="425450"/>
            <a:chOff x="723900" y="5292725"/>
            <a:chExt cx="5105400" cy="425450"/>
          </a:xfrm>
        </p:grpSpPr>
        <p:sp>
          <p:nvSpPr>
            <p:cNvPr id="183" name="TextBox 182"/>
            <p:cNvSpPr txBox="1"/>
            <p:nvPr/>
          </p:nvSpPr>
          <p:spPr>
            <a:xfrm>
              <a:off x="723900" y="5308600"/>
              <a:ext cx="166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double </a:t>
              </a:r>
              <a:r>
                <a:rPr lang="en-US" dirty="0"/>
                <a:t>F</a:t>
              </a:r>
              <a:r>
                <a:rPr lang="en-US" dirty="0" smtClean="0"/>
                <a:t>[100];</a:t>
              </a:r>
              <a:endParaRPr lang="en-US" dirty="0"/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2654300" y="5292725"/>
              <a:ext cx="3175000" cy="425450"/>
              <a:chOff x="2654300" y="5292725"/>
              <a:chExt cx="3175000" cy="425450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2654300" y="5292725"/>
                <a:ext cx="1587500" cy="425450"/>
                <a:chOff x="4302125" y="2393950"/>
                <a:chExt cx="1587500" cy="425450"/>
              </a:xfrm>
            </p:grpSpPr>
            <p:sp>
              <p:nvSpPr>
                <p:cNvPr id="185" name="Rectangle 184"/>
                <p:cNvSpPr/>
                <p:nvPr/>
              </p:nvSpPr>
              <p:spPr bwMode="auto">
                <a:xfrm>
                  <a:off x="4302125" y="2393950"/>
                  <a:ext cx="396875" cy="42545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05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4699000" y="2393950"/>
                  <a:ext cx="396875" cy="42545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05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5095875" y="2393950"/>
                  <a:ext cx="396875" cy="42545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05" charset="0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 bwMode="auto">
                <a:xfrm>
                  <a:off x="5492750" y="2393950"/>
                  <a:ext cx="396875" cy="42545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05" charset="0"/>
                  </a:endParaRPr>
                </a:p>
              </p:txBody>
            </p:sp>
          </p:grpSp>
          <p:sp>
            <p:nvSpPr>
              <p:cNvPr id="196" name="Rectangle 195"/>
              <p:cNvSpPr/>
              <p:nvPr/>
            </p:nvSpPr>
            <p:spPr bwMode="auto">
              <a:xfrm>
                <a:off x="4241800" y="5292725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 bwMode="auto">
              <a:xfrm>
                <a:off x="4638675" y="5292725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 bwMode="auto">
              <a:xfrm>
                <a:off x="5035550" y="5292725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5432425" y="5292725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</p:grpSp>
      </p:grpSp>
      <p:cxnSp>
        <p:nvCxnSpPr>
          <p:cNvPr id="202" name="Curved Connector 201"/>
          <p:cNvCxnSpPr>
            <a:stCxn id="162" idx="0"/>
            <a:endCxn id="170" idx="0"/>
          </p:cNvCxnSpPr>
          <p:nvPr/>
        </p:nvCxnSpPr>
        <p:spPr bwMode="auto">
          <a:xfrm rot="5400000" flipH="1" flipV="1">
            <a:off x="2313218" y="4866404"/>
            <a:ext cx="12700" cy="3170392"/>
          </a:xfrm>
          <a:prstGeom prst="curvedConnector3">
            <a:avLst>
              <a:gd name="adj1" fmla="val 33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4" name="Curved Connector 203"/>
          <p:cNvCxnSpPr/>
          <p:nvPr/>
        </p:nvCxnSpPr>
        <p:spPr bwMode="auto">
          <a:xfrm rot="5400000" flipH="1" flipV="1">
            <a:off x="5475518" y="4815604"/>
            <a:ext cx="12700" cy="3170392"/>
          </a:xfrm>
          <a:prstGeom prst="curvedConnector3">
            <a:avLst>
              <a:gd name="adj1" fmla="val 33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Connector 205"/>
          <p:cNvCxnSpPr/>
          <p:nvPr/>
        </p:nvCxnSpPr>
        <p:spPr bwMode="auto">
          <a:xfrm flipV="1">
            <a:off x="0" y="3302000"/>
            <a:ext cx="9144000" cy="25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 bwMode="auto">
          <a:xfrm flipV="1">
            <a:off x="-12700" y="5092700"/>
            <a:ext cx="9144000" cy="25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32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9" grpId="0"/>
      <p:bldP spid="114" grpId="0"/>
      <p:bldP spid="116" grpId="0" animBg="1"/>
      <p:bldP spid="123" grpId="0"/>
      <p:bldP spid="19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-157500"/>
            <a:ext cx="8259762" cy="1446550"/>
          </a:xfrm>
        </p:spPr>
        <p:txBody>
          <a:bodyPr/>
          <a:lstStyle/>
          <a:p>
            <a:r>
              <a:rPr lang="en-US" dirty="0" smtClean="0"/>
              <a:t>You can create an array  of anything.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8800" y="1271539"/>
            <a:ext cx="3045275" cy="23083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C code: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city {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   </a:t>
            </a:r>
            <a:r>
              <a:rPr lang="en-US" dirty="0" err="1" smtClean="0"/>
              <a:t>DistanceFromCoast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   Population;</a:t>
            </a:r>
          </a:p>
          <a:p>
            <a:r>
              <a:rPr lang="en-US" dirty="0"/>
              <a:t> </a:t>
            </a:r>
            <a:r>
              <a:rPr lang="en-US" dirty="0" smtClean="0"/>
              <a:t>   char Subway;</a:t>
            </a:r>
          </a:p>
          <a:p>
            <a:r>
              <a:rPr lang="en-US" dirty="0"/>
              <a:t> </a:t>
            </a:r>
            <a:r>
              <a:rPr lang="en-US" dirty="0" smtClean="0"/>
              <a:t>   char </a:t>
            </a:r>
            <a:r>
              <a:rPr lang="en-US" dirty="0" err="1" smtClean="0"/>
              <a:t>RingRoad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3860800"/>
            <a:ext cx="200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city T[150];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44800" y="3844925"/>
            <a:ext cx="3962400" cy="425450"/>
            <a:chOff x="2794000" y="5292725"/>
            <a:chExt cx="3962400" cy="425450"/>
          </a:xfrm>
        </p:grpSpPr>
        <p:grpSp>
          <p:nvGrpSpPr>
            <p:cNvPr id="8" name="Group 7"/>
            <p:cNvGrpSpPr/>
            <p:nvPr/>
          </p:nvGrpSpPr>
          <p:grpSpPr>
            <a:xfrm>
              <a:off x="2794000" y="5292725"/>
              <a:ext cx="1587500" cy="425450"/>
              <a:chOff x="4302125" y="2393950"/>
              <a:chExt cx="1587500" cy="42545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302125" y="2393950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4699000" y="2393950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5095875" y="2393950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492750" y="2393950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4381500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778375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175250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572125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962650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59525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5283200"/>
            <a:ext cx="8905904" cy="1194832"/>
            <a:chOff x="-12700" y="5626100"/>
            <a:chExt cx="8905904" cy="1194832"/>
          </a:xfrm>
        </p:grpSpPr>
        <p:grpSp>
          <p:nvGrpSpPr>
            <p:cNvPr id="21" name="Group 20"/>
            <p:cNvGrpSpPr/>
            <p:nvPr/>
          </p:nvGrpSpPr>
          <p:grpSpPr>
            <a:xfrm>
              <a:off x="571500" y="6337300"/>
              <a:ext cx="8321704" cy="483632"/>
              <a:chOff x="419100" y="1562100"/>
              <a:chExt cx="8321704" cy="483632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558800" y="1631950"/>
                <a:ext cx="7950200" cy="12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5588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9563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13538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17513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21488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29438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37388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5339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53289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57264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61239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65214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69189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73164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77139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81114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85090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25463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33413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41363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49314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" name="TextBox 45"/>
              <p:cNvSpPr txBox="1"/>
              <p:nvPr/>
            </p:nvSpPr>
            <p:spPr>
              <a:xfrm>
                <a:off x="419100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15399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1169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607997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04296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00595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796894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93193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589492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98578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1012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10759" y="1676400"/>
                <a:ext cx="424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094266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94905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95544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296183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69682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097461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49810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898739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29938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-12700" y="56261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base of 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2"/>
              <a:endCxn id="46" idx="0"/>
            </p:cNvCxnSpPr>
            <p:nvPr/>
          </p:nvCxnSpPr>
          <p:spPr bwMode="auto">
            <a:xfrm>
              <a:off x="560534" y="5995432"/>
              <a:ext cx="167488" cy="4561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70" name="Curved Connector 69"/>
          <p:cNvCxnSpPr/>
          <p:nvPr/>
        </p:nvCxnSpPr>
        <p:spPr bwMode="auto">
          <a:xfrm rot="5400000" flipH="1" flipV="1">
            <a:off x="2718326" y="4131096"/>
            <a:ext cx="12700" cy="3955209"/>
          </a:xfrm>
          <a:prstGeom prst="curvedConnector3">
            <a:avLst>
              <a:gd name="adj1" fmla="val 45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Curved Connector 71"/>
          <p:cNvCxnSpPr/>
          <p:nvPr/>
        </p:nvCxnSpPr>
        <p:spPr bwMode="auto">
          <a:xfrm rot="5400000" flipH="1" flipV="1">
            <a:off x="6693427" y="4131096"/>
            <a:ext cx="12700" cy="3955209"/>
          </a:xfrm>
          <a:prstGeom prst="curvedConnector3">
            <a:avLst>
              <a:gd name="adj1" fmla="val 45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676900" y="4648200"/>
            <a:ext cx="271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address(T[</a:t>
            </a:r>
            <a:r>
              <a:rPr lang="en-US" dirty="0" smtClean="0"/>
              <a:t>i</a:t>
            </a:r>
            <a:r>
              <a:rPr lang="en-US" dirty="0" smtClean="0"/>
              <a:t>]) = T + 10×k;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 Copy Example</a:t>
            </a:r>
            <a:endParaRPr lang="en-AU"/>
          </a:p>
        </p:txBody>
      </p:sp>
      <p:sp>
        <p:nvSpPr>
          <p:cNvPr id="147461" name="Text Box 4"/>
          <p:cNvSpPr txBox="1">
            <a:spLocks noChangeArrowheads="1"/>
          </p:cNvSpPr>
          <p:nvPr/>
        </p:nvSpPr>
        <p:spPr bwMode="auto">
          <a:xfrm>
            <a:off x="558800" y="1143000"/>
            <a:ext cx="3160713" cy="203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C code:</a:t>
            </a:r>
          </a:p>
          <a:p>
            <a:r>
              <a:rPr lang="en-US" dirty="0"/>
              <a:t>void </a:t>
            </a:r>
            <a:r>
              <a:rPr lang="en-US" dirty="0" err="1"/>
              <a:t>strcpy</a:t>
            </a:r>
            <a:r>
              <a:rPr lang="en-US" dirty="0"/>
              <a:t> (char x[], char y[])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/>
              <a:t>  while ((x[</a:t>
            </a:r>
            <a:r>
              <a:rPr lang="en-US" dirty="0" err="1"/>
              <a:t>i</a:t>
            </a:r>
            <a:r>
              <a:rPr lang="en-US" dirty="0"/>
              <a:t>]=y[</a:t>
            </a:r>
            <a:r>
              <a:rPr lang="en-US" dirty="0" err="1"/>
              <a:t>i</a:t>
            </a:r>
            <a:r>
              <a:rPr lang="en-US" dirty="0"/>
              <a:t>])!='\0')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31000" y="-127000"/>
            <a:ext cx="1466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/>
              <a:t>Assumption:</a:t>
            </a:r>
            <a:endParaRPr lang="en-US" dirty="0">
              <a:sym typeface="Symbol" charset="2"/>
            </a:endParaRPr>
          </a:p>
          <a:p>
            <a:pPr algn="ctr"/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↔ </a:t>
            </a:r>
            <a:r>
              <a:rPr lang="en-US" dirty="0">
                <a:sym typeface="Symbol" charset="2"/>
              </a:rPr>
              <a:t>$s0</a:t>
            </a:r>
          </a:p>
          <a:p>
            <a:pPr algn="ctr"/>
            <a:r>
              <a:rPr lang="en-US" dirty="0" err="1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↔ </a:t>
            </a:r>
            <a:r>
              <a:rPr lang="en-US" dirty="0">
                <a:sym typeface="Symbol" charset="2"/>
              </a:rPr>
              <a:t>$a0</a:t>
            </a:r>
          </a:p>
          <a:p>
            <a:pPr algn="ctr"/>
            <a:r>
              <a:rPr lang="en-US" dirty="0" err="1">
                <a:sym typeface="Symbol" charset="2"/>
              </a:rPr>
              <a:t>y</a:t>
            </a:r>
            <a:r>
              <a:rPr lang="en-US" dirty="0" smtClean="0">
                <a:sym typeface="Symbol" charset="2"/>
              </a:rPr>
              <a:t> ↔ </a:t>
            </a:r>
            <a:r>
              <a:rPr lang="en-US" dirty="0">
                <a:sym typeface="Symbol" charset="2"/>
              </a:rPr>
              <a:t>$a1</a:t>
            </a:r>
          </a:p>
        </p:txBody>
      </p:sp>
      <p:sp>
        <p:nvSpPr>
          <p:cNvPr id="147463" name="TextBox 6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124</a:t>
            </a:r>
          </a:p>
        </p:txBody>
      </p:sp>
      <p:sp>
        <p:nvSpPr>
          <p:cNvPr id="10" name="Text Box 1038"/>
          <p:cNvSpPr txBox="1">
            <a:spLocks noChangeArrowheads="1"/>
          </p:cNvSpPr>
          <p:nvPr/>
        </p:nvSpPr>
        <p:spPr bwMode="auto">
          <a:xfrm>
            <a:off x="3926870" y="1143000"/>
            <a:ext cx="233007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i</a:t>
            </a:r>
            <a:r>
              <a:rPr lang="en-US" sz="1400" dirty="0" smtClean="0"/>
              <a:t> ← 0;</a:t>
            </a:r>
            <a:br>
              <a:rPr lang="en-US" sz="1400" dirty="0" smtClean="0"/>
            </a:br>
            <a:r>
              <a:rPr lang="en-US" sz="1400" dirty="0" smtClean="0"/>
              <a:t>L1:      $t2 ← </a:t>
            </a:r>
            <a:r>
              <a:rPr lang="en-US" sz="1400" dirty="0" err="1" smtClean="0"/>
              <a:t>y[i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x[i</a:t>
            </a:r>
            <a:r>
              <a:rPr lang="en-US" sz="1400" dirty="0" smtClean="0"/>
              <a:t>] ← $t2;</a:t>
            </a:r>
          </a:p>
          <a:p>
            <a:r>
              <a:rPr lang="en-US" sz="1400" dirty="0" smtClean="0"/>
              <a:t>           if (</a:t>
            </a:r>
            <a:r>
              <a:rPr lang="en-US" sz="1400" dirty="0" err="1" smtClean="0"/>
              <a:t>y[i</a:t>
            </a:r>
            <a:r>
              <a:rPr lang="en-US" sz="1400" dirty="0" smtClean="0"/>
              <a:t>]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i</a:t>
            </a:r>
            <a:r>
              <a:rPr lang="en-US" sz="1400" dirty="0" smtClean="0"/>
              <a:t> ← i+1;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1" name="Text Box 1038"/>
          <p:cNvSpPr txBox="1">
            <a:spLocks noChangeArrowheads="1"/>
          </p:cNvSpPr>
          <p:nvPr/>
        </p:nvSpPr>
        <p:spPr bwMode="auto">
          <a:xfrm>
            <a:off x="6464300" y="1143000"/>
            <a:ext cx="235023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 </a:t>
            </a:r>
            <a:r>
              <a:rPr lang="en-US" sz="1400" dirty="0" smtClean="0">
                <a:solidFill>
                  <a:srgbClr val="0000FF"/>
                </a:solidFill>
              </a:rPr>
              <a:t>$s0 </a:t>
            </a:r>
            <a:r>
              <a:rPr lang="en-US" sz="1400" dirty="0" smtClean="0"/>
              <a:t>← 0;</a:t>
            </a:r>
            <a:br>
              <a:rPr lang="en-US" sz="1400" dirty="0" smtClean="0"/>
            </a:br>
            <a:r>
              <a:rPr lang="en-US" sz="1400" dirty="0" smtClean="0"/>
              <a:t>L1:      $t2 ← y[</a:t>
            </a:r>
            <a:r>
              <a:rPr lang="en-US" sz="1400" dirty="0" smtClean="0">
                <a:solidFill>
                  <a:srgbClr val="0000FF"/>
                </a:solidFill>
              </a:rPr>
              <a:t>$s0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x[</a:t>
            </a:r>
            <a:r>
              <a:rPr lang="en-US" sz="1400" dirty="0" smtClean="0">
                <a:solidFill>
                  <a:srgbClr val="0000FF"/>
                </a:solidFill>
              </a:rPr>
              <a:t>$s0</a:t>
            </a:r>
            <a:r>
              <a:rPr lang="en-US" sz="1400" dirty="0" smtClean="0"/>
              <a:t>] ← $t2;</a:t>
            </a:r>
          </a:p>
          <a:p>
            <a:r>
              <a:rPr lang="en-US" sz="1400" dirty="0" smtClean="0"/>
              <a:t>           if (</a:t>
            </a:r>
            <a:r>
              <a:rPr lang="en-US" sz="1400" dirty="0" smtClean="0">
                <a:solidFill>
                  <a:srgbClr val="0000FF"/>
                </a:solidFill>
              </a:rPr>
              <a:t>$t2</a:t>
            </a:r>
            <a:r>
              <a:rPr lang="en-US" sz="1400" dirty="0" smtClean="0"/>
              <a:t>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</a:t>
            </a:r>
            <a:r>
              <a:rPr lang="en-US" sz="1400" dirty="0" smtClean="0">
                <a:solidFill>
                  <a:srgbClr val="0000FF"/>
                </a:solidFill>
              </a:rPr>
              <a:t>$s0 </a:t>
            </a:r>
            <a:r>
              <a:rPr lang="en-US" sz="1400" dirty="0" smtClean="0"/>
              <a:t>← </a:t>
            </a:r>
            <a:r>
              <a:rPr lang="en-US" sz="1400" dirty="0" smtClean="0">
                <a:solidFill>
                  <a:srgbClr val="0000FF"/>
                </a:solidFill>
              </a:rPr>
              <a:t>$s0 </a:t>
            </a:r>
            <a:r>
              <a:rPr lang="en-US" sz="1400" dirty="0" smtClean="0"/>
              <a:t>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2" name="Text Box 1038"/>
          <p:cNvSpPr txBox="1">
            <a:spLocks noChangeArrowheads="1"/>
          </p:cNvSpPr>
          <p:nvPr/>
        </p:nvSpPr>
        <p:spPr bwMode="auto">
          <a:xfrm>
            <a:off x="571500" y="3425835"/>
            <a:ext cx="2350235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 $s0 ← 0;</a:t>
            </a:r>
            <a:br>
              <a:rPr lang="en-US" sz="1400" dirty="0" smtClean="0"/>
            </a:br>
            <a:r>
              <a:rPr lang="en-US" sz="1400" dirty="0" smtClean="0"/>
              <a:t>L1:      </a:t>
            </a:r>
            <a:r>
              <a:rPr lang="en-US" sz="1400" dirty="0" smtClean="0">
                <a:solidFill>
                  <a:srgbClr val="0000FF"/>
                </a:solidFill>
              </a:rPr>
              <a:t>$t1 ← $s0 + $a1;      </a:t>
            </a:r>
          </a:p>
          <a:p>
            <a:r>
              <a:rPr lang="en-US" sz="1400" dirty="0" smtClean="0"/>
              <a:t>           $t2 ← </a:t>
            </a:r>
            <a:r>
              <a:rPr lang="en-US" sz="1400" dirty="0" smtClean="0">
                <a:solidFill>
                  <a:srgbClr val="0000FF"/>
                </a:solidFill>
              </a:rPr>
              <a:t>M[$t1];</a:t>
            </a:r>
          </a:p>
          <a:p>
            <a:r>
              <a:rPr lang="en-US" sz="1400" dirty="0" smtClean="0"/>
              <a:t>           x[$s0] ← $t2;</a:t>
            </a:r>
            <a:endParaRPr lang="en-US" sz="1400" dirty="0" smtClean="0">
              <a:solidFill>
                <a:srgbClr val="0000FF"/>
              </a:solidFill>
            </a:endParaRPr>
          </a:p>
          <a:p>
            <a:r>
              <a:rPr lang="en-US" sz="1400" dirty="0" smtClean="0"/>
              <a:t>           if ($t2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$s0 ← $s0 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3" name="Text Box 1038"/>
          <p:cNvSpPr txBox="1">
            <a:spLocks noChangeArrowheads="1"/>
          </p:cNvSpPr>
          <p:nvPr/>
        </p:nvSpPr>
        <p:spPr bwMode="auto">
          <a:xfrm>
            <a:off x="3308350" y="3318113"/>
            <a:ext cx="2350235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 $s0 ← 0;</a:t>
            </a:r>
            <a:br>
              <a:rPr lang="en-US" sz="1400" dirty="0" smtClean="0"/>
            </a:br>
            <a:r>
              <a:rPr lang="en-US" sz="1400" dirty="0" smtClean="0"/>
              <a:t>L1:      $t1 ← $s0 + $a1;      </a:t>
            </a:r>
          </a:p>
          <a:p>
            <a:r>
              <a:rPr lang="en-US" sz="1400" dirty="0" smtClean="0"/>
              <a:t>           $t2 ← M[$t1];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           $t3 ← $s0 + $a0;</a:t>
            </a:r>
          </a:p>
          <a:p>
            <a:r>
              <a:rPr lang="en-US" sz="1400" dirty="0" smtClean="0"/>
              <a:t>           </a:t>
            </a:r>
            <a:r>
              <a:rPr lang="en-US" sz="1400" dirty="0" smtClean="0">
                <a:solidFill>
                  <a:srgbClr val="0000FF"/>
                </a:solidFill>
              </a:rPr>
              <a:t>M[$t3] </a:t>
            </a:r>
            <a:r>
              <a:rPr lang="en-US" sz="1400" dirty="0" smtClean="0"/>
              <a:t>← $t2;</a:t>
            </a:r>
          </a:p>
          <a:p>
            <a:r>
              <a:rPr lang="en-US" sz="1400" dirty="0" smtClean="0"/>
              <a:t>           if ($t2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$s0 ← $s0 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6045200" y="3318113"/>
            <a:ext cx="2350235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 smtClean="0"/>
              <a:t>:</a:t>
            </a:r>
          </a:p>
          <a:p>
            <a:r>
              <a:rPr lang="en-US" sz="1400" dirty="0" smtClean="0"/>
              <a:t>           </a:t>
            </a:r>
            <a:r>
              <a:rPr lang="en-US" sz="1400" dirty="0" smtClean="0">
                <a:solidFill>
                  <a:srgbClr val="0000FF"/>
                </a:solidFill>
              </a:rPr>
              <a:t>$sp ← $sp - 4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           </a:t>
            </a:r>
            <a:r>
              <a:rPr lang="en-US" sz="1400" dirty="0" err="1" smtClean="0">
                <a:solidFill>
                  <a:srgbClr val="0000FF"/>
                </a:solidFill>
              </a:rPr>
              <a:t>M[$sp</a:t>
            </a:r>
            <a:r>
              <a:rPr lang="en-US" sz="1400" dirty="0" smtClean="0">
                <a:solidFill>
                  <a:srgbClr val="0000FF"/>
                </a:solidFill>
              </a:rPr>
              <a:t>] ← $s0</a:t>
            </a:r>
          </a:p>
          <a:p>
            <a:r>
              <a:rPr lang="en-US" sz="1400" dirty="0" smtClean="0"/>
              <a:t>           $s0 ← 0;</a:t>
            </a:r>
            <a:br>
              <a:rPr lang="en-US" sz="1400" dirty="0" smtClean="0"/>
            </a:br>
            <a:r>
              <a:rPr lang="en-US" sz="1400" dirty="0" smtClean="0"/>
              <a:t>L1:      $t1 ← $s0 + $a1;      </a:t>
            </a:r>
          </a:p>
          <a:p>
            <a:r>
              <a:rPr lang="en-US" sz="1400" dirty="0" smtClean="0"/>
              <a:t>           $t2 ← M[$t1];</a:t>
            </a:r>
          </a:p>
          <a:p>
            <a:r>
              <a:rPr lang="en-US" sz="1400" dirty="0" smtClean="0"/>
              <a:t>           $t3 ← $s0 + $a0;</a:t>
            </a:r>
          </a:p>
          <a:p>
            <a:r>
              <a:rPr lang="en-US" sz="1400" dirty="0" smtClean="0"/>
              <a:t>           M[$t3] ← $t2;</a:t>
            </a:r>
          </a:p>
          <a:p>
            <a:r>
              <a:rPr lang="en-US" sz="1400" dirty="0" smtClean="0"/>
              <a:t>           if ($t2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$s0 ← $s0 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</a:t>
            </a:r>
            <a:r>
              <a:rPr lang="en-US" sz="1400" dirty="0" smtClean="0">
                <a:solidFill>
                  <a:srgbClr val="0000FF"/>
                </a:solidFill>
              </a:rPr>
              <a:t>$s0 ← </a:t>
            </a:r>
            <a:r>
              <a:rPr lang="en-US" sz="1400" dirty="0" err="1" smtClean="0">
                <a:solidFill>
                  <a:srgbClr val="0000FF"/>
                </a:solidFill>
              </a:rPr>
              <a:t>M[$sp</a:t>
            </a:r>
            <a:r>
              <a:rPr lang="en-US" sz="1400" dirty="0" smtClean="0">
                <a:solidFill>
                  <a:srgbClr val="0000FF"/>
                </a:solidFill>
              </a:rPr>
              <a:t>]      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           $sp ← $sp + 4;</a:t>
            </a:r>
          </a:p>
          <a:p>
            <a:r>
              <a:rPr lang="en-US" sz="1400" dirty="0" smtClean="0"/>
              <a:t>           return;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3926870" y="1143000"/>
            <a:ext cx="233007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← 0;</a:t>
            </a:r>
            <a:br>
              <a:rPr lang="en-US" sz="1400" dirty="0" smtClean="0"/>
            </a:br>
            <a:r>
              <a:rPr lang="en-US" sz="1400" dirty="0" smtClean="0"/>
              <a:t>L1:      $t2 ← </a:t>
            </a:r>
            <a:r>
              <a:rPr lang="en-US" sz="1400" dirty="0" err="1" smtClean="0"/>
              <a:t>y[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x[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/>
              <a:t>] ← $t2;</a:t>
            </a:r>
          </a:p>
          <a:p>
            <a:r>
              <a:rPr lang="en-US" sz="1400" dirty="0" smtClean="0"/>
              <a:t>           if (</a:t>
            </a:r>
            <a:r>
              <a:rPr lang="en-US" sz="1400" dirty="0" err="1" smtClean="0">
                <a:solidFill>
                  <a:srgbClr val="FF0000"/>
                </a:solidFill>
              </a:rPr>
              <a:t>y[i</a:t>
            </a:r>
            <a:r>
              <a:rPr lang="en-US" sz="1400" dirty="0" smtClean="0">
                <a:solidFill>
                  <a:srgbClr val="FF0000"/>
                </a:solidFill>
              </a:rPr>
              <a:t>] </a:t>
            </a:r>
            <a:r>
              <a:rPr lang="en-US" sz="1400" dirty="0" smtClean="0"/>
              <a:t>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/>
              <a:t> ← </a:t>
            </a:r>
            <a:r>
              <a:rPr lang="en-US" sz="1400" dirty="0" smtClean="0">
                <a:solidFill>
                  <a:srgbClr val="FF0000"/>
                </a:solidFill>
              </a:rPr>
              <a:t>i</a:t>
            </a:r>
            <a:r>
              <a:rPr lang="en-US" sz="1400" dirty="0" smtClean="0"/>
              <a:t>+1;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6" name="Text Box 1038"/>
          <p:cNvSpPr txBox="1">
            <a:spLocks noChangeArrowheads="1"/>
          </p:cNvSpPr>
          <p:nvPr/>
        </p:nvSpPr>
        <p:spPr bwMode="auto">
          <a:xfrm>
            <a:off x="6464300" y="1143000"/>
            <a:ext cx="235023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 $s0 ← 0;</a:t>
            </a:r>
            <a:br>
              <a:rPr lang="en-US" sz="1400" dirty="0" smtClean="0"/>
            </a:br>
            <a:r>
              <a:rPr lang="en-US" sz="1400" dirty="0" smtClean="0"/>
              <a:t>L1:      $t2 ← </a:t>
            </a:r>
            <a:r>
              <a:rPr lang="en-US" sz="1400" dirty="0" smtClean="0">
                <a:solidFill>
                  <a:srgbClr val="FF0000"/>
                </a:solidFill>
              </a:rPr>
              <a:t>y[$s0]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   x[$s0] ← $t2;</a:t>
            </a:r>
          </a:p>
          <a:p>
            <a:r>
              <a:rPr lang="en-US" sz="1400" dirty="0" smtClean="0"/>
              <a:t>           if ($t2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$s0 ← $s0 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7" name="Text Box 1038"/>
          <p:cNvSpPr txBox="1">
            <a:spLocks noChangeArrowheads="1"/>
          </p:cNvSpPr>
          <p:nvPr/>
        </p:nvSpPr>
        <p:spPr bwMode="auto">
          <a:xfrm>
            <a:off x="571500" y="3425835"/>
            <a:ext cx="2350235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  <a:endParaRPr lang="en-US" sz="1400" u="sng" dirty="0" smtClean="0"/>
          </a:p>
          <a:p>
            <a:r>
              <a:rPr lang="en-US" sz="1400" dirty="0" smtClean="0"/>
              <a:t>           $s0 ← 0;</a:t>
            </a:r>
            <a:br>
              <a:rPr lang="en-US" sz="1400" dirty="0" smtClean="0"/>
            </a:br>
            <a:r>
              <a:rPr lang="en-US" sz="1400" dirty="0" smtClean="0"/>
              <a:t>L1:      $t1 ← $s0 + $a1;      </a:t>
            </a:r>
          </a:p>
          <a:p>
            <a:r>
              <a:rPr lang="en-US" sz="1400" dirty="0" smtClean="0"/>
              <a:t>           $t2 ← M[$t1];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   x[$s0] </a:t>
            </a:r>
            <a:r>
              <a:rPr lang="en-US" sz="1400" dirty="0" smtClean="0"/>
              <a:t>← $t2;</a:t>
            </a:r>
          </a:p>
          <a:p>
            <a:r>
              <a:rPr lang="en-US" sz="1400" dirty="0" smtClean="0"/>
              <a:t>           if ($t2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$s0 ← $s0 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return;</a:t>
            </a:r>
          </a:p>
        </p:txBody>
      </p:sp>
      <p:sp>
        <p:nvSpPr>
          <p:cNvPr id="18" name="Text Box 1038"/>
          <p:cNvSpPr txBox="1">
            <a:spLocks noChangeArrowheads="1"/>
          </p:cNvSpPr>
          <p:nvPr/>
        </p:nvSpPr>
        <p:spPr bwMode="auto">
          <a:xfrm>
            <a:off x="3308350" y="3318570"/>
            <a:ext cx="2350235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 smtClean="0"/>
              <a:t>:</a:t>
            </a:r>
          </a:p>
          <a:p>
            <a:r>
              <a:rPr lang="en-US" sz="1400" dirty="0" smtClean="0"/>
              <a:t>           </a:t>
            </a:r>
            <a:r>
              <a:rPr lang="en-US" sz="1400" dirty="0" smtClean="0">
                <a:solidFill>
                  <a:srgbClr val="FF0000"/>
                </a:solidFill>
              </a:rPr>
              <a:t>&lt;save registers&gt;</a:t>
            </a:r>
          </a:p>
          <a:p>
            <a:r>
              <a:rPr lang="en-US" sz="1400" dirty="0" smtClean="0"/>
              <a:t>           $s0 ← 0;</a:t>
            </a:r>
            <a:br>
              <a:rPr lang="en-US" sz="1400" dirty="0" smtClean="0"/>
            </a:br>
            <a:r>
              <a:rPr lang="en-US" sz="1400" dirty="0" smtClean="0"/>
              <a:t>L1:      $t1 ← $s0 + $a1;      </a:t>
            </a:r>
          </a:p>
          <a:p>
            <a:r>
              <a:rPr lang="en-US" sz="1400" dirty="0" smtClean="0"/>
              <a:t>           $t2 ← M[$t1];</a:t>
            </a:r>
          </a:p>
          <a:p>
            <a:r>
              <a:rPr lang="en-US" sz="1400" dirty="0" smtClean="0"/>
              <a:t>           $t3 ← $s0 + $a0;</a:t>
            </a:r>
          </a:p>
          <a:p>
            <a:r>
              <a:rPr lang="en-US" sz="1400" dirty="0" smtClean="0"/>
              <a:t>           M[$t3] ← $t2;</a:t>
            </a:r>
          </a:p>
          <a:p>
            <a:r>
              <a:rPr lang="en-US" sz="1400" dirty="0" smtClean="0"/>
              <a:t>           if ($t2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$s0 ← $s0 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</a:t>
            </a:r>
            <a:r>
              <a:rPr lang="en-US" sz="1400" dirty="0" smtClean="0">
                <a:solidFill>
                  <a:srgbClr val="FF0000"/>
                </a:solidFill>
              </a:rPr>
              <a:t>&lt;restore registers&gt;     </a:t>
            </a:r>
          </a:p>
          <a:p>
            <a:r>
              <a:rPr lang="en-US" sz="1400" dirty="0" smtClean="0"/>
              <a:t>           return;</a:t>
            </a:r>
          </a:p>
        </p:txBody>
      </p:sp>
    </p:spTree>
    <p:extLst>
      <p:ext uri="{BB962C8B-B14F-4D97-AF65-F5344CB8AC3E}">
        <p14:creationId xmlns:p14="http://schemas.microsoft.com/office/powerpoint/2010/main" val="131321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1038"/>
          <p:cNvSpPr txBox="1">
            <a:spLocks noChangeArrowheads="1"/>
          </p:cNvSpPr>
          <p:nvPr/>
        </p:nvSpPr>
        <p:spPr bwMode="auto">
          <a:xfrm>
            <a:off x="4038600" y="2819400"/>
            <a:ext cx="4356100" cy="3324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u="sng" dirty="0" err="1"/>
              <a:t>strcpy</a:t>
            </a:r>
            <a:r>
              <a:rPr lang="en-US" sz="1400" u="sng" dirty="0"/>
              <a:t>: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addi</a:t>
            </a:r>
            <a:r>
              <a:rPr lang="en-US" sz="1400" dirty="0"/>
              <a:t>  $sp, $sp, -4            # adjust stack for 1 item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sw</a:t>
            </a:r>
            <a:r>
              <a:rPr lang="en-US" sz="1400" dirty="0"/>
              <a:t>    $s0, 0($sp)             # save $s0</a:t>
            </a:r>
            <a:br>
              <a:rPr lang="en-US" sz="1400" dirty="0"/>
            </a:br>
            <a:r>
              <a:rPr lang="en-US" sz="1400" dirty="0"/>
              <a:t>      add   $s0, $zero, $zero   # </a:t>
            </a:r>
            <a:r>
              <a:rPr lang="en-US" sz="1400" dirty="0" err="1"/>
              <a:t>i</a:t>
            </a:r>
            <a:r>
              <a:rPr lang="en-US" sz="1400" dirty="0" smtClean="0"/>
              <a:t> ← </a:t>
            </a:r>
            <a:r>
              <a:rPr lang="en-US" sz="1400" dirty="0"/>
              <a:t>0</a:t>
            </a:r>
            <a:br>
              <a:rPr lang="en-US" sz="1400" dirty="0"/>
            </a:br>
            <a:r>
              <a:rPr lang="en-US" sz="1400" dirty="0"/>
              <a:t>L1: add   $t1, $s0, $a1          # </a:t>
            </a:r>
            <a:r>
              <a:rPr lang="en-US" sz="1400" dirty="0" err="1"/>
              <a:t>addr</a:t>
            </a:r>
            <a:r>
              <a:rPr lang="en-US" sz="1400" dirty="0"/>
              <a:t> of </a:t>
            </a:r>
            <a:r>
              <a:rPr lang="en-US" sz="1400" dirty="0" err="1"/>
              <a:t>y[i</a:t>
            </a:r>
            <a:r>
              <a:rPr lang="en-US" sz="1400" dirty="0"/>
              <a:t>] in $t1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lbu</a:t>
            </a:r>
            <a:r>
              <a:rPr lang="en-US" sz="1400" dirty="0"/>
              <a:t>    $t2, 0($t1)              # $t2</a:t>
            </a:r>
            <a:r>
              <a:rPr lang="en-US" sz="1400" dirty="0" smtClean="0"/>
              <a:t> ← </a:t>
            </a:r>
            <a:r>
              <a:rPr lang="en-US" sz="1400" dirty="0" err="1"/>
              <a:t>y[i</a:t>
            </a:r>
            <a:r>
              <a:rPr lang="en-US" sz="1400" dirty="0"/>
              <a:t>]</a:t>
            </a:r>
            <a:br>
              <a:rPr lang="en-US" sz="1400" dirty="0"/>
            </a:br>
            <a:r>
              <a:rPr lang="en-US" sz="1400" dirty="0"/>
              <a:t>      add   $t3, $s0, $a0          # </a:t>
            </a:r>
            <a:r>
              <a:rPr lang="en-US" sz="1400" dirty="0" err="1"/>
              <a:t>addr</a:t>
            </a:r>
            <a:r>
              <a:rPr lang="en-US" sz="1400" dirty="0"/>
              <a:t> of </a:t>
            </a:r>
            <a:r>
              <a:rPr lang="en-US" sz="1400" dirty="0" err="1"/>
              <a:t>x[i</a:t>
            </a:r>
            <a:r>
              <a:rPr lang="en-US" sz="1400" dirty="0"/>
              <a:t>] in $t3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sb</a:t>
            </a:r>
            <a:r>
              <a:rPr lang="en-US" sz="1400" dirty="0"/>
              <a:t>     $t2, 0($t3)              # </a:t>
            </a:r>
            <a:r>
              <a:rPr lang="en-US" sz="1400" dirty="0" err="1"/>
              <a:t>x[i</a:t>
            </a:r>
            <a:r>
              <a:rPr lang="en-US" sz="1400" dirty="0"/>
              <a:t>]</a:t>
            </a:r>
            <a:r>
              <a:rPr lang="en-US" sz="1400" dirty="0" smtClean="0"/>
              <a:t> ← </a:t>
            </a:r>
            <a:r>
              <a:rPr lang="en-US" sz="1400" dirty="0" err="1"/>
              <a:t>y[i</a:t>
            </a:r>
            <a:r>
              <a:rPr lang="en-US" sz="1400" dirty="0"/>
              <a:t>]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beq</a:t>
            </a:r>
            <a:r>
              <a:rPr lang="en-US" sz="1400" dirty="0"/>
              <a:t>   $t2, $zero, L2        # exit loop if </a:t>
            </a:r>
            <a:r>
              <a:rPr lang="en-US" sz="1400" dirty="0" err="1"/>
              <a:t>y[i</a:t>
            </a:r>
            <a:r>
              <a:rPr lang="en-US" sz="1400" dirty="0"/>
              <a:t>] == 0  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addi</a:t>
            </a:r>
            <a:r>
              <a:rPr lang="en-US" sz="1400" dirty="0"/>
              <a:t>  $s0, $s0, 1            # </a:t>
            </a:r>
            <a:r>
              <a:rPr lang="en-US" sz="1400" dirty="0" err="1"/>
              <a:t>i</a:t>
            </a:r>
            <a:r>
              <a:rPr lang="en-US" sz="1400" dirty="0" smtClean="0"/>
              <a:t> ← </a:t>
            </a:r>
            <a:r>
              <a:rPr lang="en-US" sz="1400" dirty="0" err="1"/>
              <a:t>i</a:t>
            </a:r>
            <a:r>
              <a:rPr lang="en-US" sz="1400" dirty="0"/>
              <a:t> + 1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j</a:t>
            </a:r>
            <a:r>
              <a:rPr lang="en-US" sz="1400" dirty="0"/>
              <a:t>        L1                          # next iteration of loop</a:t>
            </a:r>
            <a:br>
              <a:rPr lang="en-US" sz="1400" dirty="0"/>
            </a:br>
            <a:r>
              <a:rPr lang="en-US" sz="1400" dirty="0"/>
              <a:t>L2: </a:t>
            </a:r>
            <a:r>
              <a:rPr lang="en-US" sz="1400" dirty="0" err="1"/>
              <a:t>lw</a:t>
            </a:r>
            <a:r>
              <a:rPr lang="en-US" sz="1400" dirty="0"/>
              <a:t>     $s0, 0($sp)            # restore saved $s0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addi</a:t>
            </a:r>
            <a:r>
              <a:rPr lang="en-US" sz="1400" dirty="0"/>
              <a:t>  $sp, $sp, 4            # pop 1 item from stack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jr</a:t>
            </a:r>
            <a:r>
              <a:rPr lang="en-US" sz="1400" dirty="0"/>
              <a:t>       $</a:t>
            </a:r>
            <a:r>
              <a:rPr lang="en-US" sz="1400" dirty="0" err="1"/>
              <a:t>ra</a:t>
            </a:r>
            <a:r>
              <a:rPr lang="en-US" sz="1400" dirty="0"/>
              <a:t>                        # and return</a:t>
            </a:r>
            <a:endParaRPr lang="en-US" sz="1400" u="sng" dirty="0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 Copy Example</a:t>
            </a:r>
            <a:endParaRPr lang="en-AU"/>
          </a:p>
        </p:txBody>
      </p:sp>
      <p:sp>
        <p:nvSpPr>
          <p:cNvPr id="149509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3160713" cy="203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/>
              <a:t>C code:</a:t>
            </a:r>
          </a:p>
          <a:p>
            <a:r>
              <a:rPr lang="en-US"/>
              <a:t>void strcpy (char x[], char y[])</a:t>
            </a:r>
            <a:br>
              <a:rPr lang="en-US"/>
            </a:br>
            <a:r>
              <a:rPr lang="en-US"/>
              <a:t>{ int i;</a:t>
            </a:r>
            <a:br>
              <a:rPr lang="en-US"/>
            </a:br>
            <a:r>
              <a:rPr lang="en-US"/>
              <a:t>  i = 0;</a:t>
            </a:r>
            <a:br>
              <a:rPr lang="en-US"/>
            </a:br>
            <a:r>
              <a:rPr lang="en-US"/>
              <a:t>  while ((x[i]=y[i])!='\0')</a:t>
            </a:r>
            <a:br>
              <a:rPr lang="en-US"/>
            </a:br>
            <a:r>
              <a:rPr lang="en-US"/>
              <a:t>    i += 1;</a:t>
            </a:r>
            <a:br>
              <a:rPr lang="en-US"/>
            </a:br>
            <a:r>
              <a:rPr lang="en-US"/>
              <a:t>}</a:t>
            </a:r>
          </a:p>
        </p:txBody>
      </p:sp>
      <p:sp>
        <p:nvSpPr>
          <p:cNvPr id="149510" name="Text Box 4"/>
          <p:cNvSpPr txBox="1">
            <a:spLocks noChangeArrowheads="1"/>
          </p:cNvSpPr>
          <p:nvPr/>
        </p:nvSpPr>
        <p:spPr bwMode="auto">
          <a:xfrm>
            <a:off x="6781800" y="1295400"/>
            <a:ext cx="1466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/>
              <a:t>Assumption:</a:t>
            </a:r>
            <a:endParaRPr lang="en-US" dirty="0">
              <a:sym typeface="Symbol" charset="2"/>
            </a:endParaRPr>
          </a:p>
          <a:p>
            <a:pPr algn="ctr"/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↔ </a:t>
            </a:r>
            <a:r>
              <a:rPr lang="en-US" dirty="0">
                <a:sym typeface="Symbol" charset="2"/>
              </a:rPr>
              <a:t>$s0</a:t>
            </a:r>
          </a:p>
          <a:p>
            <a:pPr algn="ctr"/>
            <a:r>
              <a:rPr lang="en-US" dirty="0" err="1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↔ </a:t>
            </a:r>
            <a:r>
              <a:rPr lang="en-US" dirty="0">
                <a:sym typeface="Symbol" charset="2"/>
              </a:rPr>
              <a:t>$a0</a:t>
            </a:r>
          </a:p>
          <a:p>
            <a:pPr algn="ctr"/>
            <a:r>
              <a:rPr lang="en-US" dirty="0" err="1">
                <a:sym typeface="Symbol" charset="2"/>
              </a:rPr>
              <a:t>y</a:t>
            </a:r>
            <a:r>
              <a:rPr lang="en-US" dirty="0" smtClean="0">
                <a:sym typeface="Symbol" charset="2"/>
              </a:rPr>
              <a:t> ↔ </a:t>
            </a:r>
            <a:r>
              <a:rPr lang="en-US" dirty="0">
                <a:sym typeface="Symbol" charset="2"/>
              </a:rPr>
              <a:t>$a1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810000" y="3733800"/>
            <a:ext cx="4800600" cy="24384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10000" y="3962400"/>
            <a:ext cx="4800600" cy="22098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810000" y="4419600"/>
            <a:ext cx="4800600" cy="17526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10000" y="4800600"/>
            <a:ext cx="4800600" cy="13716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810000" y="5029200"/>
            <a:ext cx="4800600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10000" y="5486400"/>
            <a:ext cx="48006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10000" y="5867400"/>
            <a:ext cx="4800600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18" name="TextBox 14"/>
          <p:cNvSpPr txBox="1">
            <a:spLocks noChangeArrowheads="1"/>
          </p:cNvSpPr>
          <p:nvPr/>
        </p:nvSpPr>
        <p:spPr bwMode="auto">
          <a:xfrm>
            <a:off x="1905000" y="6324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125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711200" y="3292713"/>
            <a:ext cx="2350235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u="sng" dirty="0" err="1"/>
              <a:t>strcpy</a:t>
            </a:r>
            <a:r>
              <a:rPr lang="en-US" sz="1400" u="sng" dirty="0" smtClean="0"/>
              <a:t>:</a:t>
            </a:r>
          </a:p>
          <a:p>
            <a:r>
              <a:rPr lang="en-US" sz="1400" dirty="0" smtClean="0"/>
              <a:t>           $sp ← $sp - 4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M[$sp</a:t>
            </a:r>
            <a:r>
              <a:rPr lang="en-US" sz="1400" dirty="0" smtClean="0"/>
              <a:t>] ← $s0</a:t>
            </a:r>
          </a:p>
          <a:p>
            <a:r>
              <a:rPr lang="en-US" sz="1400" dirty="0" smtClean="0"/>
              <a:t>           $s0 ← 0;</a:t>
            </a:r>
            <a:br>
              <a:rPr lang="en-US" sz="1400" dirty="0" smtClean="0"/>
            </a:br>
            <a:r>
              <a:rPr lang="en-US" sz="1400" dirty="0" smtClean="0"/>
              <a:t>L1:      $t1 ← $s0 + $a1;      </a:t>
            </a:r>
          </a:p>
          <a:p>
            <a:r>
              <a:rPr lang="en-US" sz="1400" dirty="0" smtClean="0"/>
              <a:t>           $t2 ← M[$t1];</a:t>
            </a:r>
          </a:p>
          <a:p>
            <a:r>
              <a:rPr lang="en-US" sz="1400" dirty="0" smtClean="0"/>
              <a:t>           $t3 ← $s0 + $a0;</a:t>
            </a:r>
          </a:p>
          <a:p>
            <a:r>
              <a:rPr lang="en-US" sz="1400" dirty="0" smtClean="0"/>
              <a:t>           M[$t3] ← $t2;</a:t>
            </a:r>
          </a:p>
          <a:p>
            <a:r>
              <a:rPr lang="en-US" sz="1400" dirty="0" smtClean="0"/>
              <a:t>           if ($t2 == 0) </a:t>
            </a:r>
            <a:r>
              <a:rPr lang="en-US" sz="1400" dirty="0" err="1" smtClean="0"/>
              <a:t>goto</a:t>
            </a:r>
            <a:r>
              <a:rPr lang="en-US" sz="1400" dirty="0" smtClean="0"/>
              <a:t> L2;</a:t>
            </a:r>
          </a:p>
          <a:p>
            <a:r>
              <a:rPr lang="en-US" sz="1400" dirty="0" smtClean="0"/>
              <a:t>           $s0 ← $s0 + 1;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goto</a:t>
            </a:r>
            <a:r>
              <a:rPr lang="en-US" sz="1400" dirty="0" smtClean="0"/>
              <a:t> L1;</a:t>
            </a:r>
          </a:p>
          <a:p>
            <a:r>
              <a:rPr lang="en-US" sz="1400" dirty="0" smtClean="0"/>
              <a:t>L2:      $s0 ← </a:t>
            </a:r>
            <a:r>
              <a:rPr lang="en-US" sz="1400" dirty="0" err="1" smtClean="0"/>
              <a:t>M[$sp</a:t>
            </a:r>
            <a:r>
              <a:rPr lang="en-US" sz="1400" dirty="0" smtClean="0"/>
              <a:t>]      </a:t>
            </a:r>
          </a:p>
          <a:p>
            <a:r>
              <a:rPr lang="en-US" sz="1400" dirty="0" smtClean="0"/>
              <a:t>           $sp ← $sp + 4;</a:t>
            </a:r>
          </a:p>
          <a:p>
            <a:r>
              <a:rPr lang="en-US" sz="1400" dirty="0" smtClean="0"/>
              <a:t>           return;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962400" y="4165600"/>
            <a:ext cx="4800600" cy="22098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1079500" y="3810000"/>
            <a:ext cx="1612900" cy="419100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066800" y="4216400"/>
            <a:ext cx="1612900" cy="215900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079512" y="4872495"/>
            <a:ext cx="1612900" cy="419100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79512" y="5278895"/>
            <a:ext cx="1930388" cy="232905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079512" y="5507495"/>
            <a:ext cx="1612900" cy="419100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079512" y="5926595"/>
            <a:ext cx="1612900" cy="419100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054112" y="6358395"/>
            <a:ext cx="1930388" cy="232905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rPr>
              <a:t>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8.88889E-6 L -3.46945E-18 0.03333 " pathEditMode="relative" ptsTypes="AA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3333 L 3.61111E-6 0.0662 " pathEditMode="relative" ptsTypes="AA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1" animBg="1"/>
      <p:bldP spid="22" grpId="1" animBg="1"/>
      <p:bldP spid="23" grpId="1" animBg="1"/>
      <p:bldP spid="24" grpId="1" animBg="1"/>
      <p:bldP spid="25" grpId="1" animBg="1"/>
      <p:bldP spid="17" grpId="0" animBg="1"/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9" grpId="0" animBg="1"/>
      <p:bldP spid="29" grpId="1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03400"/>
            <a:ext cx="3045500" cy="3693319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void </a:t>
            </a:r>
            <a:r>
              <a:rPr lang="en-US" dirty="0" err="1" smtClean="0"/>
              <a:t>foo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</a:t>
            </a:r>
            <a:r>
              <a:rPr lang="en-US" dirty="0" err="1" smtClean="0"/>
              <a:t>scanf(“%d</a:t>
            </a:r>
            <a:r>
              <a:rPr lang="en-US" dirty="0" smtClean="0"/>
              <a:t> %</a:t>
            </a:r>
            <a:r>
              <a:rPr lang="en-US" dirty="0" err="1" smtClean="0"/>
              <a:t>d”,&amp;a</a:t>
            </a:r>
            <a:r>
              <a:rPr lang="en-US" dirty="0" smtClean="0"/>
              <a:t>, &amp;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5:  …</a:t>
            </a:r>
          </a:p>
          <a:p>
            <a:r>
              <a:rPr lang="en-US" dirty="0" smtClean="0"/>
              <a:t>  6: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</a:t>
            </a:r>
            <a:r>
              <a:rPr lang="en-US" dirty="0" err="1" smtClean="0"/>
              <a:t>t</a:t>
            </a:r>
            <a:r>
              <a:rPr lang="en-US" dirty="0" smtClean="0"/>
              <a:t> = 2*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…</a:t>
            </a:r>
          </a:p>
          <a:p>
            <a:r>
              <a:rPr lang="en-US" dirty="0" smtClean="0"/>
              <a:t>  9: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bar(b</a:t>
            </a:r>
            <a:r>
              <a:rPr lang="en-US" dirty="0" smtClean="0"/>
              <a:t>, a);</a:t>
            </a:r>
          </a:p>
          <a:p>
            <a:r>
              <a:rPr lang="en-US" dirty="0" smtClean="0"/>
              <a:t>10:  </a:t>
            </a:r>
            <a:r>
              <a:rPr lang="en-US" dirty="0" err="1" smtClean="0"/>
              <a:t>c</a:t>
            </a:r>
            <a:r>
              <a:rPr lang="en-US" dirty="0" smtClean="0"/>
              <a:t> = </a:t>
            </a:r>
            <a:r>
              <a:rPr lang="en-US" dirty="0" err="1" smtClean="0"/>
              <a:t>c</a:t>
            </a:r>
            <a:r>
              <a:rPr lang="en-US" dirty="0" smtClean="0"/>
              <a:t> +  4*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11:   …</a:t>
            </a:r>
          </a:p>
          <a:p>
            <a:r>
              <a:rPr lang="en-US" dirty="0" smtClean="0"/>
              <a:t>12: 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4596" y="2218898"/>
            <a:ext cx="2519477" cy="2862323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bar(int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t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5:   </a:t>
            </a:r>
            <a:r>
              <a:rPr lang="en-US" dirty="0" err="1" smtClean="0"/>
              <a:t>for(i</a:t>
            </a:r>
            <a:r>
              <a:rPr lang="en-US" dirty="0" smtClean="0"/>
              <a:t>=0,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</a:t>
            </a:r>
            <a:r>
              <a:rPr lang="en-US" dirty="0" smtClean="0"/>
              <a:t> 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6:        </a:t>
            </a:r>
            <a:r>
              <a:rPr lang="en-US" dirty="0" err="1" smtClean="0"/>
              <a:t>t</a:t>
            </a:r>
            <a:r>
              <a:rPr lang="en-US" dirty="0" smtClean="0"/>
              <a:t> =  </a:t>
            </a:r>
            <a:r>
              <a:rPr lang="en-US" dirty="0" err="1" smtClean="0"/>
              <a:t>baz(x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      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*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     }</a:t>
            </a:r>
          </a:p>
          <a:p>
            <a:r>
              <a:rPr lang="en-US" dirty="0" smtClean="0"/>
              <a:t>  9:   return 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10: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3169" y="2772896"/>
            <a:ext cx="1839716" cy="1754327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smtClean="0"/>
              <a:t>baz(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z</a:t>
            </a:r>
            <a:r>
              <a:rPr lang="en-US" dirty="0" smtClean="0"/>
              <a:t> = 100-d;</a:t>
            </a:r>
          </a:p>
          <a:p>
            <a:r>
              <a:rPr lang="en-US" dirty="0" smtClean="0"/>
              <a:t>  5:   return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6:  }</a:t>
            </a:r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1701800" y="2413000"/>
            <a:ext cx="2260600" cy="1130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" name="Curved Connector 8"/>
          <p:cNvCxnSpPr/>
          <p:nvPr/>
        </p:nvCxnSpPr>
        <p:spPr bwMode="auto">
          <a:xfrm flipV="1">
            <a:off x="5842000" y="2984500"/>
            <a:ext cx="1498600" cy="939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10800000">
            <a:off x="5397500" y="3987800"/>
            <a:ext cx="2298700" cy="190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3225800" y="1079500"/>
            <a:ext cx="3721099" cy="1397000"/>
            <a:chOff x="4092924" y="3962400"/>
            <a:chExt cx="3897171" cy="1397000"/>
          </a:xfrm>
        </p:grpSpPr>
        <p:sp>
          <p:nvSpPr>
            <p:cNvPr id="37" name="TextBox 36"/>
            <p:cNvSpPr txBox="1"/>
            <p:nvPr/>
          </p:nvSpPr>
          <p:spPr>
            <a:xfrm>
              <a:off x="4636781" y="39624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write return address into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7" idx="1"/>
            </p:cNvCxnSpPr>
            <p:nvPr/>
          </p:nvCxnSpPr>
          <p:spPr bwMode="auto">
            <a:xfrm rot="10800000" flipV="1">
              <a:off x="4092924" y="4147066"/>
              <a:ext cx="543857" cy="12123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4037186" y="5803900"/>
            <a:ext cx="320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203200"/>
            <a:ext cx="357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MIPS there is a single register,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, to store the return address.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" name="Group 35"/>
          <p:cNvGrpSpPr/>
          <p:nvPr/>
        </p:nvGrpSpPr>
        <p:grpSpPr>
          <a:xfrm>
            <a:off x="6769102" y="1739900"/>
            <a:ext cx="2374898" cy="1346199"/>
            <a:chOff x="4319044" y="3911600"/>
            <a:chExt cx="2487272" cy="1346199"/>
          </a:xfrm>
        </p:grpSpPr>
        <p:sp>
          <p:nvSpPr>
            <p:cNvPr id="36" name="TextBox 35"/>
            <p:cNvSpPr txBox="1"/>
            <p:nvPr/>
          </p:nvSpPr>
          <p:spPr>
            <a:xfrm>
              <a:off x="4889501" y="3911600"/>
              <a:ext cx="19168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safe to overwrite return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 into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 bwMode="auto">
            <a:xfrm rot="10800000" flipV="1">
              <a:off x="4319044" y="4373264"/>
              <a:ext cx="570458" cy="8845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35"/>
          <p:cNvGrpSpPr/>
          <p:nvPr/>
        </p:nvGrpSpPr>
        <p:grpSpPr>
          <a:xfrm>
            <a:off x="3479801" y="4635500"/>
            <a:ext cx="3949699" cy="1309132"/>
            <a:chOff x="4106226" y="3124200"/>
            <a:chExt cx="4136587" cy="1309132"/>
          </a:xfrm>
        </p:grpSpPr>
        <p:sp>
          <p:nvSpPr>
            <p:cNvPr id="49" name="TextBox 48"/>
            <p:cNvSpPr txBox="1"/>
            <p:nvPr/>
          </p:nvSpPr>
          <p:spPr>
            <a:xfrm>
              <a:off x="4889499" y="40640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to correct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1"/>
            </p:cNvCxnSpPr>
            <p:nvPr/>
          </p:nvCxnSpPr>
          <p:spPr bwMode="auto">
            <a:xfrm rot="10800000">
              <a:off x="4106226" y="3124200"/>
              <a:ext cx="783274" cy="11244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6" name="Group 35"/>
          <p:cNvGrpSpPr/>
          <p:nvPr/>
        </p:nvGrpSpPr>
        <p:grpSpPr>
          <a:xfrm>
            <a:off x="4737099" y="1549400"/>
            <a:ext cx="3873500" cy="1320800"/>
            <a:chOff x="4186031" y="4064000"/>
            <a:chExt cx="4056783" cy="1320800"/>
          </a:xfrm>
        </p:grpSpPr>
        <p:sp>
          <p:nvSpPr>
            <p:cNvPr id="31" name="TextBox 30"/>
            <p:cNvSpPr txBox="1"/>
            <p:nvPr/>
          </p:nvSpPr>
          <p:spPr>
            <a:xfrm>
              <a:off x="4889500" y="40640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save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r>
                <a:rPr lang="en-US" dirty="0" smtClean="0">
                  <a:solidFill>
                    <a:srgbClr val="FF0000"/>
                  </a:solidFill>
                </a:rPr>
                <a:t> into stack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 bwMode="auto">
            <a:xfrm rot="10800000" flipV="1">
              <a:off x="4186031" y="4248666"/>
              <a:ext cx="703468" cy="11361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1727200" y="3619500"/>
            <a:ext cx="2324100" cy="1117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40" name="Group 35"/>
          <p:cNvGrpSpPr/>
          <p:nvPr/>
        </p:nvGrpSpPr>
        <p:grpSpPr>
          <a:xfrm>
            <a:off x="4635501" y="4508500"/>
            <a:ext cx="4089399" cy="1042432"/>
            <a:chOff x="3520984" y="3390900"/>
            <a:chExt cx="4282898" cy="1042432"/>
          </a:xfrm>
        </p:grpSpPr>
        <p:sp>
          <p:nvSpPr>
            <p:cNvPr id="41" name="TextBox 40"/>
            <p:cNvSpPr txBox="1"/>
            <p:nvPr/>
          </p:nvSpPr>
          <p:spPr>
            <a:xfrm>
              <a:off x="4450568" y="40640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restore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r>
                <a:rPr lang="en-US" dirty="0" smtClean="0">
                  <a:solidFill>
                    <a:srgbClr val="FF0000"/>
                  </a:solidFill>
                </a:rPr>
                <a:t> from stack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1" idx="1"/>
            </p:cNvCxnSpPr>
            <p:nvPr/>
          </p:nvCxnSpPr>
          <p:spPr bwMode="auto">
            <a:xfrm rot="10800000">
              <a:off x="3520984" y="3390900"/>
              <a:ext cx="929585" cy="8577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35"/>
          <p:cNvGrpSpPr/>
          <p:nvPr/>
        </p:nvGrpSpPr>
        <p:grpSpPr>
          <a:xfrm>
            <a:off x="6972300" y="4165600"/>
            <a:ext cx="2171699" cy="2056031"/>
            <a:chOff x="4518555" y="3149600"/>
            <a:chExt cx="2274458" cy="2056031"/>
          </a:xfrm>
        </p:grpSpPr>
        <p:sp>
          <p:nvSpPr>
            <p:cNvPr id="48" name="TextBox 47"/>
            <p:cNvSpPr txBox="1"/>
            <p:nvPr/>
          </p:nvSpPr>
          <p:spPr>
            <a:xfrm>
              <a:off x="4889499" y="4559300"/>
              <a:ext cx="1903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to correct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8" idx="0"/>
            </p:cNvCxnSpPr>
            <p:nvPr/>
          </p:nvCxnSpPr>
          <p:spPr bwMode="auto">
            <a:xfrm rot="16200000" flipV="1">
              <a:off x="4475056" y="3193099"/>
              <a:ext cx="1409700" cy="1322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81122</TotalTime>
  <Words>9524</Words>
  <Application>Microsoft Macintosh PowerPoint</Application>
  <PresentationFormat>On-screen Show (4:3)</PresentationFormat>
  <Paragraphs>3045</Paragraphs>
  <Slides>88</Slides>
  <Notes>63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0" baseType="lpstr">
      <vt:lpstr>1_cod4e</vt:lpstr>
      <vt:lpstr>Document</vt:lpstr>
      <vt:lpstr>Topic 4</vt:lpstr>
      <vt:lpstr>Procedure calls</vt:lpstr>
      <vt:lpstr>Problem</vt:lpstr>
      <vt:lpstr>Solution</vt:lpstr>
      <vt:lpstr>What goes into the stack</vt:lpstr>
      <vt:lpstr>Where is the top of the Stack?</vt:lpstr>
      <vt:lpstr>Saving Register into the Stack</vt:lpstr>
      <vt:lpstr>Saving Register into the Stack</vt:lpstr>
      <vt:lpstr>Solution</vt:lpstr>
      <vt:lpstr>Saving Register into the Stack</vt:lpstr>
      <vt:lpstr>Memory Layout</vt:lpstr>
      <vt:lpstr>Optimization</vt:lpstr>
      <vt:lpstr>Concept of Liveness</vt:lpstr>
      <vt:lpstr>Calling Convention</vt:lpstr>
      <vt:lpstr>Register Saving Convention</vt:lpstr>
      <vt:lpstr>Registers Used for Procedure Calls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Frame Pointer</vt:lpstr>
      <vt:lpstr>Frame Pointer (Example)</vt:lpstr>
      <vt:lpstr>Frame Pointer (Example – at begin)</vt:lpstr>
      <vt:lpstr>Frame Pointer (Example - at end)</vt:lpstr>
      <vt:lpstr>PowerPoint Presentation</vt:lpstr>
      <vt:lpstr>PowerPoint Presentation</vt:lpstr>
      <vt:lpstr>PowerPoint Presentation</vt:lpstr>
      <vt:lpstr>PowerPoint Presentation</vt:lpstr>
      <vt:lpstr>Procedure Call Instructions</vt:lpstr>
      <vt:lpstr>Branch and Link</vt:lpstr>
      <vt:lpstr>Branch and Link</vt:lpstr>
      <vt:lpstr>Leaf Procedure Example</vt:lpstr>
      <vt:lpstr>Leaf Procedure Example</vt:lpstr>
      <vt:lpstr>Non-Leaf Procedures</vt:lpstr>
      <vt:lpstr>Calling Itself</vt:lpstr>
      <vt:lpstr>The Factorial Function</vt:lpstr>
      <vt:lpstr>The Factorial Function</vt:lpstr>
      <vt:lpstr>Linking a Recursive Procedure</vt:lpstr>
      <vt:lpstr>Linking a Recursive Procedure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Example fact(3)</vt:lpstr>
      <vt:lpstr>Other Data Stored in the Stack</vt:lpstr>
      <vt:lpstr>Instructions to maniputate characters (Bytes)</vt:lpstr>
      <vt:lpstr>String Copy Example</vt:lpstr>
      <vt:lpstr>String Copy Example</vt:lpstr>
      <vt:lpstr>How do I know by how much to multiply the index of an array?</vt:lpstr>
      <vt:lpstr>You can create an array  of anything.</vt:lpstr>
      <vt:lpstr>String Copy Example</vt:lpstr>
      <vt:lpstr>String Copy Example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Jose Nelson Amaral</cp:lastModifiedBy>
  <cp:revision>161</cp:revision>
  <cp:lastPrinted>2010-09-27T15:27:06Z</cp:lastPrinted>
  <dcterms:created xsi:type="dcterms:W3CDTF">2012-09-24T18:59:19Z</dcterms:created>
  <dcterms:modified xsi:type="dcterms:W3CDTF">2013-09-26T19:56:41Z</dcterms:modified>
</cp:coreProperties>
</file>