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25528-77CB-654D-B7B3-0818F014A26E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41AE5-A409-C24A-AD78-DA9592E80C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DE79B6-C913-1145-9E7A-343E6532EDBD}" type="datetime3">
              <a:rPr lang="en-US">
                <a:latin typeface="Times New Roman" pitchFamily="1" charset="0"/>
              </a:rPr>
              <a:pPr/>
              <a:t>February 8, 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F1962-6D9D-5748-88CA-A38A9E7663E1}" type="slidenum">
              <a:rPr lang="en-US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58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3E56E2-0D2B-9D42-9C04-F02E85252BEC}" type="datetime3">
              <a:rPr lang="en-US">
                <a:latin typeface="Times New Roman" pitchFamily="1" charset="0"/>
              </a:rPr>
              <a:pPr/>
              <a:t>February 8, 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53AA2-777F-1840-88EA-D7D0CB2536F5}" type="slidenum">
              <a:rPr lang="en-US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78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172FDDB-3D00-E944-A860-CAB4C39A025F}" type="datetime3">
              <a:rPr lang="en-US">
                <a:latin typeface="Times New Roman" pitchFamily="1" charset="0"/>
              </a:rPr>
              <a:pPr/>
              <a:t>February 8, 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8380F-D90F-7246-9CD1-289FC032B7CF}" type="slidenum">
              <a:rPr lang="en-US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99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1AC14B9-2284-A94C-9115-7A171648602E}" type="datetime3">
              <a:rPr lang="en-US">
                <a:latin typeface="Times New Roman" pitchFamily="1" charset="0"/>
              </a:rPr>
              <a:pPr/>
              <a:t>February 8, 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80BC1-301C-924F-AECF-9694026CBA22}" type="slidenum">
              <a:rPr lang="en-US">
                <a:latin typeface="Times New Roman" pitchFamily="1" charset="0"/>
              </a:rPr>
              <a:pPr/>
              <a:t>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19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EFDBE4A-9D66-9A49-9203-9D81A88101A8}" type="datetime3">
              <a:rPr lang="en-US">
                <a:latin typeface="Times New Roman" pitchFamily="1" charset="0"/>
              </a:rPr>
              <a:pPr/>
              <a:t>February 8, 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580C4-25F4-A945-93B6-E134A4272E1A}" type="slidenum">
              <a:rPr lang="en-US">
                <a:latin typeface="Times New Roman" pitchFamily="1" charset="0"/>
              </a:rPr>
              <a:pPr/>
              <a:t>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40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D60BAF0-D176-CE4D-BD99-6A5306B9A176}" type="datetime3">
              <a:rPr lang="en-US">
                <a:latin typeface="Times New Roman" pitchFamily="1" charset="0"/>
              </a:rPr>
              <a:pPr/>
              <a:t>February 8, 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B83BA-25CA-124E-8900-A045F1F9FF1C}" type="slidenum">
              <a:rPr lang="en-US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60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1D78389-3509-474F-AC0C-44D86EFDD95C}" type="datetime3">
              <a:rPr lang="en-US">
                <a:latin typeface="Times New Roman" pitchFamily="1" charset="0"/>
              </a:rPr>
              <a:pPr/>
              <a:t>February 8, 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C4C87-B016-2C49-B9C4-4D5BA5064D96}" type="slidenum">
              <a:rPr lang="en-US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81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7034-AA26-E044-B720-D6E850C912A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Compiling, Linking,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Nelson Amaral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1" charset="0"/>
              </a:rPr>
              <a:t>Chapter 2 — Instructions: Language of the Computer — </a:t>
            </a:r>
            <a:fld id="{AD5A29B5-D268-B540-9A02-2E763AEBE07C}" type="slidenum">
              <a:rPr lang="en-AU" smtClean="0">
                <a:latin typeface="Arial" pitchFamily="1" charset="0"/>
              </a:rPr>
              <a:pPr/>
              <a:t>2</a:t>
            </a:fld>
            <a:endParaRPr lang="en-AU" smtClean="0">
              <a:latin typeface="Arial" pitchFamily="1" charset="0"/>
            </a:endParaRPr>
          </a:p>
        </p:txBody>
      </p:sp>
      <p:pic>
        <p:nvPicPr>
          <p:cNvPr id="34819" name="Picture 10" descr="f02-21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172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Translation and Startup</a:t>
            </a:r>
            <a:endParaRPr lang="en-AU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Many compilers produce object modules directly</a:t>
            </a:r>
            <a:endParaRPr lang="en-AU"/>
          </a:p>
        </p:txBody>
      </p:sp>
      <p:sp>
        <p:nvSpPr>
          <p:cNvPr id="34822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Static linking</a:t>
            </a:r>
            <a:endParaRPr lang="en-AU"/>
          </a:p>
        </p:txBody>
      </p:sp>
      <p:sp>
        <p:nvSpPr>
          <p:cNvPr id="34824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 rot="5400000">
            <a:off x="6769894" y="2004218"/>
            <a:ext cx="4378326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1389063"/>
            <a:ext cx="2387600" cy="1320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90938" y="2794000"/>
            <a:ext cx="3184525" cy="1320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97162" y="4046538"/>
            <a:ext cx="3184525" cy="1152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16263" y="5164138"/>
            <a:ext cx="3182937" cy="1152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7943" y="3284538"/>
            <a:ext cx="2387600" cy="2133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7"/>
          <p:cNvGrpSpPr/>
          <p:nvPr/>
        </p:nvGrpSpPr>
        <p:grpSpPr>
          <a:xfrm>
            <a:off x="2939941" y="634009"/>
            <a:ext cx="3410059" cy="2835315"/>
            <a:chOff x="2939941" y="634009"/>
            <a:chExt cx="3410059" cy="2835315"/>
          </a:xfrm>
          <a:solidFill>
            <a:srgbClr val="FFFFFF"/>
          </a:solidFill>
        </p:grpSpPr>
        <p:sp>
          <p:nvSpPr>
            <p:cNvPr id="15" name="Rectangle 14"/>
            <p:cNvSpPr/>
            <p:nvPr/>
          </p:nvSpPr>
          <p:spPr bwMode="auto">
            <a:xfrm rot="2937639">
              <a:off x="1986896" y="1587054"/>
              <a:ext cx="2835315" cy="929225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962400" y="1490133"/>
              <a:ext cx="2387600" cy="13208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5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1" charset="0"/>
              </a:rPr>
              <a:t>Chapter 2 — Instructions: Language of the Computer — </a:t>
            </a:r>
            <a:fld id="{571D1583-CB1A-B94F-83CD-187F7522B4C5}" type="slidenum">
              <a:rPr lang="en-AU" smtClean="0">
                <a:latin typeface="Arial" pitchFamily="1" charset="0"/>
              </a:rPr>
              <a:pPr/>
              <a:t>3</a:t>
            </a:fld>
            <a:endParaRPr lang="en-AU" smtClean="0">
              <a:latin typeface="Arial" pitchFamily="1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Producing an Object Module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1" charset="-128"/>
                <a:cs typeface="ＭＳ Ｐゴシック" pitchFamily="1" charset="-128"/>
              </a:rPr>
              <a:t>Assembler (or compiler) translates program into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1" charset="-128"/>
                <a:cs typeface="ＭＳ Ｐゴシック" pitchFamily="1" charset="-128"/>
              </a:rPr>
              <a:t>Provides information for building a complete program from the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/>
              <a:t>Header:</a:t>
            </a:r>
            <a:r>
              <a:rPr lang="en-US" sz="2400"/>
              <a:t> describes content of object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/>
              <a:t>Text segment: </a:t>
            </a:r>
            <a:r>
              <a:rPr lang="en-US" sz="2400"/>
              <a:t>translated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/>
              <a:t>Static data segment: </a:t>
            </a:r>
            <a:r>
              <a:rPr lang="en-US" sz="2400"/>
              <a:t>data allocated for the life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/>
              <a:t>Relocation info: </a:t>
            </a:r>
            <a:r>
              <a:rPr lang="en-US" sz="2400"/>
              <a:t>for content that depend on absolute location of loaded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/>
              <a:t>Symbol table: </a:t>
            </a:r>
            <a:r>
              <a:rPr lang="en-US" sz="2400"/>
              <a:t>global definitions and external refs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/>
              <a:t>Debug info: </a:t>
            </a:r>
            <a:r>
              <a:rPr lang="en-US" sz="2400"/>
              <a:t>for associating with source code</a:t>
            </a:r>
            <a:endParaRPr lang="en-AU" sz="2400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1" charset="0"/>
              </a:rPr>
              <a:t>Chapter 2 — Instructions: Language of the Computer — </a:t>
            </a:r>
            <a:fld id="{6E23F4E4-DD07-8743-8004-7876515AF02C}" type="slidenum">
              <a:rPr lang="en-AU" smtClean="0">
                <a:latin typeface="Arial" pitchFamily="1" charset="0"/>
              </a:rPr>
              <a:pPr/>
              <a:t>4</a:t>
            </a:fld>
            <a:endParaRPr lang="en-AU" smtClean="0">
              <a:latin typeface="Arial" pitchFamily="1" charset="0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Linking Object Modules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19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Produces an executable image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1.</a:t>
            </a:r>
            <a:r>
              <a:rPr lang="en-US"/>
              <a:t>	Merges segments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2.</a:t>
            </a:r>
            <a:r>
              <a:rPr lang="en-US"/>
              <a:t>	Resolve labels (determine their addresses)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3.</a:t>
            </a:r>
            <a:r>
              <a:rPr lang="en-US"/>
              <a:t>	Patch location-dependent and external refs</a:t>
            </a:r>
          </a:p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Could leave location dependencies for fixing by a relocating loader</a:t>
            </a:r>
          </a:p>
          <a:p>
            <a:pPr lvl="1" eaLnBrk="1" hangingPunct="1"/>
            <a:r>
              <a:rPr lang="en-US"/>
              <a:t>But with virtual memory, no need to do this</a:t>
            </a:r>
          </a:p>
          <a:p>
            <a:pPr lvl="1" eaLnBrk="1" hangingPunct="1"/>
            <a:r>
              <a:rPr lang="en-US"/>
              <a:t>Program can be loaded into absolute location in virtual memory space</a:t>
            </a:r>
            <a:endParaRPr lang="en-AU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1" charset="0"/>
              </a:rPr>
              <a:t>Chapter 2 — Instructions: Language of the Computer — </a:t>
            </a:r>
            <a:fld id="{A4919E48-48DD-9541-9838-5FD95A130BF4}" type="slidenum">
              <a:rPr lang="en-AU" smtClean="0">
                <a:latin typeface="Arial" pitchFamily="1" charset="0"/>
              </a:rPr>
              <a:pPr/>
              <a:t>5</a:t>
            </a:fld>
            <a:endParaRPr lang="en-AU" smtClean="0">
              <a:latin typeface="Arial" pitchFamily="1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Loading a Program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215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Load from image file on disk into memory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1.</a:t>
            </a:r>
            <a:r>
              <a:rPr lang="en-US"/>
              <a:t>	Read header to determine segment sizes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2.</a:t>
            </a:r>
            <a:r>
              <a:rPr lang="en-US"/>
              <a:t>	Create virtual address space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3.</a:t>
            </a:r>
            <a:r>
              <a:rPr lang="en-US"/>
              <a:t>	Copy text and initialized data into memory</a:t>
            </a:r>
          </a:p>
          <a:p>
            <a:pPr lvl="2" eaLnBrk="1" hangingPunct="1"/>
            <a:r>
              <a:rPr lang="en-US">
                <a:ea typeface="ＭＳ Ｐゴシック" pitchFamily="1" charset="-128"/>
              </a:rPr>
              <a:t>Or set page table entries so they can be faulted in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4.</a:t>
            </a:r>
            <a:r>
              <a:rPr lang="en-US"/>
              <a:t>	Set up arguments on stack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5.</a:t>
            </a:r>
            <a:r>
              <a:rPr lang="en-US"/>
              <a:t>	Initialize registers (including $sp, $fp, $gp)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>
                <a:solidFill>
                  <a:schemeClr val="hlink"/>
                </a:solidFill>
              </a:rPr>
              <a:t>6.</a:t>
            </a:r>
            <a:r>
              <a:rPr lang="en-US"/>
              <a:t>	Jump to startup routine</a:t>
            </a:r>
          </a:p>
          <a:p>
            <a:pPr lvl="2" eaLnBrk="1" hangingPunct="1"/>
            <a:r>
              <a:rPr lang="en-US">
                <a:ea typeface="ＭＳ Ｐゴシック" pitchFamily="1" charset="-128"/>
              </a:rPr>
              <a:t>Copies arguments to $a0, … and calls main</a:t>
            </a:r>
          </a:p>
          <a:p>
            <a:pPr lvl="2" eaLnBrk="1" hangingPunct="1"/>
            <a:r>
              <a:rPr lang="en-US">
                <a:ea typeface="ＭＳ Ｐゴシック" pitchFamily="1" charset="-128"/>
              </a:rPr>
              <a:t>When main returns, do exit syscall</a:t>
            </a:r>
            <a:endParaRPr lang="en-AU">
              <a:ea typeface="ＭＳ Ｐゴシック" pitchFamily="1" charset="-128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1" charset="0"/>
              </a:rPr>
              <a:t>Chapter 2 — Instructions: Language of the Computer — </a:t>
            </a:r>
            <a:fld id="{B036CFC8-FE0C-7E45-AB81-E86540E9B64C}" type="slidenum">
              <a:rPr lang="en-AU" smtClean="0">
                <a:latin typeface="Arial" pitchFamily="1" charset="0"/>
              </a:rPr>
              <a:pPr/>
              <a:t>6</a:t>
            </a:fld>
            <a:endParaRPr lang="en-AU" smtClean="0">
              <a:latin typeface="Arial" pitchFamily="1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Dynamic Linking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669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Only link/load library procedure when it is called</a:t>
            </a:r>
          </a:p>
          <a:p>
            <a:pPr lvl="1" eaLnBrk="1" hangingPunct="1"/>
            <a:r>
              <a:rPr lang="en-US" dirty="0"/>
              <a:t>Requires procedure code to be </a:t>
            </a:r>
            <a:r>
              <a:rPr lang="en-US" dirty="0" err="1"/>
              <a:t>rellocatable</a:t>
            </a:r>
            <a:endParaRPr lang="en-US" dirty="0"/>
          </a:p>
          <a:p>
            <a:pPr lvl="1" eaLnBrk="1" hangingPunct="1"/>
            <a:r>
              <a:rPr lang="en-US" dirty="0"/>
              <a:t>Avoids image bloat caused by statically linking of all (transitively) referenced libraries</a:t>
            </a:r>
          </a:p>
          <a:p>
            <a:pPr lvl="1" eaLnBrk="1" hangingPunct="1"/>
            <a:r>
              <a:rPr lang="en-US" dirty="0"/>
              <a:t>Automatically picks up new library versions</a:t>
            </a:r>
            <a:endParaRPr lang="en-AU" dirty="0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1" charset="0"/>
              </a:rPr>
              <a:t>Chapter 2 — Instructions: Language of the Computer — </a:t>
            </a:r>
            <a:fld id="{34CC1349-5FA9-2445-8032-303E9A4E6F71}" type="slidenum">
              <a:rPr lang="en-AU" smtClean="0">
                <a:latin typeface="Arial" pitchFamily="1" charset="0"/>
              </a:rPr>
              <a:pPr/>
              <a:t>7</a:t>
            </a:fld>
            <a:endParaRPr lang="en-AU" smtClean="0">
              <a:latin typeface="Arial" pitchFamily="1" charset="0"/>
            </a:endParaRPr>
          </a:p>
        </p:txBody>
      </p:sp>
      <p:pic>
        <p:nvPicPr>
          <p:cNvPr id="45059" name="Picture 10" descr="f02-22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Lazy Linkage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8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Indirection table</a:t>
            </a:r>
            <a:endParaRPr lang="en-AU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2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Stub: Loads routine ID,</a:t>
            </a:r>
            <a:br>
              <a:rPr lang="en-US"/>
            </a:br>
            <a:r>
              <a:rPr lang="en-US"/>
              <a:t>Jump to linker/loader</a:t>
            </a:r>
            <a:endParaRPr lang="en-AU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5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Linker/loader code</a:t>
            </a:r>
            <a:endParaRPr lang="en-AU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7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Dynamically</a:t>
            </a:r>
            <a:br>
              <a:rPr lang="en-US"/>
            </a:br>
            <a:r>
              <a:rPr lang="en-US"/>
              <a:t>mapped code</a:t>
            </a:r>
            <a:endParaRPr lang="en-AU"/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147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02300" y="3416300"/>
            <a:ext cx="2387600" cy="2603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15000" y="1130300"/>
            <a:ext cx="2387600" cy="3009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5080000"/>
            <a:ext cx="4699000" cy="93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127500"/>
            <a:ext cx="4699000" cy="1485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3213100"/>
            <a:ext cx="4699000" cy="1485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14400" y="2413000"/>
            <a:ext cx="4699000" cy="1485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1" charset="0"/>
              </a:rPr>
              <a:t>Chapter 2 — Instructions: Language of the Computer — </a:t>
            </a:r>
            <a:fld id="{247D7AE0-13D5-4843-9F48-4C076A80629F}" type="slidenum">
              <a:rPr lang="en-AU" smtClean="0">
                <a:latin typeface="Arial" pitchFamily="1" charset="0"/>
              </a:rPr>
              <a:pPr/>
              <a:t>8</a:t>
            </a:fld>
            <a:endParaRPr lang="en-AU" smtClean="0">
              <a:latin typeface="Arial" pitchFamily="1" charset="0"/>
            </a:endParaRPr>
          </a:p>
        </p:txBody>
      </p:sp>
      <p:pic>
        <p:nvPicPr>
          <p:cNvPr id="47107" name="Picture 8" descr="f02-23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1989138"/>
            <a:ext cx="6416675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Dynamic JIT Compilers</a:t>
            </a:r>
            <a:endParaRPr lang="en-AU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Simple portable instruction set for the JVM</a:t>
            </a:r>
            <a:endParaRPr lang="en-AU"/>
          </a:p>
        </p:txBody>
      </p:sp>
      <p:sp>
        <p:nvSpPr>
          <p:cNvPr id="47110" name="AutoShape 5"/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Interprets bytecodes</a:t>
            </a:r>
            <a:endParaRPr lang="en-AU"/>
          </a:p>
        </p:txBody>
      </p:sp>
      <p:sp>
        <p:nvSpPr>
          <p:cNvPr id="47111" name="AutoShape 6"/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Compiles bytecodes of “hot” methods into native code for host machine</a:t>
            </a:r>
            <a:endParaRPr lang="en-AU"/>
          </a:p>
        </p:txBody>
      </p:sp>
      <p:sp>
        <p:nvSpPr>
          <p:cNvPr id="47112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148</a:t>
            </a:r>
          </a:p>
        </p:txBody>
      </p:sp>
      <p:sp>
        <p:nvSpPr>
          <p:cNvPr id="9" name="Rectangle 8"/>
          <p:cNvSpPr/>
          <p:nvPr/>
        </p:nvSpPr>
        <p:spPr>
          <a:xfrm>
            <a:off x="4810143" y="1540137"/>
            <a:ext cx="3391420" cy="15671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3512" y="3664993"/>
            <a:ext cx="2411413" cy="229290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25309" y="3534177"/>
            <a:ext cx="4822826" cy="2962493"/>
            <a:chOff x="1625309" y="3534177"/>
            <a:chExt cx="4822826" cy="2962493"/>
          </a:xfrm>
        </p:grpSpPr>
        <p:sp>
          <p:nvSpPr>
            <p:cNvPr id="11" name="Rectangle 10"/>
            <p:cNvSpPr/>
            <p:nvPr/>
          </p:nvSpPr>
          <p:spPr>
            <a:xfrm>
              <a:off x="1625309" y="3534177"/>
              <a:ext cx="2411413" cy="22929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6722" y="4203765"/>
              <a:ext cx="2411413" cy="22929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310073" y="2805178"/>
            <a:ext cx="3633902" cy="9138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1178" y="3534177"/>
            <a:ext cx="2358403" cy="9138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7895" y="3686577"/>
            <a:ext cx="2766080" cy="131211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609</Words>
  <Application>Microsoft Macintosh PowerPoint</Application>
  <PresentationFormat>On-screen Show (4:3)</PresentationFormat>
  <Paragraphs>90</Paragraphs>
  <Slides>8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Compiling, Linking, Loading</vt:lpstr>
      <vt:lpstr>Translation and Startup</vt:lpstr>
      <vt:lpstr>Producing an Object Module</vt:lpstr>
      <vt:lpstr>Linking Object Modules</vt:lpstr>
      <vt:lpstr>Loading a Program</vt:lpstr>
      <vt:lpstr>Dynamic Linking</vt:lpstr>
      <vt:lpstr>Lazy Linkage</vt:lpstr>
      <vt:lpstr>Dynamic JIT Compilers</vt:lpstr>
    </vt:vector>
  </TitlesOfParts>
  <Company>University of Alberta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Compiling, Linking, Loading</dc:title>
  <dc:creator>Jose Nelson Amaral</dc:creator>
  <cp:lastModifiedBy>Jose Nelson Amaral</cp:lastModifiedBy>
  <cp:revision>1</cp:revision>
  <dcterms:created xsi:type="dcterms:W3CDTF">2012-02-08T16:23:47Z</dcterms:created>
  <dcterms:modified xsi:type="dcterms:W3CDTF">2012-02-08T16:36:08Z</dcterms:modified>
</cp:coreProperties>
</file>