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76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>
      <p:cViewPr varScale="1">
        <p:scale>
          <a:sx n="106" d="100"/>
          <a:sy n="106" d="100"/>
        </p:scale>
        <p:origin x="127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97643" y="2042160"/>
            <a:ext cx="1103629" cy="335279"/>
          </a:xfrm>
          <a:custGeom>
            <a:avLst/>
            <a:gdLst/>
            <a:ahLst/>
            <a:cxnLst/>
            <a:rect l="l" t="t" r="r" b="b"/>
            <a:pathLst>
              <a:path w="1103629" h="335279">
                <a:moveTo>
                  <a:pt x="0" y="0"/>
                </a:moveTo>
                <a:lnTo>
                  <a:pt x="1103629" y="0"/>
                </a:lnTo>
                <a:lnTo>
                  <a:pt x="1103629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501273" y="2042160"/>
            <a:ext cx="2043430" cy="335279"/>
          </a:xfrm>
          <a:custGeom>
            <a:avLst/>
            <a:gdLst/>
            <a:ahLst/>
            <a:cxnLst/>
            <a:rect l="l" t="t" r="r" b="b"/>
            <a:pathLst>
              <a:path w="2043429" h="335279">
                <a:moveTo>
                  <a:pt x="0" y="0"/>
                </a:moveTo>
                <a:lnTo>
                  <a:pt x="2043430" y="0"/>
                </a:lnTo>
                <a:lnTo>
                  <a:pt x="204343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44703" y="2042160"/>
            <a:ext cx="5201653" cy="335279"/>
          </a:xfrm>
          <a:custGeom>
            <a:avLst/>
            <a:gdLst/>
            <a:ahLst/>
            <a:cxnLst/>
            <a:rect l="l" t="t" r="r" b="b"/>
            <a:pathLst>
              <a:path w="5201653" h="335279">
                <a:moveTo>
                  <a:pt x="0" y="0"/>
                </a:moveTo>
                <a:lnTo>
                  <a:pt x="5201653" y="0"/>
                </a:lnTo>
                <a:lnTo>
                  <a:pt x="5201653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97643" y="2712720"/>
            <a:ext cx="1103629" cy="335279"/>
          </a:xfrm>
          <a:custGeom>
            <a:avLst/>
            <a:gdLst/>
            <a:ahLst/>
            <a:cxnLst/>
            <a:rect l="l" t="t" r="r" b="b"/>
            <a:pathLst>
              <a:path w="1103629" h="335279">
                <a:moveTo>
                  <a:pt x="0" y="0"/>
                </a:moveTo>
                <a:lnTo>
                  <a:pt x="1103629" y="0"/>
                </a:lnTo>
                <a:lnTo>
                  <a:pt x="1103629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01273" y="2712720"/>
            <a:ext cx="2043430" cy="335279"/>
          </a:xfrm>
          <a:custGeom>
            <a:avLst/>
            <a:gdLst/>
            <a:ahLst/>
            <a:cxnLst/>
            <a:rect l="l" t="t" r="r" b="b"/>
            <a:pathLst>
              <a:path w="2043429" h="335279">
                <a:moveTo>
                  <a:pt x="0" y="0"/>
                </a:moveTo>
                <a:lnTo>
                  <a:pt x="2043430" y="0"/>
                </a:lnTo>
                <a:lnTo>
                  <a:pt x="204343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4703" y="2712720"/>
            <a:ext cx="5201653" cy="335279"/>
          </a:xfrm>
          <a:custGeom>
            <a:avLst/>
            <a:gdLst/>
            <a:ahLst/>
            <a:cxnLst/>
            <a:rect l="l" t="t" r="r" b="b"/>
            <a:pathLst>
              <a:path w="5201653" h="335279">
                <a:moveTo>
                  <a:pt x="0" y="0"/>
                </a:moveTo>
                <a:lnTo>
                  <a:pt x="5201653" y="0"/>
                </a:lnTo>
                <a:lnTo>
                  <a:pt x="5201653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97643" y="3383279"/>
            <a:ext cx="1103629" cy="335280"/>
          </a:xfrm>
          <a:custGeom>
            <a:avLst/>
            <a:gdLst/>
            <a:ahLst/>
            <a:cxnLst/>
            <a:rect l="l" t="t" r="r" b="b"/>
            <a:pathLst>
              <a:path w="1103629" h="335280">
                <a:moveTo>
                  <a:pt x="0" y="0"/>
                </a:moveTo>
                <a:lnTo>
                  <a:pt x="1103629" y="0"/>
                </a:lnTo>
                <a:lnTo>
                  <a:pt x="1103629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501273" y="3383279"/>
            <a:ext cx="2043430" cy="335280"/>
          </a:xfrm>
          <a:custGeom>
            <a:avLst/>
            <a:gdLst/>
            <a:ahLst/>
            <a:cxnLst/>
            <a:rect l="l" t="t" r="r" b="b"/>
            <a:pathLst>
              <a:path w="2043429" h="335280">
                <a:moveTo>
                  <a:pt x="0" y="0"/>
                </a:moveTo>
                <a:lnTo>
                  <a:pt x="2043430" y="0"/>
                </a:lnTo>
                <a:lnTo>
                  <a:pt x="204343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44703" y="3383279"/>
            <a:ext cx="5201653" cy="335280"/>
          </a:xfrm>
          <a:custGeom>
            <a:avLst/>
            <a:gdLst/>
            <a:ahLst/>
            <a:cxnLst/>
            <a:rect l="l" t="t" r="r" b="b"/>
            <a:pathLst>
              <a:path w="5201653" h="335280">
                <a:moveTo>
                  <a:pt x="0" y="0"/>
                </a:moveTo>
                <a:lnTo>
                  <a:pt x="5201653" y="0"/>
                </a:lnTo>
                <a:lnTo>
                  <a:pt x="5201653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7643" y="4053840"/>
            <a:ext cx="1103629" cy="335280"/>
          </a:xfrm>
          <a:custGeom>
            <a:avLst/>
            <a:gdLst/>
            <a:ahLst/>
            <a:cxnLst/>
            <a:rect l="l" t="t" r="r" b="b"/>
            <a:pathLst>
              <a:path w="1103629" h="335279">
                <a:moveTo>
                  <a:pt x="0" y="0"/>
                </a:moveTo>
                <a:lnTo>
                  <a:pt x="1103629" y="0"/>
                </a:lnTo>
                <a:lnTo>
                  <a:pt x="1103629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501273" y="4053840"/>
            <a:ext cx="2043430" cy="335280"/>
          </a:xfrm>
          <a:custGeom>
            <a:avLst/>
            <a:gdLst/>
            <a:ahLst/>
            <a:cxnLst/>
            <a:rect l="l" t="t" r="r" b="b"/>
            <a:pathLst>
              <a:path w="2043429" h="335279">
                <a:moveTo>
                  <a:pt x="0" y="0"/>
                </a:moveTo>
                <a:lnTo>
                  <a:pt x="2043430" y="0"/>
                </a:lnTo>
                <a:lnTo>
                  <a:pt x="204343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544703" y="4053840"/>
            <a:ext cx="5201653" cy="335280"/>
          </a:xfrm>
          <a:custGeom>
            <a:avLst/>
            <a:gdLst/>
            <a:ahLst/>
            <a:cxnLst/>
            <a:rect l="l" t="t" r="r" b="b"/>
            <a:pathLst>
              <a:path w="5201653" h="335279">
                <a:moveTo>
                  <a:pt x="0" y="0"/>
                </a:moveTo>
                <a:lnTo>
                  <a:pt x="5201653" y="0"/>
                </a:lnTo>
                <a:lnTo>
                  <a:pt x="5201653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97643" y="4724400"/>
            <a:ext cx="1103629" cy="335280"/>
          </a:xfrm>
          <a:custGeom>
            <a:avLst/>
            <a:gdLst/>
            <a:ahLst/>
            <a:cxnLst/>
            <a:rect l="l" t="t" r="r" b="b"/>
            <a:pathLst>
              <a:path w="1103629" h="335279">
                <a:moveTo>
                  <a:pt x="0" y="0"/>
                </a:moveTo>
                <a:lnTo>
                  <a:pt x="1103629" y="0"/>
                </a:lnTo>
                <a:lnTo>
                  <a:pt x="1103629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501273" y="4724400"/>
            <a:ext cx="2043430" cy="335280"/>
          </a:xfrm>
          <a:custGeom>
            <a:avLst/>
            <a:gdLst/>
            <a:ahLst/>
            <a:cxnLst/>
            <a:rect l="l" t="t" r="r" b="b"/>
            <a:pathLst>
              <a:path w="2043429" h="335279">
                <a:moveTo>
                  <a:pt x="0" y="0"/>
                </a:moveTo>
                <a:lnTo>
                  <a:pt x="2043430" y="0"/>
                </a:lnTo>
                <a:lnTo>
                  <a:pt x="204343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544703" y="4724400"/>
            <a:ext cx="5201653" cy="335280"/>
          </a:xfrm>
          <a:custGeom>
            <a:avLst/>
            <a:gdLst/>
            <a:ahLst/>
            <a:cxnLst/>
            <a:rect l="l" t="t" r="r" b="b"/>
            <a:pathLst>
              <a:path w="5201653" h="335279">
                <a:moveTo>
                  <a:pt x="0" y="0"/>
                </a:moveTo>
                <a:lnTo>
                  <a:pt x="5201653" y="0"/>
                </a:lnTo>
                <a:lnTo>
                  <a:pt x="5201653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8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39" y="236538"/>
            <a:ext cx="8072120" cy="12420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775" y="2203450"/>
            <a:ext cx="7734448" cy="302513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83940" y="6149340"/>
            <a:ext cx="2808786" cy="2859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8038" y="5950976"/>
            <a:ext cx="2647603" cy="682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gweb.cs.ualberta.ca/%7Ec291/public/BerkeleyDB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eepycat.com/doc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082" y="2591117"/>
            <a:ext cx="6290945" cy="55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An In</a:t>
            </a:r>
            <a:r>
              <a:rPr sz="36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3600" b="1" spc="-8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3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3600" b="1" spc="-25" dirty="0" smtClean="0">
                <a:solidFill>
                  <a:srgbClr val="003300"/>
                </a:solidFill>
                <a:latin typeface="Times New Roman"/>
                <a:cs typeface="Times New Roman"/>
              </a:rPr>
              <a:t>c</a:t>
            </a:r>
            <a:r>
              <a:rPr sz="36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</a:t>
            </a:r>
            <a:r>
              <a:rPr sz="3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on to </a:t>
            </a:r>
            <a:r>
              <a:rPr sz="3600" b="1" spc="-2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Ber</a:t>
            </a:r>
            <a:r>
              <a:rPr sz="3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k</a:t>
            </a:r>
            <a:r>
              <a:rPr sz="3600" b="1" spc="-25" dirty="0" smtClean="0">
                <a:solidFill>
                  <a:srgbClr val="003300"/>
                </a:solidFill>
                <a:latin typeface="Times New Roman"/>
                <a:cs typeface="Times New Roman"/>
              </a:rPr>
              <a:t>e</a:t>
            </a:r>
            <a:r>
              <a:rPr sz="36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</a:t>
            </a:r>
            <a:r>
              <a:rPr sz="3600" b="1" spc="-25" dirty="0" smtClean="0">
                <a:solidFill>
                  <a:srgbClr val="003300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y D</a:t>
            </a:r>
            <a:r>
              <a:rPr sz="3600" b="1" spc="-2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3182" y="3931920"/>
            <a:ext cx="5523230" cy="1565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32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C</a:t>
            </a:r>
            <a:r>
              <a:rPr sz="3200" b="1" spc="-40" dirty="0" smtClean="0">
                <a:solidFill>
                  <a:srgbClr val="003300"/>
                </a:solidFill>
                <a:latin typeface="Times New Roman"/>
                <a:cs typeface="Times New Roman"/>
              </a:rPr>
              <a:t>M</a:t>
            </a:r>
            <a:r>
              <a:rPr sz="3200" b="1" spc="-25" dirty="0" smtClean="0">
                <a:solidFill>
                  <a:srgbClr val="003300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U</a:t>
            </a:r>
            <a:r>
              <a:rPr sz="3200" b="1" spc="-2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3200" b="1" spc="-6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291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13"/>
              </a:spcBef>
            </a:pPr>
            <a:endParaRPr sz="850"/>
          </a:p>
          <a:p>
            <a:pPr marL="12700" marR="12700" algn="ctr">
              <a:lnSpc>
                <a:spcPts val="3829"/>
              </a:lnSpc>
            </a:pPr>
            <a:r>
              <a:rPr sz="3200" b="1" spc="-25" dirty="0" smtClean="0">
                <a:solidFill>
                  <a:srgbClr val="003300"/>
                </a:solidFill>
                <a:latin typeface="Times New Roman"/>
                <a:cs typeface="Times New Roman"/>
              </a:rPr>
              <a:t>F</a:t>
            </a:r>
            <a:r>
              <a:rPr sz="32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ile</a:t>
            </a:r>
            <a:r>
              <a:rPr sz="32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and Databas</a:t>
            </a:r>
            <a:r>
              <a:rPr sz="32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 smtClean="0">
                <a:solidFill>
                  <a:srgbClr val="003300"/>
                </a:solidFill>
                <a:latin typeface="Times New Roman"/>
                <a:cs typeface="Times New Roman"/>
              </a:rPr>
              <a:t>M</a:t>
            </a:r>
            <a:r>
              <a:rPr sz="32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an</a:t>
            </a:r>
            <a:r>
              <a:rPr sz="3200" b="1" spc="-2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age</a:t>
            </a:r>
            <a:r>
              <a:rPr sz="3200" b="1" spc="-30" dirty="0" smtClean="0">
                <a:solidFill>
                  <a:srgbClr val="003300"/>
                </a:solidFill>
                <a:latin typeface="Times New Roman"/>
                <a:cs typeface="Times New Roman"/>
              </a:rPr>
              <a:t>m</a:t>
            </a:r>
            <a:r>
              <a:rPr sz="3200" b="1" spc="-2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nt Sys</a:t>
            </a:r>
            <a:r>
              <a:rPr sz="32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3200" b="1" spc="-2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98" cy="2249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1645921"/>
            <a:ext cx="3850640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2. Ins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rt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r</a:t>
            </a:r>
            <a:r>
              <a:rPr sz="2400" spc="-20" dirty="0" smtClean="0">
                <a:latin typeface="Times New Roman"/>
                <a:cs typeface="Times New Roman"/>
              </a:rPr>
              <a:t>ec</a:t>
            </a:r>
            <a:r>
              <a:rPr sz="2400" spc="0" dirty="0" smtClean="0">
                <a:latin typeface="Times New Roman"/>
                <a:cs typeface="Times New Roman"/>
              </a:rPr>
              <a:t>ord </a:t>
            </a:r>
            <a:r>
              <a:rPr sz="2400" spc="-10" dirty="0" smtClean="0">
                <a:latin typeface="Times New Roman"/>
                <a:cs typeface="Times New Roman"/>
              </a:rPr>
              <a:t>into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b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2103120"/>
            <a:ext cx="8179723" cy="3453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2128057"/>
            <a:ext cx="7344294" cy="3316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2133600"/>
            <a:ext cx="8077198" cy="335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99" y="2133600"/>
            <a:ext cx="8077197" cy="3352798"/>
          </a:xfrm>
          <a:custGeom>
            <a:avLst/>
            <a:gdLst/>
            <a:ahLst/>
            <a:cxnLst/>
            <a:rect l="l" t="t" r="r" b="b"/>
            <a:pathLst>
              <a:path w="8077197" h="3352798">
                <a:moveTo>
                  <a:pt x="0" y="0"/>
                </a:moveTo>
                <a:lnTo>
                  <a:pt x="8077197" y="0"/>
                </a:lnTo>
                <a:lnTo>
                  <a:pt x="8077197" y="3352798"/>
                </a:lnTo>
                <a:lnTo>
                  <a:pt x="0" y="33527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39" y="2179320"/>
            <a:ext cx="3405504" cy="2224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latin typeface="Times New Roman"/>
                <a:cs typeface="Times New Roman"/>
              </a:rPr>
              <a:t>D</a:t>
            </a:r>
            <a:r>
              <a:rPr sz="1600" spc="-15" dirty="0" smtClean="0">
                <a:latin typeface="Times New Roman"/>
                <a:cs typeface="Times New Roman"/>
              </a:rPr>
              <a:t>BT</a:t>
            </a:r>
            <a:r>
              <a:rPr sz="1600" spc="-30" dirty="0" smtClean="0">
                <a:latin typeface="Times New Roman"/>
                <a:cs typeface="Times New Roman"/>
              </a:rPr>
              <a:t> </a:t>
            </a:r>
            <a:r>
              <a:rPr sz="1600" spc="-10" dirty="0" smtClean="0">
                <a:latin typeface="Times New Roman"/>
                <a:cs typeface="Times New Roman"/>
              </a:rPr>
              <a:t>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</a:t>
            </a:r>
            <a:r>
              <a:rPr sz="1600" spc="-10" dirty="0" smtClean="0">
                <a:latin typeface="Times New Roman"/>
                <a:cs typeface="Times New Roman"/>
              </a:rPr>
              <a:t>data;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600" spc="-10" dirty="0" smtClean="0">
                <a:latin typeface="Times New Roman"/>
                <a:cs typeface="Times New Roman"/>
              </a:rPr>
              <a:t>char </a:t>
            </a:r>
            <a:r>
              <a:rPr sz="1600" spc="-5" dirty="0" smtClean="0">
                <a:latin typeface="Times New Roman"/>
                <a:cs typeface="Times New Roman"/>
              </a:rPr>
              <a:t>id[6], </a:t>
            </a:r>
            <a:r>
              <a:rPr sz="1600" spc="-10" dirty="0" smtClean="0">
                <a:latin typeface="Times New Roman"/>
                <a:cs typeface="Times New Roman"/>
              </a:rPr>
              <a:t>name[40];</a:t>
            </a:r>
            <a:endParaRPr sz="1600">
              <a:latin typeface="Times New Roman"/>
              <a:cs typeface="Times New Roman"/>
            </a:endParaRPr>
          </a:p>
          <a:p>
            <a:pPr marL="12700" marR="12700">
              <a:lnSpc>
                <a:spcPct val="161500"/>
              </a:lnSpc>
            </a:pPr>
            <a:r>
              <a:rPr sz="1600" dirty="0" smtClean="0">
                <a:latin typeface="Times New Roman"/>
                <a:cs typeface="Times New Roman"/>
              </a:rPr>
              <a:t>s</a:t>
            </a:r>
            <a:r>
              <a:rPr sz="1600" spc="-10" dirty="0" smtClean="0">
                <a:latin typeface="Times New Roman"/>
                <a:cs typeface="Times New Roman"/>
              </a:rPr>
              <a:t>trcpy(id,”12345”); strcpy(name,”John”);</a:t>
            </a:r>
            <a:r>
              <a:rPr sz="1600" spc="-5" dirty="0" smtClean="0">
                <a:latin typeface="Times New Roman"/>
                <a:cs typeface="Times New Roman"/>
              </a:rPr>
              <a:t> </a:t>
            </a:r>
            <a:r>
              <a:rPr sz="1600" spc="-15" dirty="0" smtClean="0">
                <a:latin typeface="Times New Roman"/>
                <a:cs typeface="Times New Roman"/>
              </a:rPr>
              <a:t>memse</a:t>
            </a:r>
            <a:r>
              <a:rPr sz="1600" spc="-10" dirty="0" smtClean="0">
                <a:latin typeface="Times New Roman"/>
                <a:cs typeface="Times New Roman"/>
              </a:rPr>
              <a:t>t(&amp;ke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0, s</a:t>
            </a:r>
            <a:r>
              <a:rPr sz="1600" spc="-10" dirty="0" smtClean="0">
                <a:latin typeface="Times New Roman"/>
                <a:cs typeface="Times New Roman"/>
              </a:rPr>
              <a:t>izeof(key));</a:t>
            </a:r>
            <a:endParaRPr sz="1600">
              <a:latin typeface="Times New Roman"/>
              <a:cs typeface="Times New Roman"/>
            </a:endParaRPr>
          </a:p>
          <a:p>
            <a:pPr marL="12700" marR="360680">
              <a:lnSpc>
                <a:spcPct val="161500"/>
              </a:lnSpc>
            </a:pPr>
            <a:r>
              <a:rPr sz="1600" spc="-15" dirty="0" smtClean="0">
                <a:latin typeface="Times New Roman"/>
                <a:cs typeface="Times New Roman"/>
              </a:rPr>
              <a:t>memse</a:t>
            </a:r>
            <a:r>
              <a:rPr sz="1600" spc="-10" dirty="0" smtClean="0">
                <a:latin typeface="Times New Roman"/>
                <a:cs typeface="Times New Roman"/>
              </a:rPr>
              <a:t>t(&amp;data, 0, sizeof(data)); 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-10" dirty="0" smtClean="0">
                <a:latin typeface="Times New Roman"/>
                <a:cs typeface="Times New Roman"/>
              </a:rPr>
              <a:t>.data = id; 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.s</a:t>
            </a:r>
            <a:r>
              <a:rPr sz="1600" spc="-10" dirty="0" smtClean="0">
                <a:latin typeface="Times New Roman"/>
                <a:cs typeface="Times New Roman"/>
              </a:rPr>
              <a:t>ize = strlen(id)+1;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739" y="2179320"/>
            <a:ext cx="3411220" cy="649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Berkeley D</a:t>
            </a:r>
            <a:r>
              <a:rPr sz="16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 type for key and data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sz="1600" spc="-9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pplication data types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9739" y="3360420"/>
            <a:ext cx="2960370" cy="649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Fills </a:t>
            </a:r>
            <a:r>
              <a:rPr sz="16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memory w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ith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 constant byte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Fills </a:t>
            </a:r>
            <a:r>
              <a:rPr sz="16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memory w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ith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 constant byte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39" y="4404258"/>
            <a:ext cx="4613910" cy="799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61500"/>
              </a:lnSpc>
            </a:pPr>
            <a:r>
              <a:rPr sz="1600" spc="-10" dirty="0" smtClean="0">
                <a:latin typeface="Times New Roman"/>
                <a:cs typeface="Times New Roman"/>
              </a:rPr>
              <a:t>data.data = name; data.size = strlen(name)+1;</a:t>
            </a:r>
            <a:r>
              <a:rPr sz="1600" spc="-5" dirty="0" smtClean="0">
                <a:latin typeface="Times New Roman"/>
                <a:cs typeface="Times New Roman"/>
              </a:rPr>
              <a:t> s</a:t>
            </a:r>
            <a:r>
              <a:rPr sz="1600" spc="-10" dirty="0" smtClean="0">
                <a:latin typeface="Times New Roman"/>
                <a:cs typeface="Times New Roman"/>
              </a:rPr>
              <a:t>tudent_db -&gt; </a:t>
            </a:r>
            <a:r>
              <a:rPr sz="1600" b="1" spc="-10" dirty="0" smtClean="0">
                <a:latin typeface="Times New Roman"/>
                <a:cs typeface="Times New Roman"/>
              </a:rPr>
              <a:t>put</a:t>
            </a:r>
            <a:r>
              <a:rPr sz="1600" b="1" spc="-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(s</a:t>
            </a:r>
            <a:r>
              <a:rPr sz="1600" spc="-10" dirty="0" smtClean="0">
                <a:latin typeface="Times New Roman"/>
                <a:cs typeface="Times New Roman"/>
              </a:rPr>
              <a:t>tudent_db, NULL, &amp;ke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</a:t>
            </a:r>
            <a:r>
              <a:rPr sz="1600" spc="-10" dirty="0" smtClean="0">
                <a:latin typeface="Times New Roman"/>
                <a:cs typeface="Times New Roman"/>
              </a:rPr>
              <a:t>&amp;data, 0);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8539" y="4947920"/>
            <a:ext cx="174117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return 0 on success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1645921"/>
            <a:ext cx="3520440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3. </a:t>
            </a:r>
            <a:r>
              <a:rPr sz="2400" spc="-10" dirty="0" smtClean="0">
                <a:latin typeface="Times New Roman"/>
                <a:cs typeface="Times New Roman"/>
              </a:rPr>
              <a:t>Retri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ve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(k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y/d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) </a:t>
            </a:r>
            <a:r>
              <a:rPr sz="2400" spc="-15" dirty="0" smtClean="0">
                <a:latin typeface="Times New Roman"/>
                <a:cs typeface="Times New Roman"/>
              </a:rPr>
              <a:t>p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ir: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2103120"/>
            <a:ext cx="8179723" cy="3424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2128057"/>
            <a:ext cx="6874625" cy="3316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2133600"/>
            <a:ext cx="8077198" cy="3323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99" y="2133600"/>
            <a:ext cx="8077197" cy="3323985"/>
          </a:xfrm>
          <a:custGeom>
            <a:avLst/>
            <a:gdLst/>
            <a:ahLst/>
            <a:cxnLst/>
            <a:rect l="l" t="t" r="r" b="b"/>
            <a:pathLst>
              <a:path w="8077197" h="3323985">
                <a:moveTo>
                  <a:pt x="0" y="0"/>
                </a:moveTo>
                <a:lnTo>
                  <a:pt x="8077197" y="0"/>
                </a:lnTo>
                <a:lnTo>
                  <a:pt x="8077197" y="3323985"/>
                </a:lnTo>
                <a:lnTo>
                  <a:pt x="0" y="332398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39" y="2179320"/>
            <a:ext cx="2609850" cy="2224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latin typeface="Times New Roman"/>
                <a:cs typeface="Times New Roman"/>
              </a:rPr>
              <a:t>D</a:t>
            </a:r>
            <a:r>
              <a:rPr sz="1600" spc="-15" dirty="0" smtClean="0">
                <a:latin typeface="Times New Roman"/>
                <a:cs typeface="Times New Roman"/>
              </a:rPr>
              <a:t>BT</a:t>
            </a:r>
            <a:r>
              <a:rPr sz="1600" spc="-30" dirty="0" smtClean="0">
                <a:latin typeface="Times New Roman"/>
                <a:cs typeface="Times New Roman"/>
              </a:rPr>
              <a:t> </a:t>
            </a:r>
            <a:r>
              <a:rPr sz="1600" spc="-10" dirty="0" smtClean="0">
                <a:latin typeface="Times New Roman"/>
                <a:cs typeface="Times New Roman"/>
              </a:rPr>
              <a:t>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</a:t>
            </a:r>
            <a:r>
              <a:rPr sz="1600" spc="-10" dirty="0" smtClean="0">
                <a:latin typeface="Times New Roman"/>
                <a:cs typeface="Times New Roman"/>
              </a:rPr>
              <a:t>data;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600" spc="-15" dirty="0" smtClean="0">
                <a:latin typeface="Times New Roman"/>
                <a:cs typeface="Times New Roman"/>
              </a:rPr>
              <a:t>memse</a:t>
            </a:r>
            <a:r>
              <a:rPr sz="1600" spc="-10" dirty="0" smtClean="0">
                <a:latin typeface="Times New Roman"/>
                <a:cs typeface="Times New Roman"/>
              </a:rPr>
              <a:t>t(&amp;ke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0, s</a:t>
            </a:r>
            <a:r>
              <a:rPr sz="1600" spc="-10" dirty="0" smtClean="0">
                <a:latin typeface="Times New Roman"/>
                <a:cs typeface="Times New Roman"/>
              </a:rPr>
              <a:t>izeof(key));</a:t>
            </a:r>
            <a:endParaRPr sz="1600">
              <a:latin typeface="Times New Roman"/>
              <a:cs typeface="Times New Roman"/>
            </a:endParaRPr>
          </a:p>
          <a:p>
            <a:pPr marL="12700" marR="12700">
              <a:lnSpc>
                <a:spcPct val="161500"/>
              </a:lnSpc>
            </a:pPr>
            <a:r>
              <a:rPr sz="1600" spc="-15" dirty="0" smtClean="0">
                <a:latin typeface="Times New Roman"/>
                <a:cs typeface="Times New Roman"/>
              </a:rPr>
              <a:t>memse</a:t>
            </a:r>
            <a:r>
              <a:rPr sz="1600" spc="-10" dirty="0" smtClean="0">
                <a:latin typeface="Times New Roman"/>
                <a:cs typeface="Times New Roman"/>
              </a:rPr>
              <a:t>t(&amp;data, 0, sizeof(data));</a:t>
            </a:r>
            <a:r>
              <a:rPr sz="1600" spc="-5" dirty="0" smtClean="0">
                <a:latin typeface="Times New Roman"/>
                <a:cs typeface="Times New Roman"/>
              </a:rPr>
              <a:t> s</a:t>
            </a:r>
            <a:r>
              <a:rPr sz="1600" spc="-10" dirty="0" smtClean="0">
                <a:latin typeface="Times New Roman"/>
                <a:cs typeface="Times New Roman"/>
              </a:rPr>
              <a:t>trcpy(id,”12345”);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600" spc="-10" dirty="0" smtClean="0">
                <a:latin typeface="Times New Roman"/>
                <a:cs typeface="Times New Roman"/>
              </a:rPr>
              <a:t>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-10" dirty="0" smtClean="0">
                <a:latin typeface="Times New Roman"/>
                <a:cs typeface="Times New Roman"/>
              </a:rPr>
              <a:t>.data = id;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600" spc="-10" dirty="0" smtClean="0">
                <a:latin typeface="Times New Roman"/>
                <a:cs typeface="Times New Roman"/>
              </a:rPr>
              <a:t>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.s</a:t>
            </a:r>
            <a:r>
              <a:rPr sz="1600" spc="-10" dirty="0" smtClean="0">
                <a:latin typeface="Times New Roman"/>
                <a:cs typeface="Times New Roman"/>
              </a:rPr>
              <a:t>ize = 1+sizeof(id);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739" y="3754120"/>
            <a:ext cx="188277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pointing key 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 id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39" y="4554220"/>
            <a:ext cx="6758305" cy="649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 smtClean="0">
                <a:latin typeface="Times New Roman"/>
                <a:cs typeface="Times New Roman"/>
              </a:rPr>
              <a:t>s</a:t>
            </a:r>
            <a:r>
              <a:rPr sz="1600" spc="-10" dirty="0" smtClean="0">
                <a:latin typeface="Times New Roman"/>
                <a:cs typeface="Times New Roman"/>
              </a:rPr>
              <a:t>tudent_db -&gt; get(student_db, NULL, &amp;ke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</a:t>
            </a:r>
            <a:r>
              <a:rPr sz="1600" spc="-10" dirty="0" smtClean="0">
                <a:latin typeface="Times New Roman"/>
                <a:cs typeface="Times New Roman"/>
              </a:rPr>
              <a:t>&amp;data, 0);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/>
          </a:p>
          <a:p>
            <a:pPr marL="12700">
              <a:lnSpc>
                <a:spcPct val="100000"/>
              </a:lnSpc>
              <a:tabLst>
                <a:tab pos="3669665" algn="l"/>
              </a:tabLst>
            </a:pPr>
            <a:r>
              <a:rPr sz="1600" spc="-10" dirty="0" smtClean="0">
                <a:latin typeface="Times New Roman"/>
                <a:cs typeface="Times New Roman"/>
              </a:rPr>
              <a:t>printf(“%s”, (char *) data.data);	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cas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application data type */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493520"/>
            <a:ext cx="3503929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4. </a:t>
            </a:r>
            <a:r>
              <a:rPr sz="2400" spc="-15" dirty="0" smtClean="0">
                <a:latin typeface="Times New Roman"/>
                <a:cs typeface="Times New Roman"/>
              </a:rPr>
              <a:t>Remove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(k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y/d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) </a:t>
            </a:r>
            <a:r>
              <a:rPr sz="2400" spc="-15" dirty="0" smtClean="0">
                <a:latin typeface="Times New Roman"/>
                <a:cs typeface="Times New Roman"/>
              </a:rPr>
              <a:t>p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ir: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1949334"/>
            <a:ext cx="8179723" cy="96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1974273"/>
            <a:ext cx="7597832" cy="881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1981200"/>
            <a:ext cx="8077198" cy="8617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99" y="1981200"/>
            <a:ext cx="8077197" cy="861773"/>
          </a:xfrm>
          <a:custGeom>
            <a:avLst/>
            <a:gdLst/>
            <a:ahLst/>
            <a:cxnLst/>
            <a:rect l="l" t="t" r="r" b="b"/>
            <a:pathLst>
              <a:path w="8077197" h="861773">
                <a:moveTo>
                  <a:pt x="0" y="0"/>
                </a:moveTo>
                <a:lnTo>
                  <a:pt x="8077197" y="0"/>
                </a:lnTo>
                <a:lnTo>
                  <a:pt x="8077197" y="861773"/>
                </a:lnTo>
                <a:lnTo>
                  <a:pt x="0" y="8617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39" y="2037080"/>
            <a:ext cx="4579620" cy="728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34795">
              <a:lnSpc>
                <a:spcPts val="1900"/>
              </a:lnSpc>
            </a:pPr>
            <a:r>
              <a:rPr sz="1600" spc="-15" dirty="0" smtClean="0">
                <a:latin typeface="Times New Roman"/>
                <a:cs typeface="Times New Roman"/>
              </a:rPr>
              <a:t>memse</a:t>
            </a:r>
            <a:r>
              <a:rPr sz="1600" spc="-5" dirty="0" smtClean="0">
                <a:latin typeface="Times New Roman"/>
                <a:cs typeface="Times New Roman"/>
              </a:rPr>
              <a:t>t ( </a:t>
            </a:r>
            <a:r>
              <a:rPr sz="1600" spc="-10" dirty="0" smtClean="0">
                <a:latin typeface="Times New Roman"/>
                <a:cs typeface="Times New Roman"/>
              </a:rPr>
              <a:t>&amp;ke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0, s</a:t>
            </a:r>
            <a:r>
              <a:rPr sz="1600" spc="-10" dirty="0" smtClean="0">
                <a:latin typeface="Times New Roman"/>
                <a:cs typeface="Times New Roman"/>
              </a:rPr>
              <a:t>izeof(DBT)); 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-10" dirty="0" smtClean="0">
                <a:latin typeface="Times New Roman"/>
                <a:cs typeface="Times New Roman"/>
              </a:rPr>
              <a:t>.data = id; 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.s</a:t>
            </a:r>
            <a:r>
              <a:rPr sz="1600" spc="-10" dirty="0" smtClean="0">
                <a:latin typeface="Times New Roman"/>
                <a:cs typeface="Times New Roman"/>
              </a:rPr>
              <a:t>ize = 1+strlen(id);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sz="1600" dirty="0" smtClean="0">
                <a:latin typeface="Times New Roman"/>
                <a:cs typeface="Times New Roman"/>
              </a:rPr>
              <a:t>s</a:t>
            </a:r>
            <a:r>
              <a:rPr sz="1600" spc="-10" dirty="0" smtClean="0">
                <a:latin typeface="Times New Roman"/>
                <a:cs typeface="Times New Roman"/>
              </a:rPr>
              <a:t>tudent_db -&gt; </a:t>
            </a:r>
            <a:r>
              <a:rPr sz="1600" b="1" spc="-10" dirty="0" smtClean="0">
                <a:latin typeface="Times New Roman"/>
                <a:cs typeface="Times New Roman"/>
              </a:rPr>
              <a:t>del</a:t>
            </a:r>
            <a:r>
              <a:rPr sz="1600" b="1" spc="-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(s</a:t>
            </a:r>
            <a:r>
              <a:rPr sz="1600" spc="-10" dirty="0" smtClean="0">
                <a:latin typeface="Times New Roman"/>
                <a:cs typeface="Times New Roman"/>
              </a:rPr>
              <a:t>tudent_db, NULL, &amp;ke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</a:t>
            </a:r>
            <a:r>
              <a:rPr sz="1600" spc="-10" dirty="0" smtClean="0">
                <a:latin typeface="Times New Roman"/>
                <a:cs typeface="Times New Roman"/>
              </a:rPr>
              <a:t>&amp;data, 0);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8539" y="2026920"/>
            <a:ext cx="188277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pointing key 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 id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8539" y="2509520"/>
            <a:ext cx="199517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return 0 on success 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39" y="2941320"/>
            <a:ext cx="223456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5. </a:t>
            </a:r>
            <a:r>
              <a:rPr sz="2400" spc="-15" dirty="0" smtClean="0">
                <a:latin typeface="Times New Roman"/>
                <a:cs typeface="Times New Roman"/>
              </a:rPr>
              <a:t>Close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b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2138" y="3320934"/>
            <a:ext cx="817972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2796" y="3345872"/>
            <a:ext cx="3828011" cy="640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399" y="3352800"/>
            <a:ext cx="8077198" cy="584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399" y="3352800"/>
            <a:ext cx="8077197" cy="584774"/>
          </a:xfrm>
          <a:custGeom>
            <a:avLst/>
            <a:gdLst/>
            <a:ahLst/>
            <a:cxnLst/>
            <a:rect l="l" t="t" r="r" b="b"/>
            <a:pathLst>
              <a:path w="8077197" h="584774">
                <a:moveTo>
                  <a:pt x="0" y="0"/>
                </a:moveTo>
                <a:lnTo>
                  <a:pt x="8077197" y="0"/>
                </a:lnTo>
                <a:lnTo>
                  <a:pt x="8077197" y="584774"/>
                </a:lnTo>
                <a:lnTo>
                  <a:pt x="0" y="584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138" y="4846320"/>
            <a:ext cx="8100752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327" y="4871257"/>
            <a:ext cx="4754880" cy="6359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399" y="4876800"/>
            <a:ext cx="8000998" cy="5847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399" y="4876800"/>
            <a:ext cx="8000997" cy="584775"/>
          </a:xfrm>
          <a:custGeom>
            <a:avLst/>
            <a:gdLst/>
            <a:ahLst/>
            <a:cxnLst/>
            <a:rect l="l" t="t" r="r" b="b"/>
            <a:pathLst>
              <a:path w="8000997" h="584775">
                <a:moveTo>
                  <a:pt x="0" y="0"/>
                </a:moveTo>
                <a:lnTo>
                  <a:pt x="8000997" y="0"/>
                </a:lnTo>
                <a:lnTo>
                  <a:pt x="8000997" y="584775"/>
                </a:lnTo>
                <a:lnTo>
                  <a:pt x="0" y="58477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939" y="3398520"/>
            <a:ext cx="4710430" cy="2021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0">
              <a:lnSpc>
                <a:spcPct val="100000"/>
              </a:lnSpc>
            </a:pPr>
            <a:r>
              <a:rPr sz="1600" spc="-5" dirty="0" smtClean="0">
                <a:latin typeface="Times New Roman"/>
                <a:cs typeface="Times New Roman"/>
              </a:rPr>
              <a:t>if (s</a:t>
            </a:r>
            <a:r>
              <a:rPr sz="1600" spc="-10" dirty="0" smtClean="0">
                <a:latin typeface="Times New Roman"/>
                <a:cs typeface="Times New Roman"/>
              </a:rPr>
              <a:t>tudent_db != NULL)</a:t>
            </a:r>
            <a:endParaRPr sz="1600">
              <a:latin typeface="Times New Roman"/>
              <a:cs typeface="Times New Roman"/>
            </a:endParaRPr>
          </a:p>
          <a:p>
            <a:pPr marL="74295" algn="ctr">
              <a:lnSpc>
                <a:spcPts val="1900"/>
              </a:lnSpc>
            </a:pPr>
            <a:r>
              <a:rPr sz="1600" dirty="0" smtClean="0">
                <a:latin typeface="Times New Roman"/>
                <a:cs typeface="Times New Roman"/>
              </a:rPr>
              <a:t>s</a:t>
            </a:r>
            <a:r>
              <a:rPr sz="1600" spc="-10" dirty="0" smtClean="0">
                <a:latin typeface="Times New Roman"/>
                <a:cs typeface="Times New Roman"/>
              </a:rPr>
              <a:t>tudent_db -&gt;close(student_db,0);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30"/>
              </a:spcBef>
            </a:pPr>
            <a:endParaRPr sz="950"/>
          </a:p>
          <a:p>
            <a:pPr marL="317500" indent="-304800">
              <a:lnSpc>
                <a:spcPct val="100000"/>
              </a:lnSpc>
              <a:buFont typeface="Times New Roman"/>
              <a:buAutoNum type="arabicPeriod" startAt="6"/>
              <a:tabLst>
                <a:tab pos="317500" algn="l"/>
              </a:tabLst>
            </a:pPr>
            <a:r>
              <a:rPr sz="2400" spc="-15" dirty="0" smtClean="0">
                <a:latin typeface="Times New Roman"/>
                <a:cs typeface="Times New Roman"/>
              </a:rPr>
              <a:t>Compile </a:t>
            </a:r>
            <a:r>
              <a:rPr sz="2000" spc="-10" dirty="0" smtClean="0">
                <a:latin typeface="Times New Roman"/>
                <a:cs typeface="Times New Roman"/>
              </a:rPr>
              <a:t>(from</a:t>
            </a:r>
            <a:r>
              <a:rPr sz="2000" spc="-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-10" dirty="0" smtClean="0">
                <a:latin typeface="Times New Roman"/>
                <a:cs typeface="Times New Roman"/>
              </a:rPr>
              <a:t>nix </a:t>
            </a:r>
            <a:r>
              <a:rPr sz="2000" spc="-15" dirty="0" smtClean="0">
                <a:latin typeface="Times New Roman"/>
                <a:cs typeface="Times New Roman"/>
              </a:rPr>
              <a:t>command </a:t>
            </a:r>
            <a:r>
              <a:rPr sz="2000" spc="-10" dirty="0" smtClean="0">
                <a:latin typeface="Times New Roman"/>
                <a:cs typeface="Times New Roman"/>
              </a:rPr>
              <a:t>line):</a:t>
            </a:r>
            <a:endParaRPr sz="2000">
              <a:latin typeface="Times New Roman"/>
              <a:cs typeface="Times New Roman"/>
            </a:endParaRPr>
          </a:p>
          <a:p>
            <a:pPr marL="617855" lvl="1" indent="-148590">
              <a:lnSpc>
                <a:spcPts val="2320"/>
              </a:lnSpc>
              <a:buFont typeface="Times New Roman"/>
              <a:buChar char="-"/>
              <a:tabLst>
                <a:tab pos="617855" algn="l"/>
              </a:tabLst>
            </a:pPr>
            <a:r>
              <a:rPr sz="2000" spc="-10" dirty="0" smtClean="0">
                <a:latin typeface="Times New Roman"/>
                <a:cs typeface="Times New Roman"/>
              </a:rPr>
              <a:t>include db.h in “/usr/local/include”</a:t>
            </a:r>
            <a:endParaRPr sz="2000">
              <a:latin typeface="Times New Roman"/>
              <a:cs typeface="Times New Roman"/>
            </a:endParaRPr>
          </a:p>
          <a:p>
            <a:pPr marL="617855" lvl="1" indent="-148590">
              <a:lnSpc>
                <a:spcPts val="2355"/>
              </a:lnSpc>
              <a:buFont typeface="Times New Roman"/>
              <a:buChar char="-"/>
              <a:tabLst>
                <a:tab pos="617855" algn="l"/>
              </a:tabLst>
            </a:pPr>
            <a:r>
              <a:rPr sz="2000" spc="-10" dirty="0" smtClean="0">
                <a:latin typeface="Times New Roman"/>
                <a:cs typeface="Times New Roman"/>
              </a:rPr>
              <a:t>link with “/usr/local/lib”</a:t>
            </a:r>
            <a:endParaRPr sz="2000">
              <a:latin typeface="Times New Roman"/>
              <a:cs typeface="Times New Roman"/>
            </a:endParaRPr>
          </a:p>
          <a:p>
            <a:pPr marL="88900">
              <a:lnSpc>
                <a:spcPts val="1565"/>
              </a:lnSpc>
            </a:pPr>
            <a:r>
              <a:rPr sz="1600" b="1" i="1" spc="-10" dirty="0" smtClean="0">
                <a:latin typeface="Times New Roman"/>
                <a:cs typeface="Times New Roman"/>
              </a:rPr>
              <a:t>gcc &lt;filename&gt; -</a:t>
            </a:r>
            <a:r>
              <a:rPr sz="1600" b="1" i="1" spc="-5" dirty="0" smtClean="0">
                <a:latin typeface="Times New Roman"/>
                <a:cs typeface="Times New Roman"/>
              </a:rPr>
              <a:t>ldb</a:t>
            </a: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ts val="1900"/>
              </a:lnSpc>
            </a:pPr>
            <a:r>
              <a:rPr sz="1600" b="1" i="1" dirty="0" smtClean="0">
                <a:latin typeface="Times New Roman"/>
                <a:cs typeface="Times New Roman"/>
              </a:rPr>
              <a:t>Or </a:t>
            </a:r>
            <a:r>
              <a:rPr sz="1600" b="1" i="1" spc="-5" dirty="0" smtClean="0">
                <a:latin typeface="Times New Roman"/>
                <a:cs typeface="Times New Roman"/>
              </a:rPr>
              <a:t> </a:t>
            </a:r>
            <a:r>
              <a:rPr sz="1600" b="1" i="1" spc="-10" dirty="0" smtClean="0">
                <a:latin typeface="Times New Roman"/>
                <a:cs typeface="Times New Roman"/>
              </a:rPr>
              <a:t>gcc –st</a:t>
            </a:r>
            <a:r>
              <a:rPr sz="1600" b="1" i="1" spc="-15" dirty="0" smtClean="0">
                <a:latin typeface="Times New Roman"/>
                <a:cs typeface="Times New Roman"/>
              </a:rPr>
              <a:t>d</a:t>
            </a:r>
            <a:r>
              <a:rPr sz="1600" b="1" i="1" spc="-10" dirty="0" smtClean="0">
                <a:latin typeface="Times New Roman"/>
                <a:cs typeface="Times New Roman"/>
              </a:rPr>
              <a:t>=c99 –D_GNU_SOU</a:t>
            </a:r>
            <a:r>
              <a:rPr sz="1600" b="1" i="1" spc="-15" dirty="0" smtClean="0">
                <a:latin typeface="Times New Roman"/>
                <a:cs typeface="Times New Roman"/>
              </a:rPr>
              <a:t>RCE  &lt;</a:t>
            </a:r>
            <a:r>
              <a:rPr sz="1600" b="1" i="1" spc="-10" dirty="0" smtClean="0">
                <a:latin typeface="Times New Roman"/>
                <a:cs typeface="Times New Roman"/>
              </a:rPr>
              <a:t>filename&gt; -</a:t>
            </a:r>
            <a:r>
              <a:rPr sz="1600" b="1" i="1" spc="-5" dirty="0" smtClean="0">
                <a:latin typeface="Times New Roman"/>
                <a:cs typeface="Times New Roman"/>
              </a:rPr>
              <a:t>ldb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645921"/>
            <a:ext cx="2259965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7. </a:t>
            </a:r>
            <a:r>
              <a:rPr sz="2400" spc="-15" dirty="0" smtClean="0">
                <a:latin typeface="Times New Roman"/>
                <a:cs typeface="Times New Roman"/>
              </a:rPr>
              <a:t>Cr</a:t>
            </a:r>
            <a:r>
              <a:rPr sz="2400" spc="-20" dirty="0" smtClean="0">
                <a:latin typeface="Times New Roman"/>
                <a:cs typeface="Times New Roman"/>
              </a:rPr>
              <a:t>ea</a:t>
            </a:r>
            <a:r>
              <a:rPr sz="2400" spc="-10" dirty="0" smtClean="0">
                <a:latin typeface="Times New Roman"/>
                <a:cs typeface="Times New Roman"/>
              </a:rPr>
              <a:t>te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urs</a:t>
            </a:r>
            <a:r>
              <a:rPr sz="2400" spc="-10" dirty="0" smtClean="0">
                <a:latin typeface="Times New Roman"/>
                <a:cs typeface="Times New Roman"/>
              </a:rPr>
              <a:t>or: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138" y="2103120"/>
            <a:ext cx="8179723" cy="3453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796" y="2128059"/>
            <a:ext cx="7726680" cy="3329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399" y="2133600"/>
            <a:ext cx="8077198" cy="335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99" y="2133600"/>
            <a:ext cx="8077197" cy="3352798"/>
          </a:xfrm>
          <a:custGeom>
            <a:avLst/>
            <a:gdLst/>
            <a:ahLst/>
            <a:cxnLst/>
            <a:rect l="l" t="t" r="r" b="b"/>
            <a:pathLst>
              <a:path w="8077197" h="3352798">
                <a:moveTo>
                  <a:pt x="0" y="0"/>
                </a:moveTo>
                <a:lnTo>
                  <a:pt x="8077197" y="0"/>
                </a:lnTo>
                <a:lnTo>
                  <a:pt x="8077197" y="3352798"/>
                </a:lnTo>
                <a:lnTo>
                  <a:pt x="0" y="33527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139" y="2382520"/>
            <a:ext cx="158178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D</a:t>
            </a:r>
            <a:r>
              <a:rPr sz="1800" spc="-15" dirty="0" smtClean="0">
                <a:latin typeface="Times New Roman"/>
                <a:cs typeface="Times New Roman"/>
              </a:rPr>
              <a:t>B *s</a:t>
            </a:r>
            <a:r>
              <a:rPr sz="1800" spc="-10" dirty="0" smtClean="0">
                <a:latin typeface="Times New Roman"/>
                <a:cs typeface="Times New Roman"/>
              </a:rPr>
              <a:t>tudent_db</a:t>
            </a:r>
            <a:r>
              <a:rPr sz="1800" spc="-5" dirty="0" smtClean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9739" y="2382520"/>
            <a:ext cx="29464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s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tudent_db 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 D</a:t>
            </a:r>
            <a:r>
              <a:rPr sz="1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pointer */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39" y="2877820"/>
            <a:ext cx="117475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D</a:t>
            </a:r>
            <a:r>
              <a:rPr sz="1800" spc="-15" dirty="0" smtClean="0">
                <a:latin typeface="Times New Roman"/>
                <a:cs typeface="Times New Roman"/>
              </a:rPr>
              <a:t>BC *</a:t>
            </a:r>
            <a:r>
              <a:rPr sz="1800" spc="-10" dirty="0" smtClean="0">
                <a:latin typeface="Times New Roman"/>
                <a:cs typeface="Times New Roman"/>
              </a:rPr>
              <a:t>dbcp</a:t>
            </a:r>
            <a:r>
              <a:rPr sz="1800" spc="-5" dirty="0" smtClean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9739" y="2877820"/>
            <a:ext cx="32004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s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tudent_db 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 cursor pointer */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39" y="3360420"/>
            <a:ext cx="3503929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database open omitted for clarity */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39" y="3855720"/>
            <a:ext cx="4064635" cy="1378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G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et a cursor */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1800" dirty="0" smtClean="0">
                <a:latin typeface="Times New Roman"/>
                <a:cs typeface="Times New Roman"/>
              </a:rPr>
              <a:t>s</a:t>
            </a:r>
            <a:r>
              <a:rPr sz="1800" spc="-10" dirty="0" smtClean="0">
                <a:latin typeface="Times New Roman"/>
                <a:cs typeface="Times New Roman"/>
              </a:rPr>
              <a:t>tudent_db-&gt;cursor(student_db,</a:t>
            </a:r>
            <a:endParaRPr sz="1800">
              <a:latin typeface="Times New Roman"/>
              <a:cs typeface="Times New Roman"/>
            </a:endParaRPr>
          </a:p>
          <a:p>
            <a:pPr marL="285115" algn="ctr">
              <a:lnSpc>
                <a:spcPct val="100000"/>
              </a:lnSpc>
              <a:spcBef>
                <a:spcPts val="40"/>
              </a:spcBef>
            </a:pPr>
            <a:r>
              <a:rPr sz="1800" dirty="0" smtClean="0">
                <a:latin typeface="Times New Roman"/>
                <a:cs typeface="Times New Roman"/>
              </a:rPr>
              <a:t>NU</a:t>
            </a:r>
            <a:r>
              <a:rPr sz="1800" spc="-15" dirty="0" smtClean="0">
                <a:latin typeface="Times New Roman"/>
                <a:cs typeface="Times New Roman"/>
              </a:rPr>
              <a:t>LL,</a:t>
            </a:r>
            <a:endParaRPr sz="1800">
              <a:latin typeface="Times New Roman"/>
              <a:cs typeface="Times New Roman"/>
            </a:endParaRPr>
          </a:p>
          <a:p>
            <a:pPr marL="297815" algn="ctr">
              <a:lnSpc>
                <a:spcPts val="2100"/>
              </a:lnSpc>
            </a:pPr>
            <a:r>
              <a:rPr sz="1800" spc="-10" dirty="0" smtClean="0">
                <a:latin typeface="Times New Roman"/>
                <a:cs typeface="Times New Roman"/>
              </a:rPr>
              <a:t>&amp;dbcp,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0"/>
              </a:spcBef>
            </a:pPr>
            <a:r>
              <a:rPr sz="1800" dirty="0" smtClean="0">
                <a:latin typeface="Times New Roman"/>
                <a:cs typeface="Times New Roman"/>
              </a:rPr>
              <a:t>D</a:t>
            </a:r>
            <a:r>
              <a:rPr sz="1800" spc="-15" dirty="0" smtClean="0">
                <a:latin typeface="Times New Roman"/>
                <a:cs typeface="Times New Roman"/>
              </a:rPr>
              <a:t>B_WRITECURSO</a:t>
            </a:r>
            <a:r>
              <a:rPr sz="1800" spc="-10" dirty="0" smtClean="0">
                <a:latin typeface="Times New Roman"/>
                <a:cs typeface="Times New Roman"/>
              </a:rPr>
              <a:t>R);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139" y="4122420"/>
            <a:ext cx="3041650" cy="1111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D</a:t>
            </a:r>
            <a:r>
              <a:rPr sz="1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object */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</a:t>
            </a:r>
            <a:r>
              <a:rPr sz="18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8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ransaction 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id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*/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Cursor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pointer */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F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lags indicating cursor type */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138" y="2132214"/>
            <a:ext cx="8179723" cy="3424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327" y="2157153"/>
            <a:ext cx="6670963" cy="3358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99" y="2163902"/>
            <a:ext cx="8077198" cy="3323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399" y="2163902"/>
            <a:ext cx="8077197" cy="3323986"/>
          </a:xfrm>
          <a:custGeom>
            <a:avLst/>
            <a:gdLst/>
            <a:ahLst/>
            <a:cxnLst/>
            <a:rect l="l" t="t" r="r" b="b"/>
            <a:pathLst>
              <a:path w="8077197" h="3323986">
                <a:moveTo>
                  <a:pt x="0" y="0"/>
                </a:moveTo>
                <a:lnTo>
                  <a:pt x="8077197" y="0"/>
                </a:lnTo>
                <a:lnTo>
                  <a:pt x="8077197" y="3323986"/>
                </a:lnTo>
                <a:lnTo>
                  <a:pt x="0" y="33239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39" y="1645921"/>
            <a:ext cx="6621145" cy="3771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8. Show </a:t>
            </a:r>
            <a:r>
              <a:rPr sz="2400" spc="-10" dirty="0" smtClean="0">
                <a:latin typeface="Times New Roman"/>
                <a:cs typeface="Times New Roman"/>
              </a:rPr>
              <a:t>r</a:t>
            </a:r>
            <a:r>
              <a:rPr sz="2400" spc="-20" dirty="0" smtClean="0">
                <a:latin typeface="Times New Roman"/>
                <a:cs typeface="Times New Roman"/>
              </a:rPr>
              <a:t>ec</a:t>
            </a:r>
            <a:r>
              <a:rPr sz="2400" spc="0" dirty="0" smtClean="0">
                <a:latin typeface="Times New Roman"/>
                <a:cs typeface="Times New Roman"/>
              </a:rPr>
              <a:t>ords w</a:t>
            </a:r>
            <a:r>
              <a:rPr sz="2400" spc="-10" dirty="0" smtClean="0">
                <a:latin typeface="Times New Roman"/>
                <a:cs typeface="Times New Roman"/>
              </a:rPr>
              <a:t>ith 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me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k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-10" dirty="0" smtClean="0">
                <a:latin typeface="Times New Roman"/>
                <a:cs typeface="Times New Roman"/>
              </a:rPr>
              <a:t>(dupli</a:t>
            </a:r>
            <a:r>
              <a:rPr sz="2400" spc="-20" dirty="0" smtClean="0">
                <a:latin typeface="Times New Roman"/>
                <a:cs typeface="Times New Roman"/>
              </a:rPr>
              <a:t>ca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10" dirty="0" smtClean="0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19"/>
              </a:spcBef>
            </a:pPr>
            <a:endParaRPr sz="1200"/>
          </a:p>
          <a:p>
            <a:pPr marL="88900" marR="3728085">
              <a:lnSpc>
                <a:spcPct val="115700"/>
              </a:lnSpc>
            </a:pPr>
            <a:r>
              <a:rPr sz="1800" spc="-20" dirty="0" smtClean="0">
                <a:latin typeface="Times New Roman"/>
                <a:cs typeface="Times New Roman"/>
              </a:rPr>
              <a:t>memse</a:t>
            </a:r>
            <a:r>
              <a:rPr sz="1800" spc="-10" dirty="0" smtClean="0">
                <a:latin typeface="Times New Roman"/>
                <a:cs typeface="Times New Roman"/>
              </a:rPr>
              <a:t>t(&amp;ke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,0,s</a:t>
            </a:r>
            <a:r>
              <a:rPr sz="1800" spc="-10" dirty="0" smtClean="0">
                <a:latin typeface="Times New Roman"/>
                <a:cs typeface="Times New Roman"/>
              </a:rPr>
              <a:t>izeof(DBT));</a:t>
            </a:r>
            <a:r>
              <a:rPr sz="1800" spc="-5" dirty="0" smtClean="0">
                <a:latin typeface="Times New Roman"/>
                <a:cs typeface="Times New Roman"/>
              </a:rPr>
              <a:t> </a:t>
            </a:r>
            <a:r>
              <a:rPr sz="1800" spc="-20" dirty="0" smtClean="0">
                <a:latin typeface="Times New Roman"/>
                <a:cs typeface="Times New Roman"/>
              </a:rPr>
              <a:t>memse</a:t>
            </a:r>
            <a:r>
              <a:rPr sz="1800" spc="-10" dirty="0" smtClean="0">
                <a:latin typeface="Times New Roman"/>
                <a:cs typeface="Times New Roman"/>
              </a:rPr>
              <a:t>t(&amp;ke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,0,s</a:t>
            </a:r>
            <a:r>
              <a:rPr sz="1800" spc="-10" dirty="0" smtClean="0">
                <a:latin typeface="Times New Roman"/>
                <a:cs typeface="Times New Roman"/>
              </a:rPr>
              <a:t>izeof(DBT));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39"/>
              </a:spcBef>
            </a:pPr>
            <a:r>
              <a:rPr sz="1800" dirty="0" smtClean="0">
                <a:latin typeface="Times New Roman"/>
                <a:cs typeface="Times New Roman"/>
              </a:rPr>
              <a:t>s</a:t>
            </a:r>
            <a:r>
              <a:rPr sz="1800" spc="-10" dirty="0" smtClean="0">
                <a:latin typeface="Times New Roman"/>
                <a:cs typeface="Times New Roman"/>
              </a:rPr>
              <a:t>trcpy(id,”12345”); 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-10" dirty="0" smtClean="0">
                <a:latin typeface="Times New Roman"/>
                <a:cs typeface="Times New Roman"/>
              </a:rPr>
              <a:t>.data=id; 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.s</a:t>
            </a:r>
            <a:r>
              <a:rPr sz="1800" spc="-10" dirty="0" smtClean="0">
                <a:latin typeface="Times New Roman"/>
                <a:cs typeface="Times New Roman"/>
              </a:rPr>
              <a:t>ize = 1+strlen(id);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40"/>
              </a:spcBef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go to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firs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record, such that key = </a:t>
            </a:r>
            <a:r>
              <a:rPr sz="1800" i="1" spc="-5" dirty="0" smtClean="0">
                <a:solidFill>
                  <a:srgbClr val="0433FF"/>
                </a:solidFill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  <a:p>
            <a:pPr marL="88900" marR="2009775">
              <a:lnSpc>
                <a:spcPct val="120400"/>
              </a:lnSpc>
            </a:pPr>
            <a:r>
              <a:rPr sz="1800" spc="-10" dirty="0" smtClean="0">
                <a:latin typeface="Times New Roman"/>
                <a:cs typeface="Times New Roman"/>
              </a:rPr>
              <a:t>ret = dbcp-&gt;c_get(dbcp, </a:t>
            </a:r>
            <a:r>
              <a:rPr sz="1800" spc="-15" dirty="0" smtClean="0">
                <a:latin typeface="Times New Roman"/>
                <a:cs typeface="Times New Roman"/>
              </a:rPr>
              <a:t>&amp;ke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, </a:t>
            </a:r>
            <a:r>
              <a:rPr sz="1800" spc="-10" dirty="0" smtClean="0">
                <a:latin typeface="Times New Roman"/>
                <a:cs typeface="Times New Roman"/>
              </a:rPr>
              <a:t>&amp;data, DB_SET);</a:t>
            </a:r>
            <a:r>
              <a:rPr sz="1800" spc="-5" dirty="0" smtClean="0">
                <a:latin typeface="Times New Roman"/>
                <a:cs typeface="Times New Roman"/>
              </a:rPr>
              <a:t> w</a:t>
            </a:r>
            <a:r>
              <a:rPr sz="1800" spc="-10" dirty="0" smtClean="0">
                <a:latin typeface="Times New Roman"/>
                <a:cs typeface="Times New Roman"/>
              </a:rPr>
              <a:t>hile (r</a:t>
            </a:r>
            <a:r>
              <a:rPr sz="1800" spc="-15" dirty="0" smtClean="0">
                <a:latin typeface="Times New Roman"/>
                <a:cs typeface="Times New Roman"/>
              </a:rPr>
              <a:t>e</a:t>
            </a:r>
            <a:r>
              <a:rPr sz="1800" spc="-5" dirty="0" smtClean="0">
                <a:latin typeface="Times New Roman"/>
                <a:cs typeface="Times New Roman"/>
              </a:rPr>
              <a:t>t </a:t>
            </a:r>
            <a:r>
              <a:rPr sz="1800" spc="-10" dirty="0" smtClean="0">
                <a:latin typeface="Times New Roman"/>
                <a:cs typeface="Times New Roman"/>
              </a:rPr>
              <a:t>!= DB_NO</a:t>
            </a:r>
            <a:r>
              <a:rPr sz="1800" spc="-15" dirty="0" smtClean="0">
                <a:latin typeface="Times New Roman"/>
                <a:cs typeface="Times New Roman"/>
              </a:rPr>
              <a:t>TFOUND)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40"/>
              </a:spcBef>
            </a:pPr>
            <a:r>
              <a:rPr sz="1800" spc="-10" dirty="0" smtClean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46100" marR="12700">
              <a:lnSpc>
                <a:spcPct val="115700"/>
              </a:lnSpc>
              <a:spcBef>
                <a:spcPts val="100"/>
              </a:spcBef>
            </a:pPr>
            <a:r>
              <a:rPr sz="1800" spc="-10" dirty="0" smtClean="0">
                <a:latin typeface="Times New Roman"/>
                <a:cs typeface="Times New Roman"/>
              </a:rPr>
              <a:t>printf("key: %s, data: %s</a:t>
            </a:r>
            <a:r>
              <a:rPr sz="1800" spc="-5" dirty="0" smtClean="0">
                <a:latin typeface="Times New Roman"/>
                <a:cs typeface="Times New Roman"/>
              </a:rPr>
              <a:t>\n", </a:t>
            </a:r>
            <a:r>
              <a:rPr sz="1800" spc="-10" dirty="0" smtClean="0">
                <a:latin typeface="Times New Roman"/>
                <a:cs typeface="Times New Roman"/>
              </a:rPr>
              <a:t>(char *) 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-10" dirty="0" smtClean="0">
                <a:latin typeface="Times New Roman"/>
                <a:cs typeface="Times New Roman"/>
              </a:rPr>
              <a:t>.data, (char *) data.data); ret = dbcp-&gt;c_get(dbcp, </a:t>
            </a:r>
            <a:r>
              <a:rPr sz="1800" spc="-15" dirty="0" smtClean="0">
                <a:latin typeface="Times New Roman"/>
                <a:cs typeface="Times New Roman"/>
              </a:rPr>
              <a:t>&amp;ke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, </a:t>
            </a:r>
            <a:r>
              <a:rPr sz="1800" spc="-10" dirty="0" smtClean="0">
                <a:latin typeface="Times New Roman"/>
                <a:cs typeface="Times New Roman"/>
              </a:rPr>
              <a:t>&amp;data, DB_N</a:t>
            </a:r>
            <a:r>
              <a:rPr sz="1800" spc="-15" dirty="0" smtClean="0">
                <a:latin typeface="Times New Roman"/>
                <a:cs typeface="Times New Roman"/>
              </a:rPr>
              <a:t>EXT_DUP</a:t>
            </a:r>
            <a:r>
              <a:rPr sz="1800" spc="-10" dirty="0" smtClean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40"/>
              </a:spcBef>
            </a:pPr>
            <a:r>
              <a:rPr sz="1800" spc="-10" dirty="0" smtClean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138" y="2177934"/>
            <a:ext cx="8179723" cy="357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796" y="2202872"/>
            <a:ext cx="6097385" cy="3495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99" y="2209800"/>
            <a:ext cx="8077198" cy="34778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399" y="2209800"/>
            <a:ext cx="8077197" cy="3477873"/>
          </a:xfrm>
          <a:custGeom>
            <a:avLst/>
            <a:gdLst/>
            <a:ahLst/>
            <a:cxnLst/>
            <a:rect l="l" t="t" r="r" b="b"/>
            <a:pathLst>
              <a:path w="8077197" h="3477873">
                <a:moveTo>
                  <a:pt x="0" y="0"/>
                </a:moveTo>
                <a:lnTo>
                  <a:pt x="8077197" y="0"/>
                </a:lnTo>
                <a:lnTo>
                  <a:pt x="8077197" y="3477873"/>
                </a:lnTo>
                <a:lnTo>
                  <a:pt x="0" y="34778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39" y="1188720"/>
            <a:ext cx="7612380" cy="4421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tabLst>
                <a:tab pos="354965" algn="l"/>
              </a:tabLst>
            </a:pPr>
            <a:r>
              <a:rPr sz="2000" spc="-795" dirty="0" smtClean="0">
                <a:latin typeface="Wingdings"/>
                <a:cs typeface="Wingdings"/>
              </a:rPr>
              <a:t></a:t>
            </a:r>
            <a:r>
              <a:rPr sz="2000" spc="-795" dirty="0" smtClean="0">
                <a:latin typeface="Times New Roman"/>
                <a:cs typeface="Times New Roman"/>
              </a:rPr>
              <a:t>	</a:t>
            </a:r>
            <a:r>
              <a:rPr sz="2000" b="1" spc="-795" dirty="0" smtClean="0">
                <a:latin typeface="Times New Roman"/>
                <a:cs typeface="Times New Roman"/>
              </a:rPr>
              <a:t>Examp</a:t>
            </a:r>
            <a:r>
              <a:rPr sz="2000" b="1" spc="-10" dirty="0" smtClean="0">
                <a:latin typeface="Times New Roman"/>
                <a:cs typeface="Times New Roman"/>
              </a:rPr>
              <a:t>le: </a:t>
            </a:r>
            <a:r>
              <a:rPr sz="2000" spc="-180" dirty="0" smtClean="0">
                <a:latin typeface="Times New Roman"/>
                <a:cs typeface="Times New Roman"/>
              </a:rPr>
              <a:t>W</a:t>
            </a:r>
            <a:r>
              <a:rPr sz="2000" spc="-10" dirty="0" smtClean="0">
                <a:latin typeface="Times New Roman"/>
                <a:cs typeface="Times New Roman"/>
              </a:rPr>
              <a:t>e are</a:t>
            </a:r>
            <a:r>
              <a:rPr sz="2000" spc="-5" dirty="0" smtClean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going to develop a progr</a:t>
            </a:r>
            <a:r>
              <a:rPr sz="2000" spc="-15" dirty="0" smtClean="0">
                <a:latin typeface="Times New Roman"/>
                <a:cs typeface="Times New Roman"/>
              </a:rPr>
              <a:t>a</a:t>
            </a:r>
            <a:r>
              <a:rPr sz="2000" spc="-20" dirty="0" smtClean="0">
                <a:latin typeface="Times New Roman"/>
                <a:cs typeface="Times New Roman"/>
              </a:rPr>
              <a:t>m, </a:t>
            </a:r>
            <a:r>
              <a:rPr sz="2000" spc="-10" dirty="0" smtClean="0">
                <a:latin typeface="Times New Roman"/>
                <a:cs typeface="Times New Roman"/>
              </a:rPr>
              <a:t>to insert/r</a:t>
            </a:r>
            <a:r>
              <a:rPr sz="2000" spc="-15" dirty="0" smtClean="0">
                <a:latin typeface="Times New Roman"/>
                <a:cs typeface="Times New Roman"/>
              </a:rPr>
              <a:t>e</a:t>
            </a:r>
            <a:r>
              <a:rPr sz="2000" spc="-10" dirty="0" smtClean="0">
                <a:latin typeface="Times New Roman"/>
                <a:cs typeface="Times New Roman"/>
              </a:rPr>
              <a:t>trieve data of students (StudentID/N</a:t>
            </a:r>
            <a:r>
              <a:rPr sz="2000" spc="-15" dirty="0" smtClean="0">
                <a:latin typeface="Times New Roman"/>
                <a:cs typeface="Times New Roman"/>
              </a:rPr>
              <a:t>ame) us</a:t>
            </a:r>
            <a:r>
              <a:rPr sz="2000" spc="-10" dirty="0" smtClean="0">
                <a:latin typeface="Times New Roman"/>
                <a:cs typeface="Times New Roman"/>
              </a:rPr>
              <a:t>ing Berk</a:t>
            </a:r>
            <a:r>
              <a:rPr sz="2000" spc="-15" dirty="0" smtClean="0">
                <a:latin typeface="Times New Roman"/>
                <a:cs typeface="Times New Roman"/>
              </a:rPr>
              <a:t>e</a:t>
            </a:r>
            <a:r>
              <a:rPr sz="2000" spc="-10" dirty="0" smtClean="0">
                <a:latin typeface="Times New Roman"/>
                <a:cs typeface="Times New Roman"/>
              </a:rPr>
              <a:t>ley DB.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 smtClean="0">
                <a:latin typeface="Times New Roman"/>
                <a:cs typeface="Times New Roman"/>
              </a:rPr>
              <a:t>1. </a:t>
            </a:r>
            <a:r>
              <a:rPr sz="2000" spc="-10" dirty="0" smtClean="0">
                <a:latin typeface="Times New Roman"/>
                <a:cs typeface="Times New Roman"/>
              </a:rPr>
              <a:t>Create the database: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/>
          </a:p>
          <a:p>
            <a:pPr marL="88900">
              <a:lnSpc>
                <a:spcPct val="100000"/>
              </a:lnSpc>
            </a:pPr>
            <a:r>
              <a:rPr sz="1600" spc="-10" dirty="0" smtClean="0">
                <a:latin typeface="Times New Roman"/>
                <a:cs typeface="Times New Roman"/>
              </a:rPr>
              <a:t>import com.sleepycat.db.*;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80"/>
              </a:spcBef>
            </a:pPr>
            <a:endParaRPr sz="1200"/>
          </a:p>
          <a:p>
            <a:pPr marL="889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Create new DatabaseConfig object</a:t>
            </a: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ts val="1900"/>
              </a:lnSpc>
            </a:pPr>
            <a:r>
              <a:rPr sz="1600" dirty="0" smtClean="0">
                <a:latin typeface="Times New Roman"/>
                <a:cs typeface="Times New Roman"/>
              </a:rPr>
              <a:t>D</a:t>
            </a:r>
            <a:r>
              <a:rPr sz="1600" spc="-10" dirty="0" smtClean="0">
                <a:latin typeface="Times New Roman"/>
                <a:cs typeface="Times New Roman"/>
              </a:rPr>
              <a:t>atabaseConfig dbConfig = new DatabaseConfig</a:t>
            </a:r>
            <a:r>
              <a:rPr sz="1600" spc="-5" dirty="0" smtClean="0">
                <a:latin typeface="Times New Roman"/>
                <a:cs typeface="Times New Roman"/>
              </a:rPr>
              <a:t>();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300"/>
              </a:lnSpc>
              <a:spcBef>
                <a:spcPts val="80"/>
              </a:spcBef>
            </a:pPr>
            <a:endParaRPr sz="1300"/>
          </a:p>
          <a:p>
            <a:pPr marL="889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S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et the type 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Btree</a:t>
            </a: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ts val="1900"/>
              </a:lnSpc>
            </a:pPr>
            <a:r>
              <a:rPr sz="1600" spc="-10" dirty="0" smtClean="0">
                <a:latin typeface="Times New Roman"/>
                <a:cs typeface="Times New Roman"/>
              </a:rPr>
              <a:t>dbConfig.set</a:t>
            </a:r>
            <a:r>
              <a:rPr sz="1600" spc="-125" dirty="0" smtClean="0">
                <a:latin typeface="Times New Roman"/>
                <a:cs typeface="Times New Roman"/>
              </a:rPr>
              <a:t>T</a:t>
            </a:r>
            <a:r>
              <a:rPr sz="1600" spc="-10" dirty="0" smtClean="0">
                <a:latin typeface="Times New Roman"/>
                <a:cs typeface="Times New Roman"/>
              </a:rPr>
              <a:t>ype(Database</a:t>
            </a:r>
            <a:r>
              <a:rPr sz="1600" spc="-125" dirty="0" smtClean="0">
                <a:latin typeface="Times New Roman"/>
                <a:cs typeface="Times New Roman"/>
              </a:rPr>
              <a:t>T</a:t>
            </a:r>
            <a:r>
              <a:rPr sz="1600" spc="-10" dirty="0" smtClean="0">
                <a:latin typeface="Times New Roman"/>
                <a:cs typeface="Times New Roman"/>
              </a:rPr>
              <a:t>ype.BTREE);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30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88900">
              <a:lnSpc>
                <a:spcPct val="100000"/>
              </a:lnSpc>
            </a:pPr>
            <a:r>
              <a:rPr sz="1600" dirty="0" smtClean="0">
                <a:solidFill>
                  <a:srgbClr val="0000FF"/>
                </a:solidFill>
                <a:latin typeface="Calibri"/>
                <a:cs typeface="Calibri"/>
              </a:rPr>
              <a:t>// Conﬁ</a:t>
            </a:r>
            <a:r>
              <a:rPr sz="1600" spc="-10" dirty="0" smtClean="0">
                <a:solidFill>
                  <a:srgbClr val="0000FF"/>
                </a:solidFill>
                <a:latin typeface="Calibri"/>
                <a:cs typeface="Calibri"/>
              </a:rPr>
              <a:t>gures the database to support sorted</a:t>
            </a:r>
            <a:r>
              <a:rPr sz="1600" spc="-5" dirty="0" smtClean="0">
                <a:solidFill>
                  <a:srgbClr val="0000FF"/>
                </a:solidFill>
                <a:latin typeface="Calibri"/>
                <a:cs typeface="Calibri"/>
              </a:rPr>
              <a:t>, dupli</a:t>
            </a:r>
            <a:r>
              <a:rPr sz="1600" spc="-10" dirty="0" smtClean="0">
                <a:solidFill>
                  <a:srgbClr val="0000FF"/>
                </a:solidFill>
                <a:latin typeface="Calibri"/>
                <a:cs typeface="Calibri"/>
              </a:rPr>
              <a:t>cate data items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ts val="1900"/>
              </a:lnSpc>
            </a:pPr>
            <a:r>
              <a:rPr sz="1600" dirty="0" smtClean="0">
                <a:latin typeface="Calibri"/>
                <a:cs typeface="Calibri"/>
              </a:rPr>
              <a:t>dbConﬁ</a:t>
            </a:r>
            <a:r>
              <a:rPr sz="1600" spc="-10" dirty="0" smtClean="0">
                <a:latin typeface="Calibri"/>
                <a:cs typeface="Calibri"/>
              </a:rPr>
              <a:t>g.setSortedDuplicate</a:t>
            </a:r>
            <a:r>
              <a:rPr sz="1600" spc="-5" dirty="0" smtClean="0">
                <a:latin typeface="Calibri"/>
                <a:cs typeface="Calibri"/>
              </a:rPr>
              <a:t>s</a:t>
            </a:r>
            <a:r>
              <a:rPr sz="1600" spc="0" dirty="0" smtClean="0">
                <a:latin typeface="Calibri"/>
                <a:cs typeface="Calibri"/>
              </a:rPr>
              <a:t>(</a:t>
            </a:r>
            <a:r>
              <a:rPr sz="1600" spc="-10" dirty="0" smtClean="0">
                <a:latin typeface="Calibri"/>
                <a:cs typeface="Calibri"/>
              </a:rPr>
              <a:t>true)</a:t>
            </a:r>
            <a:r>
              <a:rPr sz="1600" spc="-5" dirty="0" smtClean="0"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80"/>
              </a:spcBef>
            </a:pPr>
            <a:endParaRPr sz="1300"/>
          </a:p>
          <a:p>
            <a:pPr marL="889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Create new Database object</a:t>
            </a: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ts val="1900"/>
              </a:lnSpc>
            </a:pPr>
            <a:r>
              <a:rPr sz="1600" dirty="0" smtClean="0">
                <a:latin typeface="Times New Roman"/>
                <a:cs typeface="Times New Roman"/>
              </a:rPr>
              <a:t>D</a:t>
            </a:r>
            <a:r>
              <a:rPr sz="1600" spc="-10" dirty="0" smtClean="0">
                <a:latin typeface="Times New Roman"/>
                <a:cs typeface="Times New Roman"/>
              </a:rPr>
              <a:t>atabase s</a:t>
            </a:r>
            <a:r>
              <a:rPr sz="1600" spc="-5" dirty="0" smtClean="0">
                <a:latin typeface="Times New Roman"/>
                <a:cs typeface="Times New Roman"/>
              </a:rPr>
              <a:t>td_db </a:t>
            </a:r>
            <a:r>
              <a:rPr sz="1600" spc="-10" dirty="0" smtClean="0">
                <a:latin typeface="Times New Roman"/>
                <a:cs typeface="Times New Roman"/>
              </a:rPr>
              <a:t>= new Database(“studentsdb”, null, dbConfig</a:t>
            </a:r>
            <a:r>
              <a:rPr sz="1600" spc="-5" dirty="0" smtClean="0">
                <a:latin typeface="Times New Roman"/>
                <a:cs typeface="Times New Roman"/>
              </a:rPr>
              <a:t>);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79"/>
              </a:spcBef>
            </a:pPr>
            <a:endParaRPr sz="1200"/>
          </a:p>
          <a:p>
            <a:pPr marL="88900">
              <a:lnSpc>
                <a:spcPct val="100000"/>
              </a:lnSpc>
              <a:tabLst>
                <a:tab pos="3745865" algn="l"/>
              </a:tabLst>
            </a:pPr>
            <a:r>
              <a:rPr sz="1600" dirty="0" smtClean="0">
                <a:latin typeface="Times New Roman"/>
                <a:cs typeface="Times New Roman"/>
              </a:rPr>
              <a:t>O</a:t>
            </a:r>
            <a:r>
              <a:rPr sz="1600" spc="-10" dirty="0" smtClean="0">
                <a:latin typeface="Times New Roman"/>
                <a:cs typeface="Times New Roman"/>
              </a:rPr>
              <a:t>perationStatus oprStatus	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Checks the failure/success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400" b="1" spc="-5" dirty="0" smtClean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645921"/>
            <a:ext cx="3850640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2. Ins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rt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r</a:t>
            </a:r>
            <a:r>
              <a:rPr sz="2400" spc="-20" dirty="0" smtClean="0">
                <a:latin typeface="Times New Roman"/>
                <a:cs typeface="Times New Roman"/>
              </a:rPr>
              <a:t>ec</a:t>
            </a:r>
            <a:r>
              <a:rPr sz="2400" spc="0" dirty="0" smtClean="0">
                <a:latin typeface="Times New Roman"/>
                <a:cs typeface="Times New Roman"/>
              </a:rPr>
              <a:t>ord </a:t>
            </a:r>
            <a:r>
              <a:rPr sz="2400" spc="-10" dirty="0" smtClean="0">
                <a:latin typeface="Times New Roman"/>
                <a:cs typeface="Times New Roman"/>
              </a:rPr>
              <a:t>into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b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400" b="1" spc="-5" dirty="0" smtClean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2103120"/>
            <a:ext cx="8179723" cy="3395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2128057"/>
            <a:ext cx="7560425" cy="3316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2133600"/>
            <a:ext cx="8077198" cy="32932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99" y="2133600"/>
            <a:ext cx="8077197" cy="3293207"/>
          </a:xfrm>
          <a:custGeom>
            <a:avLst/>
            <a:gdLst/>
            <a:ahLst/>
            <a:cxnLst/>
            <a:rect l="l" t="t" r="r" b="b"/>
            <a:pathLst>
              <a:path w="8077197" h="3293207">
                <a:moveTo>
                  <a:pt x="0" y="0"/>
                </a:moveTo>
                <a:lnTo>
                  <a:pt x="8077197" y="0"/>
                </a:lnTo>
                <a:lnTo>
                  <a:pt x="8077197" y="3293207"/>
                </a:lnTo>
                <a:lnTo>
                  <a:pt x="0" y="32932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39" y="2169241"/>
            <a:ext cx="2604135" cy="2552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67055">
              <a:lnSpc>
                <a:spcPct val="145800"/>
              </a:lnSpc>
            </a:pPr>
            <a:r>
              <a:rPr sz="1600" dirty="0" smtClean="0">
                <a:latin typeface="Times New Roman"/>
                <a:cs typeface="Times New Roman"/>
              </a:rPr>
              <a:t>D</a:t>
            </a:r>
            <a:r>
              <a:rPr sz="1600" spc="-10" dirty="0" smtClean="0">
                <a:latin typeface="Times New Roman"/>
                <a:cs typeface="Times New Roman"/>
              </a:rPr>
              <a:t>atabaseEntry 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</a:t>
            </a:r>
            <a:r>
              <a:rPr sz="1600" spc="-10" dirty="0" smtClean="0">
                <a:latin typeface="Times New Roman"/>
                <a:cs typeface="Times New Roman"/>
              </a:rPr>
              <a:t>data;</a:t>
            </a:r>
            <a:r>
              <a:rPr sz="1600" spc="-5" dirty="0" smtClean="0">
                <a:latin typeface="Times New Roman"/>
                <a:cs typeface="Times New Roman"/>
              </a:rPr>
              <a:t> String id, </a:t>
            </a:r>
            <a:r>
              <a:rPr sz="1600" spc="-10" dirty="0" smtClean="0">
                <a:latin typeface="Times New Roman"/>
                <a:cs typeface="Times New Roman"/>
              </a:rPr>
              <a:t>name;</a:t>
            </a:r>
            <a:endParaRPr sz="1600">
              <a:latin typeface="Times New Roman"/>
              <a:cs typeface="Times New Roman"/>
            </a:endParaRPr>
          </a:p>
          <a:p>
            <a:pPr marL="12700" marR="12700">
              <a:lnSpc>
                <a:spcPct val="149700"/>
              </a:lnSpc>
              <a:spcBef>
                <a:spcPts val="25"/>
              </a:spcBef>
            </a:pPr>
            <a:r>
              <a:rPr sz="1600" spc="-10" dirty="0" smtClean="0">
                <a:latin typeface="Times New Roman"/>
                <a:cs typeface="Times New Roman"/>
              </a:rPr>
              <a:t>key = null; data = null; data.setData(name.getBytes( </a:t>
            </a:r>
            <a:r>
              <a:rPr sz="1600" spc="-5" dirty="0" smtClean="0">
                <a:latin typeface="Times New Roman"/>
                <a:cs typeface="Times New Roman"/>
              </a:rPr>
              <a:t>));</a:t>
            </a:r>
            <a:r>
              <a:rPr sz="1600" spc="-10" dirty="0" smtClean="0">
                <a:latin typeface="Times New Roman"/>
                <a:cs typeface="Times New Roman"/>
              </a:rPr>
              <a:t> data.setSize(name.length</a:t>
            </a:r>
            <a:r>
              <a:rPr sz="1600" spc="-5" dirty="0" smtClean="0">
                <a:latin typeface="Times New Roman"/>
                <a:cs typeface="Times New Roman"/>
              </a:rPr>
              <a:t>());</a:t>
            </a:r>
            <a:r>
              <a:rPr sz="1600" spc="-10" dirty="0" smtClean="0">
                <a:latin typeface="Times New Roman"/>
                <a:cs typeface="Times New Roman"/>
              </a:rPr>
              <a:t> 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.s</a:t>
            </a:r>
            <a:r>
              <a:rPr sz="1600" spc="-10" dirty="0" smtClean="0">
                <a:latin typeface="Times New Roman"/>
                <a:cs typeface="Times New Roman"/>
              </a:rPr>
              <a:t>etData(id.getBytes</a:t>
            </a:r>
            <a:r>
              <a:rPr sz="1600" spc="-5" dirty="0" smtClean="0">
                <a:latin typeface="Times New Roman"/>
                <a:cs typeface="Times New Roman"/>
              </a:rPr>
              <a:t>());</a:t>
            </a:r>
            <a:r>
              <a:rPr sz="1600" spc="-10" dirty="0" smtClean="0">
                <a:latin typeface="Times New Roman"/>
                <a:cs typeface="Times New Roman"/>
              </a:rPr>
              <a:t> 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.s</a:t>
            </a:r>
            <a:r>
              <a:rPr sz="1600" spc="-10" dirty="0" smtClean="0">
                <a:latin typeface="Times New Roman"/>
                <a:cs typeface="Times New Roman"/>
              </a:rPr>
              <a:t>etSize(id.length</a:t>
            </a:r>
            <a:r>
              <a:rPr sz="1600" spc="-5" dirty="0" smtClean="0">
                <a:latin typeface="Times New Roman"/>
                <a:cs typeface="Times New Roman"/>
              </a:rPr>
              <a:t>());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39" y="3373120"/>
            <a:ext cx="2413000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Convert from s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tring to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4139" y="4109720"/>
            <a:ext cx="288099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Convert from s</a:t>
            </a: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tring to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byte arr</a:t>
            </a:r>
            <a:r>
              <a:rPr sz="16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39" y="4833620"/>
            <a:ext cx="6753859" cy="522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6670" algn="r">
              <a:lnSpc>
                <a:spcPct val="100000"/>
              </a:lnSpc>
            </a:pPr>
            <a:r>
              <a:rPr sz="1600" dirty="0" smtClean="0">
                <a:latin typeface="Times New Roman"/>
                <a:cs typeface="Times New Roman"/>
              </a:rPr>
              <a:t>oprS</a:t>
            </a:r>
            <a:r>
              <a:rPr sz="1600" spc="-10" dirty="0" smtClean="0">
                <a:latin typeface="Times New Roman"/>
                <a:cs typeface="Times New Roman"/>
              </a:rPr>
              <a:t>tatus = std_db.put(null, 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</a:t>
            </a:r>
            <a:r>
              <a:rPr sz="1600" spc="-10" dirty="0" smtClean="0">
                <a:latin typeface="Times New Roman"/>
                <a:cs typeface="Times New Roman"/>
              </a:rPr>
              <a:t>data); O</a:t>
            </a:r>
            <a:r>
              <a:rPr sz="1600" spc="-15" dirty="0" smtClean="0">
                <a:latin typeface="Times New Roman"/>
                <a:cs typeface="Times New Roman"/>
              </a:rPr>
              <a:t>R s</a:t>
            </a:r>
            <a:r>
              <a:rPr sz="1600" spc="-10" dirty="0" smtClean="0">
                <a:latin typeface="Times New Roman"/>
                <a:cs typeface="Times New Roman"/>
              </a:rPr>
              <a:t>td_db.putNoDupData(null, ke</a:t>
            </a:r>
            <a:r>
              <a:rPr sz="1600" spc="-105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, </a:t>
            </a:r>
            <a:r>
              <a:rPr sz="1600" spc="-10" dirty="0" smtClean="0">
                <a:latin typeface="Times New Roman"/>
                <a:cs typeface="Times New Roman"/>
              </a:rPr>
              <a:t>data);</a:t>
            </a:r>
            <a:endParaRPr sz="1600">
              <a:latin typeface="Times New Roman"/>
              <a:cs typeface="Times New Roman"/>
            </a:endParaRPr>
          </a:p>
          <a:p>
            <a:pPr marR="12700" algn="r">
              <a:lnSpc>
                <a:spcPct val="100000"/>
              </a:lnSpc>
              <a:spcBef>
                <a:spcPts val="180"/>
              </a:spcBef>
            </a:pPr>
            <a:r>
              <a:rPr sz="16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6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Returns OperationStatus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645921"/>
            <a:ext cx="3520440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3. </a:t>
            </a:r>
            <a:r>
              <a:rPr sz="2400" spc="-10" dirty="0" smtClean="0">
                <a:latin typeface="Times New Roman"/>
                <a:cs typeface="Times New Roman"/>
              </a:rPr>
              <a:t>Retri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ve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(k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y/d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) </a:t>
            </a:r>
            <a:r>
              <a:rPr sz="2400" spc="-15" dirty="0" smtClean="0">
                <a:latin typeface="Times New Roman"/>
                <a:cs typeface="Times New Roman"/>
              </a:rPr>
              <a:t>p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ir: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400" b="1" spc="-5" dirty="0" smtClean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2227811"/>
            <a:ext cx="8179723" cy="3100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2252750"/>
            <a:ext cx="7942811" cy="300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2256979"/>
            <a:ext cx="8077198" cy="3000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99" y="2256979"/>
            <a:ext cx="8077197" cy="3000820"/>
          </a:xfrm>
          <a:custGeom>
            <a:avLst/>
            <a:gdLst/>
            <a:ahLst/>
            <a:cxnLst/>
            <a:rect l="l" t="t" r="r" b="b"/>
            <a:pathLst>
              <a:path w="8077197" h="3000820">
                <a:moveTo>
                  <a:pt x="0" y="0"/>
                </a:moveTo>
                <a:lnTo>
                  <a:pt x="8077197" y="0"/>
                </a:lnTo>
                <a:lnTo>
                  <a:pt x="8077197" y="3000820"/>
                </a:lnTo>
                <a:lnTo>
                  <a:pt x="0" y="300082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39" y="2285051"/>
            <a:ext cx="2543810" cy="1231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8100"/>
              </a:lnSpc>
            </a:pPr>
            <a:r>
              <a:rPr sz="1800" dirty="0" smtClean="0">
                <a:latin typeface="Times New Roman"/>
                <a:cs typeface="Times New Roman"/>
              </a:rPr>
              <a:t>D</a:t>
            </a:r>
            <a:r>
              <a:rPr sz="1800" spc="-10" dirty="0" smtClean="0">
                <a:latin typeface="Times New Roman"/>
                <a:cs typeface="Times New Roman"/>
              </a:rPr>
              <a:t>atabaseEntry 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-10" dirty="0" smtClean="0">
                <a:latin typeface="Times New Roman"/>
                <a:cs typeface="Times New Roman"/>
              </a:rPr>
              <a:t>,data; 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.s</a:t>
            </a:r>
            <a:r>
              <a:rPr sz="1800" spc="-10" dirty="0" smtClean="0">
                <a:latin typeface="Times New Roman"/>
                <a:cs typeface="Times New Roman"/>
              </a:rPr>
              <a:t>etData(id.getBytes( )); 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.s</a:t>
            </a:r>
            <a:r>
              <a:rPr sz="1800" spc="-10" dirty="0" smtClean="0">
                <a:latin typeface="Times New Roman"/>
                <a:cs typeface="Times New Roman"/>
              </a:rPr>
              <a:t>etSize(id.length( ));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39" y="2823399"/>
            <a:ext cx="323786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Convert from string 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byte arr</a:t>
            </a:r>
            <a:r>
              <a:rPr sz="1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8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39" y="3648898"/>
            <a:ext cx="7023100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oprS</a:t>
            </a:r>
            <a:r>
              <a:rPr sz="1800" spc="-10" dirty="0" smtClean="0">
                <a:latin typeface="Times New Roman"/>
                <a:cs typeface="Times New Roman"/>
              </a:rPr>
              <a:t>tatus = std_db.get(null, 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, </a:t>
            </a:r>
            <a:r>
              <a:rPr sz="1800" spc="-10" dirty="0" smtClean="0">
                <a:latin typeface="Times New Roman"/>
                <a:cs typeface="Times New Roman"/>
              </a:rPr>
              <a:t>data, LockMode.D</a:t>
            </a:r>
            <a:r>
              <a:rPr sz="1800" spc="-15" dirty="0" smtClean="0">
                <a:latin typeface="Times New Roman"/>
                <a:cs typeface="Times New Roman"/>
              </a:rPr>
              <a:t>E</a:t>
            </a:r>
            <a:r>
              <a:rPr sz="1800" spc="-135" dirty="0" smtClean="0">
                <a:latin typeface="Times New Roman"/>
                <a:cs typeface="Times New Roman"/>
              </a:rPr>
              <a:t>F</a:t>
            </a:r>
            <a:r>
              <a:rPr sz="1800" spc="0" dirty="0" smtClean="0">
                <a:latin typeface="Times New Roman"/>
                <a:cs typeface="Times New Roman"/>
              </a:rPr>
              <a:t>AU</a:t>
            </a:r>
            <a:r>
              <a:rPr sz="1800" spc="-185" dirty="0" smtClean="0">
                <a:latin typeface="Times New Roman"/>
                <a:cs typeface="Times New Roman"/>
              </a:rPr>
              <a:t>L</a:t>
            </a:r>
            <a:r>
              <a:rPr sz="1800" spc="-10" dirty="0" smtClean="0">
                <a:latin typeface="Times New Roman"/>
                <a:cs typeface="Times New Roman"/>
              </a:rPr>
              <a:t>T);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458470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Returns OperationStatus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4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S</a:t>
            </a:r>
            <a:r>
              <a:rPr sz="1800" spc="-10" dirty="0" smtClean="0">
                <a:latin typeface="Times New Roman"/>
                <a:cs typeface="Times New Roman"/>
              </a:rPr>
              <a:t>tring b = new String (data.getData());  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Converts from byte 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 s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Sys</a:t>
            </a:r>
            <a:r>
              <a:rPr sz="1800" spc="-10" dirty="0" smtClean="0">
                <a:latin typeface="Times New Roman"/>
                <a:cs typeface="Times New Roman"/>
              </a:rPr>
              <a:t>tem.out.println("Name = " + b + "</a:t>
            </a:r>
            <a:r>
              <a:rPr sz="1800" spc="-5" dirty="0" smtClean="0">
                <a:latin typeface="Times New Roman"/>
                <a:cs typeface="Times New Roman"/>
              </a:rPr>
              <a:t>\n"</a:t>
            </a:r>
            <a:r>
              <a:rPr sz="1800" spc="-10" dirty="0" smtClean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264920"/>
            <a:ext cx="3503929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4. </a:t>
            </a:r>
            <a:r>
              <a:rPr sz="2400" spc="-15" dirty="0" smtClean="0">
                <a:latin typeface="Times New Roman"/>
                <a:cs typeface="Times New Roman"/>
              </a:rPr>
              <a:t>Remove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(k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y/d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) </a:t>
            </a:r>
            <a:r>
              <a:rPr sz="2400" spc="-15" dirty="0" smtClean="0">
                <a:latin typeface="Times New Roman"/>
                <a:cs typeface="Times New Roman"/>
              </a:rPr>
              <a:t>p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ir: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400" b="1" spc="-5" dirty="0" smtClean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1645920"/>
            <a:ext cx="8179723" cy="1022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1670858"/>
            <a:ext cx="7028411" cy="980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1676401"/>
            <a:ext cx="8077198" cy="923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99" y="1676401"/>
            <a:ext cx="8077197" cy="923329"/>
          </a:xfrm>
          <a:custGeom>
            <a:avLst/>
            <a:gdLst/>
            <a:ahLst/>
            <a:cxnLst/>
            <a:rect l="l" t="t" r="r" b="b"/>
            <a:pathLst>
              <a:path w="8077197" h="923329">
                <a:moveTo>
                  <a:pt x="0" y="0"/>
                </a:moveTo>
                <a:lnTo>
                  <a:pt x="8077197" y="0"/>
                </a:lnTo>
                <a:lnTo>
                  <a:pt x="8077197" y="923329"/>
                </a:lnTo>
                <a:lnTo>
                  <a:pt x="0" y="92332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39" y="1737360"/>
            <a:ext cx="3386454" cy="8172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911860">
              <a:lnSpc>
                <a:spcPts val="2100"/>
              </a:lnSpc>
            </a:pPr>
            <a:r>
              <a:rPr sz="1800" spc="-10" dirty="0" smtClean="0">
                <a:latin typeface="Times New Roman"/>
                <a:cs typeface="Times New Roman"/>
              </a:rPr>
              <a:t>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.s</a:t>
            </a:r>
            <a:r>
              <a:rPr sz="1800" spc="-10" dirty="0" smtClean="0">
                <a:latin typeface="Times New Roman"/>
                <a:cs typeface="Times New Roman"/>
              </a:rPr>
              <a:t>etData(id.getBytes()); 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.s</a:t>
            </a:r>
            <a:r>
              <a:rPr sz="1800" spc="-10" dirty="0" smtClean="0">
                <a:latin typeface="Times New Roman"/>
                <a:cs typeface="Times New Roman"/>
              </a:rPr>
              <a:t>etSize(id.length());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</a:pPr>
            <a:r>
              <a:rPr sz="1800" dirty="0" smtClean="0">
                <a:latin typeface="Times New Roman"/>
                <a:cs typeface="Times New Roman"/>
              </a:rPr>
              <a:t>oprS</a:t>
            </a:r>
            <a:r>
              <a:rPr sz="1800" spc="-10" dirty="0" smtClean="0">
                <a:latin typeface="Times New Roman"/>
                <a:cs typeface="Times New Roman"/>
              </a:rPr>
              <a:t>tatus = s</a:t>
            </a:r>
            <a:r>
              <a:rPr sz="1800" spc="-5" dirty="0" smtClean="0">
                <a:latin typeface="Times New Roman"/>
                <a:cs typeface="Times New Roman"/>
              </a:rPr>
              <a:t>td_db.</a:t>
            </a:r>
            <a:r>
              <a:rPr sz="1800" b="1" spc="-5" dirty="0" smtClean="0">
                <a:latin typeface="Times New Roman"/>
                <a:cs typeface="Times New Roman"/>
              </a:rPr>
              <a:t>d</a:t>
            </a:r>
            <a:r>
              <a:rPr sz="1800" b="1" spc="-10" dirty="0" smtClean="0">
                <a:latin typeface="Times New Roman"/>
                <a:cs typeface="Times New Roman"/>
              </a:rPr>
              <a:t>elete</a:t>
            </a:r>
            <a:r>
              <a:rPr sz="1800" spc="-10" dirty="0" smtClean="0">
                <a:latin typeface="Times New Roman"/>
                <a:cs typeface="Times New Roman"/>
              </a:rPr>
              <a:t>(null, key);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739" y="1722120"/>
            <a:ext cx="323786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Convert from string 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byte arr</a:t>
            </a:r>
            <a:r>
              <a:rPr sz="1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8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9739" y="2268220"/>
            <a:ext cx="24511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Returns OperationStatus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2138" y="3092334"/>
            <a:ext cx="8179723" cy="4696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796" y="3117272"/>
            <a:ext cx="1604356" cy="436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399" y="3124200"/>
            <a:ext cx="8077198" cy="3693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399" y="3124200"/>
            <a:ext cx="8077197" cy="369332"/>
          </a:xfrm>
          <a:custGeom>
            <a:avLst/>
            <a:gdLst/>
            <a:ahLst/>
            <a:cxnLst/>
            <a:rect l="l" t="t" r="r" b="b"/>
            <a:pathLst>
              <a:path w="8077197" h="369332">
                <a:moveTo>
                  <a:pt x="0" y="0"/>
                </a:moveTo>
                <a:lnTo>
                  <a:pt x="8077197" y="0"/>
                </a:lnTo>
                <a:lnTo>
                  <a:pt x="807719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138" y="5112327"/>
            <a:ext cx="8179723" cy="469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919" y="5137264"/>
            <a:ext cx="2019992" cy="4322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399" y="5142467"/>
            <a:ext cx="8077198" cy="3693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399" y="5142467"/>
            <a:ext cx="8077197" cy="369331"/>
          </a:xfrm>
          <a:custGeom>
            <a:avLst/>
            <a:gdLst/>
            <a:ahLst/>
            <a:cxnLst/>
            <a:rect l="l" t="t" r="r" b="b"/>
            <a:pathLst>
              <a:path w="8077197" h="369331">
                <a:moveTo>
                  <a:pt x="0" y="0"/>
                </a:moveTo>
                <a:lnTo>
                  <a:pt x="8077197" y="0"/>
                </a:lnTo>
                <a:lnTo>
                  <a:pt x="8077197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5939" y="2712720"/>
            <a:ext cx="7203440" cy="2761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0" indent="-304800">
              <a:lnSpc>
                <a:spcPct val="100000"/>
              </a:lnSpc>
              <a:buFont typeface="Times New Roman"/>
              <a:buAutoNum type="arabicPeriod" startAt="5"/>
              <a:tabLst>
                <a:tab pos="317500" algn="l"/>
              </a:tabLst>
            </a:pPr>
            <a:r>
              <a:rPr sz="2400" spc="-15" dirty="0" smtClean="0">
                <a:latin typeface="Times New Roman"/>
                <a:cs typeface="Times New Roman"/>
              </a:rPr>
              <a:t>Close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b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19"/>
              </a:spcBef>
              <a:buFont typeface="Times New Roman"/>
              <a:buAutoNum type="arabicPeriod" startAt="5"/>
            </a:pPr>
            <a:endParaRPr sz="700"/>
          </a:p>
          <a:p>
            <a:pPr marL="889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s</a:t>
            </a:r>
            <a:r>
              <a:rPr sz="1800" spc="-5" dirty="0" smtClean="0">
                <a:latin typeface="Times New Roman"/>
                <a:cs typeface="Times New Roman"/>
              </a:rPr>
              <a:t>td_db.</a:t>
            </a:r>
            <a:r>
              <a:rPr sz="1800" b="1" spc="-10" dirty="0" smtClean="0">
                <a:latin typeface="Times New Roman"/>
                <a:cs typeface="Times New Roman"/>
              </a:rPr>
              <a:t>close</a:t>
            </a:r>
            <a:r>
              <a:rPr sz="1800" spc="-10" dirty="0" smtClean="0">
                <a:latin typeface="Times New Roman"/>
                <a:cs typeface="Times New Roman"/>
              </a:rPr>
              <a:t>(0);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 marL="317500" indent="-304800">
              <a:lnSpc>
                <a:spcPct val="100000"/>
              </a:lnSpc>
              <a:buFont typeface="Times New Roman"/>
              <a:buAutoNum type="arabicPeriod" startAt="6"/>
              <a:tabLst>
                <a:tab pos="317500" algn="l"/>
              </a:tabLst>
            </a:pPr>
            <a:r>
              <a:rPr sz="2400" spc="-15" dirty="0" smtClean="0">
                <a:latin typeface="Times New Roman"/>
                <a:cs typeface="Times New Roman"/>
              </a:rPr>
              <a:t>Compile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(w</a:t>
            </a:r>
            <a:r>
              <a:rPr sz="2400" spc="-10" dirty="0" smtClean="0">
                <a:latin typeface="Times New Roman"/>
                <a:cs typeface="Times New Roman"/>
              </a:rPr>
              <a:t>ith 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following 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nvironm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nt </a:t>
            </a:r>
            <a:r>
              <a:rPr sz="2400" spc="-15" dirty="0" smtClean="0">
                <a:latin typeface="Times New Roman"/>
                <a:cs typeface="Times New Roman"/>
              </a:rPr>
              <a:t>v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ri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bl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 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t):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080"/>
              </a:lnSpc>
            </a:pPr>
            <a:r>
              <a:rPr sz="1800" dirty="0" smtClean="0">
                <a:latin typeface="Calibri"/>
                <a:cs typeface="Calibri"/>
              </a:rPr>
              <a:t>CL</a:t>
            </a:r>
            <a:r>
              <a:rPr sz="1800" spc="-15" dirty="0" smtClean="0">
                <a:latin typeface="Calibri"/>
                <a:cs typeface="Calibri"/>
              </a:rPr>
              <a:t>ASS</a:t>
            </a:r>
            <a:r>
              <a:rPr sz="1800" spc="-10" dirty="0" smtClean="0">
                <a:latin typeface="Calibri"/>
                <a:cs typeface="Calibri"/>
              </a:rPr>
              <a:t>PATH=</a:t>
            </a:r>
            <a:r>
              <a:rPr sz="1800" spc="-15" dirty="0" smtClean="0">
                <a:latin typeface="Calibri"/>
                <a:cs typeface="Calibri"/>
              </a:rPr>
              <a:t>$</a:t>
            </a:r>
            <a:r>
              <a:rPr sz="1800" spc="0" dirty="0" smtClean="0">
                <a:latin typeface="Calibri"/>
                <a:cs typeface="Calibri"/>
              </a:rPr>
              <a:t>CL</a:t>
            </a:r>
            <a:r>
              <a:rPr sz="1800" spc="-15" dirty="0" smtClean="0">
                <a:latin typeface="Calibri"/>
                <a:cs typeface="Calibri"/>
              </a:rPr>
              <a:t>ASS</a:t>
            </a:r>
            <a:r>
              <a:rPr sz="1800" spc="-10" dirty="0" smtClean="0">
                <a:latin typeface="Calibri"/>
                <a:cs typeface="Calibri"/>
              </a:rPr>
              <a:t>PATH:.</a:t>
            </a:r>
            <a:r>
              <a:rPr sz="1800" spc="-5" dirty="0" smtClean="0">
                <a:latin typeface="Calibri"/>
                <a:cs typeface="Calibri"/>
              </a:rPr>
              <a:t>:/usr</a:t>
            </a:r>
            <a:r>
              <a:rPr sz="1800" spc="0" dirty="0" smtClean="0">
                <a:latin typeface="Calibri"/>
                <a:cs typeface="Calibri"/>
              </a:rPr>
              <a:t>/sh</a:t>
            </a:r>
            <a:r>
              <a:rPr sz="1800" spc="-10" dirty="0" smtClean="0">
                <a:latin typeface="Calibri"/>
                <a:cs typeface="Calibri"/>
              </a:rPr>
              <a:t>are/java/db.jar:.</a:t>
            </a:r>
            <a:endParaRPr sz="1800">
              <a:latin typeface="Calibri"/>
              <a:cs typeface="Calibri"/>
            </a:endParaRPr>
          </a:p>
          <a:p>
            <a:pPr marL="469900" marR="3906520">
              <a:lnSpc>
                <a:spcPct val="99500"/>
              </a:lnSpc>
              <a:spcBef>
                <a:spcPts val="50"/>
              </a:spcBef>
            </a:pPr>
            <a:r>
              <a:rPr sz="1800" spc="-10" dirty="0" smtClean="0">
                <a:latin typeface="Calibri"/>
                <a:cs typeface="Calibri"/>
              </a:rPr>
              <a:t>export CL</a:t>
            </a:r>
            <a:r>
              <a:rPr sz="1800" spc="-15" dirty="0" smtClean="0">
                <a:latin typeface="Calibri"/>
                <a:cs typeface="Calibri"/>
              </a:rPr>
              <a:t>ASS</a:t>
            </a:r>
            <a:r>
              <a:rPr sz="1800" spc="-10" dirty="0" smtClean="0">
                <a:latin typeface="Calibri"/>
                <a:cs typeface="Calibri"/>
              </a:rPr>
              <a:t>PATH LD_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-10" dirty="0" smtClean="0">
                <a:latin typeface="Calibri"/>
                <a:cs typeface="Calibri"/>
              </a:rPr>
              <a:t>IBRARY_PATH=</a:t>
            </a:r>
            <a:r>
              <a:rPr sz="1800" spc="-5" dirty="0" smtClean="0">
                <a:latin typeface="Calibri"/>
                <a:cs typeface="Calibri"/>
              </a:rPr>
              <a:t>/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10" dirty="0" smtClean="0">
                <a:latin typeface="Calibri"/>
                <a:cs typeface="Calibri"/>
              </a:rPr>
              <a:t>racle/lib export LD_</a:t>
            </a:r>
            <a:r>
              <a:rPr sz="1800" spc="-5" dirty="0" smtClean="0">
                <a:latin typeface="Calibri"/>
                <a:cs typeface="Calibri"/>
              </a:rPr>
              <a:t>L</a:t>
            </a:r>
            <a:r>
              <a:rPr sz="1800" spc="-10" dirty="0" smtClean="0">
                <a:latin typeface="Calibri"/>
                <a:cs typeface="Calibri"/>
              </a:rPr>
              <a:t>IBRARY_PATH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31"/>
              </a:spcBef>
            </a:pPr>
            <a:endParaRPr sz="1200"/>
          </a:p>
          <a:p>
            <a:pPr marL="88900">
              <a:lnSpc>
                <a:spcPct val="100000"/>
              </a:lnSpc>
            </a:pPr>
            <a:r>
              <a:rPr sz="1800" b="1" i="1" spc="-10" dirty="0" smtClean="0">
                <a:latin typeface="Times New Roman"/>
                <a:cs typeface="Times New Roman"/>
              </a:rPr>
              <a:t>javac filename.java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138" y="2227811"/>
            <a:ext cx="8179723" cy="2963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796" y="2252748"/>
            <a:ext cx="7444046" cy="2896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99" y="2256979"/>
            <a:ext cx="8077198" cy="2862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399" y="2256979"/>
            <a:ext cx="8077197" cy="2862321"/>
          </a:xfrm>
          <a:custGeom>
            <a:avLst/>
            <a:gdLst/>
            <a:ahLst/>
            <a:cxnLst/>
            <a:rect l="l" t="t" r="r" b="b"/>
            <a:pathLst>
              <a:path w="8077197" h="2862321">
                <a:moveTo>
                  <a:pt x="0" y="0"/>
                </a:moveTo>
                <a:lnTo>
                  <a:pt x="8077197" y="0"/>
                </a:lnTo>
                <a:lnTo>
                  <a:pt x="8077197" y="2862321"/>
                </a:lnTo>
                <a:lnTo>
                  <a:pt x="0" y="286232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39" y="1645921"/>
            <a:ext cx="7410450" cy="3107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7. </a:t>
            </a:r>
            <a:r>
              <a:rPr sz="2400" spc="-15" dirty="0" smtClean="0">
                <a:latin typeface="Times New Roman"/>
                <a:cs typeface="Times New Roman"/>
              </a:rPr>
              <a:t>Cr</a:t>
            </a:r>
            <a:r>
              <a:rPr sz="2400" spc="-20" dirty="0" smtClean="0">
                <a:latin typeface="Times New Roman"/>
                <a:cs typeface="Times New Roman"/>
              </a:rPr>
              <a:t>ea</a:t>
            </a:r>
            <a:r>
              <a:rPr sz="2400" spc="-10" dirty="0" smtClean="0">
                <a:latin typeface="Times New Roman"/>
                <a:cs typeface="Times New Roman"/>
              </a:rPr>
              <a:t>te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urs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r: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41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88900">
              <a:lnSpc>
                <a:spcPct val="100000"/>
              </a:lnSpc>
            </a:pPr>
            <a:r>
              <a:rPr sz="2000" spc="-10" dirty="0" smtClean="0">
                <a:latin typeface="Times New Roman"/>
                <a:cs typeface="Times New Roman"/>
              </a:rPr>
              <a:t>import </a:t>
            </a:r>
            <a:r>
              <a:rPr sz="2000" spc="-15" dirty="0" smtClean="0">
                <a:latin typeface="Times New Roman"/>
                <a:cs typeface="Times New Roman"/>
              </a:rPr>
              <a:t>com.s</a:t>
            </a:r>
            <a:r>
              <a:rPr sz="2000" spc="-10" dirty="0" smtClean="0">
                <a:latin typeface="Times New Roman"/>
                <a:cs typeface="Times New Roman"/>
              </a:rPr>
              <a:t>leepycat.db.*;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88900">
              <a:lnSpc>
                <a:spcPct val="100000"/>
              </a:lnSpc>
            </a:pPr>
            <a:r>
              <a:rPr sz="2000" dirty="0" smtClean="0">
                <a:latin typeface="Times New Roman"/>
                <a:cs typeface="Times New Roman"/>
              </a:rPr>
              <a:t>D</a:t>
            </a:r>
            <a:r>
              <a:rPr sz="2000" spc="-10" dirty="0" smtClean="0">
                <a:latin typeface="Times New Roman"/>
                <a:cs typeface="Times New Roman"/>
              </a:rPr>
              <a:t>atabase std_db </a:t>
            </a:r>
            <a:r>
              <a:rPr sz="2000" spc="-15" dirty="0" smtClean="0">
                <a:latin typeface="Times New Roman"/>
                <a:cs typeface="Times New Roman"/>
              </a:rPr>
              <a:t>= </a:t>
            </a:r>
            <a:r>
              <a:rPr sz="2000" spc="-10" dirty="0" smtClean="0">
                <a:latin typeface="Times New Roman"/>
                <a:cs typeface="Times New Roman"/>
              </a:rPr>
              <a:t>new Database(null,“students.db”, dbConfig);</a:t>
            </a:r>
            <a:endParaRPr sz="2000">
              <a:latin typeface="Times New Roman"/>
              <a:cs typeface="Times New Roman"/>
            </a:endParaRPr>
          </a:p>
          <a:p>
            <a:pPr marL="4660900">
              <a:lnSpc>
                <a:spcPct val="100000"/>
              </a:lnSpc>
            </a:pPr>
            <a:r>
              <a:rPr sz="20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Create new Db object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88900">
              <a:lnSpc>
                <a:spcPct val="100000"/>
              </a:lnSpc>
            </a:pPr>
            <a:r>
              <a:rPr sz="2000" dirty="0" smtClean="0">
                <a:latin typeface="Times New Roman"/>
                <a:cs typeface="Times New Roman"/>
              </a:rPr>
              <a:t>Cursor s</a:t>
            </a:r>
            <a:r>
              <a:rPr sz="2000" spc="-10" dirty="0" smtClean="0">
                <a:latin typeface="Times New Roman"/>
                <a:cs typeface="Times New Roman"/>
              </a:rPr>
              <a:t>td_cursor </a:t>
            </a:r>
            <a:r>
              <a:rPr sz="2000" spc="-15" dirty="0" smtClean="0">
                <a:latin typeface="Times New Roman"/>
                <a:cs typeface="Times New Roman"/>
              </a:rPr>
              <a:t>= s</a:t>
            </a:r>
            <a:r>
              <a:rPr sz="2000" spc="-10" dirty="0" smtClean="0">
                <a:latin typeface="Times New Roman"/>
                <a:cs typeface="Times New Roman"/>
              </a:rPr>
              <a:t>td_db.openCursor(null, null);</a:t>
            </a:r>
            <a:endParaRPr sz="2000">
              <a:latin typeface="Times New Roman"/>
              <a:cs typeface="Times New Roman"/>
            </a:endParaRPr>
          </a:p>
          <a:p>
            <a:pPr marL="4660900">
              <a:lnSpc>
                <a:spcPct val="100000"/>
              </a:lnSpc>
            </a:pPr>
            <a:r>
              <a:rPr sz="20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Create new cursor object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400" b="1" spc="-5" dirty="0" smtClean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569721"/>
            <a:ext cx="7187565" cy="3710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00" spc="-1195" dirty="0" smtClean="0">
                <a:latin typeface="Wingdings"/>
                <a:cs typeface="Wingdings"/>
              </a:rPr>
              <a:t></a:t>
            </a:r>
            <a:r>
              <a:rPr sz="3000" spc="-434" dirty="0" smtClean="0">
                <a:latin typeface="Times New Roman"/>
                <a:cs typeface="Times New Roman"/>
              </a:rPr>
              <a:t> </a:t>
            </a:r>
            <a:r>
              <a:rPr sz="3000" spc="-25" dirty="0" smtClean="0">
                <a:latin typeface="Times New Roman"/>
                <a:cs typeface="Times New Roman"/>
              </a:rPr>
              <a:t>L</a:t>
            </a:r>
            <a:r>
              <a:rPr sz="3000" spc="-20" dirty="0" smtClean="0">
                <a:latin typeface="Times New Roman"/>
                <a:cs typeface="Times New Roman"/>
              </a:rPr>
              <a:t>e</a:t>
            </a:r>
            <a:r>
              <a:rPr sz="3000" spc="-15" dirty="0" smtClean="0">
                <a:latin typeface="Times New Roman"/>
                <a:cs typeface="Times New Roman"/>
              </a:rPr>
              <a:t>v</a:t>
            </a:r>
            <a:r>
              <a:rPr sz="3000" spc="-20" dirty="0" smtClean="0">
                <a:latin typeface="Times New Roman"/>
                <a:cs typeface="Times New Roman"/>
              </a:rPr>
              <a:t>e</a:t>
            </a:r>
            <a:r>
              <a:rPr sz="3000" spc="-10" dirty="0" smtClean="0">
                <a:latin typeface="Times New Roman"/>
                <a:cs typeface="Times New Roman"/>
              </a:rPr>
              <a:t>ls of </a:t>
            </a:r>
            <a:r>
              <a:rPr sz="3000" spc="-20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bs</a:t>
            </a:r>
            <a:r>
              <a:rPr sz="3000" spc="-10" dirty="0" smtClean="0">
                <a:latin typeface="Times New Roman"/>
                <a:cs typeface="Times New Roman"/>
              </a:rPr>
              <a:t>tr</a:t>
            </a:r>
            <a:r>
              <a:rPr sz="3000" spc="-20" dirty="0" smtClean="0">
                <a:latin typeface="Times New Roman"/>
                <a:cs typeface="Times New Roman"/>
              </a:rPr>
              <a:t>ac</a:t>
            </a:r>
            <a:r>
              <a:rPr sz="3000" spc="-10" dirty="0" smtClean="0">
                <a:latin typeface="Times New Roman"/>
                <a:cs typeface="Times New Roman"/>
              </a:rPr>
              <a:t>tion in </a:t>
            </a:r>
            <a:r>
              <a:rPr sz="3000" spc="-15" dirty="0" smtClean="0">
                <a:latin typeface="Times New Roman"/>
                <a:cs typeface="Times New Roman"/>
              </a:rPr>
              <a:t>a</a:t>
            </a:r>
            <a:r>
              <a:rPr sz="3000" spc="-5" dirty="0" smtClean="0">
                <a:latin typeface="Times New Roman"/>
                <a:cs typeface="Times New Roman"/>
              </a:rPr>
              <a:t> </a:t>
            </a:r>
            <a:r>
              <a:rPr sz="3000" spc="-15" dirty="0" smtClean="0">
                <a:latin typeface="Times New Roman"/>
                <a:cs typeface="Times New Roman"/>
              </a:rPr>
              <a:t>typi</a:t>
            </a:r>
            <a:r>
              <a:rPr sz="3000" spc="-20" dirty="0" smtClean="0">
                <a:latin typeface="Times New Roman"/>
                <a:cs typeface="Times New Roman"/>
              </a:rPr>
              <a:t>ca</a:t>
            </a:r>
            <a:r>
              <a:rPr sz="3000" spc="-10" dirty="0" smtClean="0">
                <a:latin typeface="Times New Roman"/>
                <a:cs typeface="Times New Roman"/>
              </a:rPr>
              <a:t>l DBMS.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520"/>
              </a:lnSpc>
            </a:pPr>
            <a:r>
              <a:rPr sz="3000" spc="-1195" dirty="0" smtClean="0">
                <a:latin typeface="Wingdings"/>
                <a:cs typeface="Wingdings"/>
              </a:rPr>
              <a:t></a:t>
            </a:r>
            <a:r>
              <a:rPr sz="3000" spc="-434" dirty="0" smtClean="0">
                <a:latin typeface="Times New Roman"/>
                <a:cs typeface="Times New Roman"/>
              </a:rPr>
              <a:t> </a:t>
            </a:r>
            <a:r>
              <a:rPr sz="3000" spc="-15" dirty="0" smtClean="0">
                <a:latin typeface="Times New Roman"/>
                <a:cs typeface="Times New Roman"/>
              </a:rPr>
              <a:t>Introdu</a:t>
            </a:r>
            <a:r>
              <a:rPr sz="3000" spc="-20" dirty="0" smtClean="0">
                <a:latin typeface="Times New Roman"/>
                <a:cs typeface="Times New Roman"/>
              </a:rPr>
              <a:t>c</a:t>
            </a:r>
            <a:r>
              <a:rPr sz="3000" spc="-10" dirty="0" smtClean="0">
                <a:latin typeface="Times New Roman"/>
                <a:cs typeface="Times New Roman"/>
              </a:rPr>
              <a:t>tion to </a:t>
            </a:r>
            <a:r>
              <a:rPr sz="3000" spc="-20" dirty="0" smtClean="0">
                <a:latin typeface="Times New Roman"/>
                <a:cs typeface="Times New Roman"/>
              </a:rPr>
              <a:t>Be</a:t>
            </a:r>
            <a:r>
              <a:rPr sz="3000" spc="-15" dirty="0" smtClean="0">
                <a:latin typeface="Times New Roman"/>
                <a:cs typeface="Times New Roman"/>
              </a:rPr>
              <a:t>rk</a:t>
            </a:r>
            <a:r>
              <a:rPr sz="3000" spc="-20" dirty="0" smtClean="0">
                <a:latin typeface="Times New Roman"/>
                <a:cs typeface="Times New Roman"/>
              </a:rPr>
              <a:t>e</a:t>
            </a:r>
            <a:r>
              <a:rPr sz="3000" spc="-10" dirty="0" smtClean="0">
                <a:latin typeface="Times New Roman"/>
                <a:cs typeface="Times New Roman"/>
              </a:rPr>
              <a:t>l</a:t>
            </a:r>
            <a:r>
              <a:rPr sz="3000" spc="-20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y D</a:t>
            </a:r>
            <a:r>
              <a:rPr sz="3000" spc="-15" dirty="0" smtClean="0">
                <a:latin typeface="Times New Roman"/>
                <a:cs typeface="Times New Roman"/>
              </a:rPr>
              <a:t>B.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3105"/>
              </a:lnSpc>
              <a:tabLst>
                <a:tab pos="755015" algn="l"/>
              </a:tabLst>
            </a:pPr>
            <a:r>
              <a:rPr sz="2600" spc="-610" dirty="0" smtClean="0">
                <a:latin typeface="Wingdings"/>
                <a:cs typeface="Wingdings"/>
              </a:rPr>
              <a:t></a:t>
            </a:r>
            <a:r>
              <a:rPr sz="2600" spc="-610" dirty="0" smtClean="0">
                <a:latin typeface="Times New Roman"/>
                <a:cs typeface="Times New Roman"/>
              </a:rPr>
              <a:t>	</a:t>
            </a:r>
            <a:r>
              <a:rPr sz="2600" spc="-30" dirty="0" smtClean="0">
                <a:latin typeface="Times New Roman"/>
                <a:cs typeface="Times New Roman"/>
              </a:rPr>
              <a:t>W</a:t>
            </a:r>
            <a:r>
              <a:rPr sz="2600" spc="-15" dirty="0" smtClean="0">
                <a:latin typeface="Times New Roman"/>
                <a:cs typeface="Times New Roman"/>
              </a:rPr>
              <a:t>h</a:t>
            </a:r>
            <a:r>
              <a:rPr sz="2600" spc="-20" dirty="0" smtClean="0">
                <a:latin typeface="Times New Roman"/>
                <a:cs typeface="Times New Roman"/>
              </a:rPr>
              <a:t>a</a:t>
            </a:r>
            <a:r>
              <a:rPr sz="2600" spc="-10" dirty="0" smtClean="0">
                <a:latin typeface="Times New Roman"/>
                <a:cs typeface="Times New Roman"/>
              </a:rPr>
              <a:t>t is </a:t>
            </a:r>
            <a:r>
              <a:rPr sz="2600" spc="-20" dirty="0" smtClean="0">
                <a:latin typeface="Times New Roman"/>
                <a:cs typeface="Times New Roman"/>
              </a:rPr>
              <a:t>Be</a:t>
            </a:r>
            <a:r>
              <a:rPr sz="2600" spc="-15" dirty="0" smtClean="0">
                <a:latin typeface="Times New Roman"/>
                <a:cs typeface="Times New Roman"/>
              </a:rPr>
              <a:t>rk</a:t>
            </a:r>
            <a:r>
              <a:rPr sz="2600" spc="-20" dirty="0" smtClean="0">
                <a:latin typeface="Times New Roman"/>
                <a:cs typeface="Times New Roman"/>
              </a:rPr>
              <a:t>e</a:t>
            </a:r>
            <a:r>
              <a:rPr sz="2600" spc="-10" dirty="0" smtClean="0">
                <a:latin typeface="Times New Roman"/>
                <a:cs typeface="Times New Roman"/>
              </a:rPr>
              <a:t>l</a:t>
            </a:r>
            <a:r>
              <a:rPr sz="2600" spc="-20" dirty="0" smtClean="0">
                <a:latin typeface="Times New Roman"/>
                <a:cs typeface="Times New Roman"/>
              </a:rPr>
              <a:t>e</a:t>
            </a:r>
            <a:r>
              <a:rPr sz="2600" spc="0" dirty="0" smtClean="0">
                <a:latin typeface="Times New Roman"/>
                <a:cs typeface="Times New Roman"/>
              </a:rPr>
              <a:t>y D</a:t>
            </a:r>
            <a:r>
              <a:rPr sz="2600" spc="-15" dirty="0" smtClean="0">
                <a:latin typeface="Times New Roman"/>
                <a:cs typeface="Times New Roman"/>
              </a:rPr>
              <a:t>B.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  <a:tabLst>
                <a:tab pos="755015" algn="l"/>
              </a:tabLst>
            </a:pPr>
            <a:r>
              <a:rPr sz="2600" spc="-610" dirty="0" smtClean="0">
                <a:latin typeface="Wingdings"/>
                <a:cs typeface="Wingdings"/>
              </a:rPr>
              <a:t></a:t>
            </a:r>
            <a:r>
              <a:rPr sz="2600" spc="-610" dirty="0" smtClean="0">
                <a:latin typeface="Times New Roman"/>
                <a:cs typeface="Times New Roman"/>
              </a:rPr>
              <a:t>	F</a:t>
            </a:r>
            <a:r>
              <a:rPr sz="2600" spc="-10" dirty="0" smtClean="0">
                <a:latin typeface="Times New Roman"/>
                <a:cs typeface="Times New Roman"/>
              </a:rPr>
              <a:t>ile</a:t>
            </a:r>
            <a:r>
              <a:rPr sz="2600" spc="-5" dirty="0" smtClean="0"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Times New Roman"/>
                <a:cs typeface="Times New Roman"/>
              </a:rPr>
              <a:t>o</a:t>
            </a:r>
            <a:r>
              <a:rPr sz="2600" spc="-50" dirty="0" smtClean="0">
                <a:latin typeface="Times New Roman"/>
                <a:cs typeface="Times New Roman"/>
              </a:rPr>
              <a:t>r</a:t>
            </a:r>
            <a:r>
              <a:rPr sz="2600" spc="-15" dirty="0" smtClean="0">
                <a:latin typeface="Times New Roman"/>
                <a:cs typeface="Times New Roman"/>
              </a:rPr>
              <a:t>g</a:t>
            </a:r>
            <a:r>
              <a:rPr sz="2600" spc="-20" dirty="0" smtClean="0">
                <a:latin typeface="Times New Roman"/>
                <a:cs typeface="Times New Roman"/>
              </a:rPr>
              <a:t>a</a:t>
            </a:r>
            <a:r>
              <a:rPr sz="2600" spc="-10" dirty="0" smtClean="0">
                <a:latin typeface="Times New Roman"/>
                <a:cs typeface="Times New Roman"/>
              </a:rPr>
              <a:t>ni</a:t>
            </a:r>
            <a:r>
              <a:rPr sz="2600" spc="-20" dirty="0" smtClean="0">
                <a:latin typeface="Times New Roman"/>
                <a:cs typeface="Times New Roman"/>
              </a:rPr>
              <a:t>za</a:t>
            </a:r>
            <a:r>
              <a:rPr sz="2600" spc="-10" dirty="0" smtClean="0">
                <a:latin typeface="Times New Roman"/>
                <a:cs typeface="Times New Roman"/>
              </a:rPr>
              <a:t>tions s</a:t>
            </a:r>
            <a:r>
              <a:rPr sz="2600" spc="-15" dirty="0" smtClean="0">
                <a:latin typeface="Times New Roman"/>
                <a:cs typeface="Times New Roman"/>
              </a:rPr>
              <a:t>upport</a:t>
            </a:r>
            <a:r>
              <a:rPr sz="2600" spc="-20" dirty="0" smtClean="0">
                <a:latin typeface="Times New Roman"/>
                <a:cs typeface="Times New Roman"/>
              </a:rPr>
              <a:t>e</a:t>
            </a:r>
            <a:r>
              <a:rPr sz="2600" spc="0" dirty="0" smtClean="0">
                <a:latin typeface="Times New Roman"/>
                <a:cs typeface="Times New Roman"/>
              </a:rPr>
              <a:t>d by </a:t>
            </a:r>
            <a:r>
              <a:rPr sz="2600" spc="-20" dirty="0" smtClean="0">
                <a:latin typeface="Times New Roman"/>
                <a:cs typeface="Times New Roman"/>
              </a:rPr>
              <a:t>Be</a:t>
            </a:r>
            <a:r>
              <a:rPr sz="2600" spc="-15" dirty="0" smtClean="0">
                <a:latin typeface="Times New Roman"/>
                <a:cs typeface="Times New Roman"/>
              </a:rPr>
              <a:t>rk</a:t>
            </a:r>
            <a:r>
              <a:rPr sz="2600" spc="-20" dirty="0" smtClean="0">
                <a:latin typeface="Times New Roman"/>
                <a:cs typeface="Times New Roman"/>
              </a:rPr>
              <a:t>e</a:t>
            </a:r>
            <a:r>
              <a:rPr sz="2600" spc="-10" dirty="0" smtClean="0">
                <a:latin typeface="Times New Roman"/>
                <a:cs typeface="Times New Roman"/>
              </a:rPr>
              <a:t>l</a:t>
            </a:r>
            <a:r>
              <a:rPr sz="2600" spc="-20" dirty="0" smtClean="0">
                <a:latin typeface="Times New Roman"/>
                <a:cs typeface="Times New Roman"/>
              </a:rPr>
              <a:t>e</a:t>
            </a:r>
            <a:r>
              <a:rPr sz="2600" spc="0" dirty="0" smtClean="0">
                <a:latin typeface="Times New Roman"/>
                <a:cs typeface="Times New Roman"/>
              </a:rPr>
              <a:t>y D</a:t>
            </a:r>
            <a:r>
              <a:rPr sz="2600" spc="-15" dirty="0" smtClean="0">
                <a:latin typeface="Times New Roman"/>
                <a:cs typeface="Times New Roman"/>
              </a:rPr>
              <a:t>B.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ts val="3100"/>
              </a:lnSpc>
              <a:tabLst>
                <a:tab pos="755015" algn="l"/>
              </a:tabLst>
            </a:pPr>
            <a:r>
              <a:rPr sz="2600" spc="-610" dirty="0" smtClean="0">
                <a:latin typeface="Wingdings"/>
                <a:cs typeface="Wingdings"/>
              </a:rPr>
              <a:t></a:t>
            </a:r>
            <a:r>
              <a:rPr sz="2600" spc="-610" dirty="0" smtClean="0">
                <a:latin typeface="Times New Roman"/>
                <a:cs typeface="Times New Roman"/>
              </a:rPr>
              <a:t>	A</a:t>
            </a:r>
            <a:r>
              <a:rPr sz="2600" spc="-20" dirty="0" smtClean="0">
                <a:latin typeface="Times New Roman"/>
                <a:cs typeface="Times New Roman"/>
              </a:rPr>
              <a:t>cce</a:t>
            </a:r>
            <a:r>
              <a:rPr sz="2600" spc="0" dirty="0" smtClean="0">
                <a:latin typeface="Times New Roman"/>
                <a:cs typeface="Times New Roman"/>
              </a:rPr>
              <a:t>ss </a:t>
            </a:r>
            <a:r>
              <a:rPr sz="2600" spc="-25" dirty="0" smtClean="0">
                <a:latin typeface="Times New Roman"/>
                <a:cs typeface="Times New Roman"/>
              </a:rPr>
              <a:t>m</a:t>
            </a:r>
            <a:r>
              <a:rPr sz="2600" spc="-20" dirty="0" smtClean="0">
                <a:latin typeface="Times New Roman"/>
                <a:cs typeface="Times New Roman"/>
              </a:rPr>
              <a:t>e</a:t>
            </a:r>
            <a:r>
              <a:rPr sz="2600" spc="-10" dirty="0" smtClean="0">
                <a:latin typeface="Times New Roman"/>
                <a:cs typeface="Times New Roman"/>
              </a:rPr>
              <a:t>thod </a:t>
            </a:r>
            <a:r>
              <a:rPr sz="2600" spc="-15" dirty="0" smtClean="0">
                <a:latin typeface="Times New Roman"/>
                <a:cs typeface="Times New Roman"/>
              </a:rPr>
              <a:t>op</a:t>
            </a:r>
            <a:r>
              <a:rPr sz="2600" spc="-20" dirty="0" smtClean="0">
                <a:latin typeface="Times New Roman"/>
                <a:cs typeface="Times New Roman"/>
              </a:rPr>
              <a:t>e</a:t>
            </a:r>
            <a:r>
              <a:rPr sz="2600" spc="-10" dirty="0" smtClean="0">
                <a:latin typeface="Times New Roman"/>
                <a:cs typeface="Times New Roman"/>
              </a:rPr>
              <a:t>r</a:t>
            </a:r>
            <a:r>
              <a:rPr sz="2600" spc="-20" dirty="0" smtClean="0">
                <a:latin typeface="Times New Roman"/>
                <a:cs typeface="Times New Roman"/>
              </a:rPr>
              <a:t>a</a:t>
            </a:r>
            <a:r>
              <a:rPr sz="2600" spc="-10" dirty="0" smtClean="0">
                <a:latin typeface="Times New Roman"/>
                <a:cs typeface="Times New Roman"/>
              </a:rPr>
              <a:t>tions, </a:t>
            </a:r>
            <a:r>
              <a:rPr sz="2600" spc="-20" dirty="0" smtClean="0">
                <a:latin typeface="Times New Roman"/>
                <a:cs typeface="Times New Roman"/>
              </a:rPr>
              <a:t>c</a:t>
            </a:r>
            <a:r>
              <a:rPr sz="2600" spc="0" dirty="0" smtClean="0">
                <a:latin typeface="Times New Roman"/>
                <a:cs typeface="Times New Roman"/>
              </a:rPr>
              <a:t>ursors.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42"/>
              </a:spcBef>
            </a:pPr>
            <a:endParaRPr sz="650"/>
          </a:p>
          <a:p>
            <a:pPr marL="355600" marR="12700" indent="-342900">
              <a:lnSpc>
                <a:spcPts val="2880"/>
              </a:lnSpc>
            </a:pPr>
            <a:r>
              <a:rPr sz="3000" spc="-1195" dirty="0" smtClean="0">
                <a:latin typeface="Wingdings"/>
                <a:cs typeface="Wingdings"/>
              </a:rPr>
              <a:t></a:t>
            </a:r>
            <a:r>
              <a:rPr sz="3000" spc="-434" dirty="0" smtClean="0">
                <a:latin typeface="Times New Roman"/>
                <a:cs typeface="Times New Roman"/>
              </a:rPr>
              <a:t> </a:t>
            </a:r>
            <a:r>
              <a:rPr sz="3000" spc="-229" dirty="0" smtClean="0">
                <a:latin typeface="Times New Roman"/>
                <a:cs typeface="Times New Roman"/>
              </a:rPr>
              <a:t>T</a:t>
            </a:r>
            <a:r>
              <a:rPr sz="3000" spc="-20" dirty="0" smtClean="0">
                <a:latin typeface="Times New Roman"/>
                <a:cs typeface="Times New Roman"/>
              </a:rPr>
              <a:t>a</a:t>
            </a:r>
            <a:r>
              <a:rPr sz="3000" spc="-15" dirty="0" smtClean="0">
                <a:latin typeface="Times New Roman"/>
                <a:cs typeface="Times New Roman"/>
              </a:rPr>
              <a:t>ke</a:t>
            </a:r>
            <a:r>
              <a:rPr sz="3000" spc="-5" dirty="0" smtClean="0">
                <a:latin typeface="Times New Roman"/>
                <a:cs typeface="Times New Roman"/>
              </a:rPr>
              <a:t> </a:t>
            </a:r>
            <a:r>
              <a:rPr sz="3000" spc="-15" dirty="0" smtClean="0">
                <a:latin typeface="Times New Roman"/>
                <a:cs typeface="Times New Roman"/>
              </a:rPr>
              <a:t>a</a:t>
            </a:r>
            <a:r>
              <a:rPr sz="3000" spc="-5" dirty="0" smtClean="0">
                <a:latin typeface="Times New Roman"/>
                <a:cs typeface="Times New Roman"/>
              </a:rPr>
              <a:t> </a:t>
            </a:r>
            <a:r>
              <a:rPr sz="3000" spc="-10" dirty="0" smtClean="0">
                <a:latin typeface="Times New Roman"/>
                <a:cs typeface="Times New Roman"/>
              </a:rPr>
              <a:t>look </a:t>
            </a:r>
            <a:r>
              <a:rPr sz="3000" spc="-20" dirty="0" smtClean="0">
                <a:latin typeface="Times New Roman"/>
                <a:cs typeface="Times New Roman"/>
              </a:rPr>
              <a:t>a</a:t>
            </a:r>
            <a:r>
              <a:rPr sz="3000" spc="-10" dirty="0" smtClean="0">
                <a:latin typeface="Times New Roman"/>
                <a:cs typeface="Times New Roman"/>
              </a:rPr>
              <a:t>t </a:t>
            </a:r>
            <a:r>
              <a:rPr sz="3000" spc="-15" dirty="0" smtClean="0">
                <a:latin typeface="Times New Roman"/>
                <a:cs typeface="Times New Roman"/>
              </a:rPr>
              <a:t>the</a:t>
            </a:r>
            <a:r>
              <a:rPr sz="3000" spc="-5" dirty="0" smtClean="0">
                <a:latin typeface="Times New Roman"/>
                <a:cs typeface="Times New Roman"/>
              </a:rPr>
              <a:t> </a:t>
            </a:r>
            <a:r>
              <a:rPr sz="3000" spc="-20" dirty="0" smtClean="0">
                <a:latin typeface="Times New Roman"/>
                <a:cs typeface="Times New Roman"/>
              </a:rPr>
              <a:t>Be</a:t>
            </a:r>
            <a:r>
              <a:rPr sz="3000" spc="-15" dirty="0" smtClean="0">
                <a:latin typeface="Times New Roman"/>
                <a:cs typeface="Times New Roman"/>
              </a:rPr>
              <a:t>rk</a:t>
            </a:r>
            <a:r>
              <a:rPr sz="3000" spc="-20" dirty="0" smtClean="0">
                <a:latin typeface="Times New Roman"/>
                <a:cs typeface="Times New Roman"/>
              </a:rPr>
              <a:t>e</a:t>
            </a:r>
            <a:r>
              <a:rPr sz="3000" spc="-10" dirty="0" smtClean="0">
                <a:latin typeface="Times New Roman"/>
                <a:cs typeface="Times New Roman"/>
              </a:rPr>
              <a:t>l</a:t>
            </a:r>
            <a:r>
              <a:rPr sz="3000" spc="-20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y D</a:t>
            </a:r>
            <a:r>
              <a:rPr sz="3000" spc="-20" dirty="0" smtClean="0">
                <a:latin typeface="Times New Roman"/>
                <a:cs typeface="Times New Roman"/>
              </a:rPr>
              <a:t>B</a:t>
            </a:r>
            <a:r>
              <a:rPr sz="3000" spc="-170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APIs us</a:t>
            </a:r>
            <a:r>
              <a:rPr sz="3000" spc="-10" dirty="0" smtClean="0">
                <a:latin typeface="Times New Roman"/>
                <a:cs typeface="Times New Roman"/>
              </a:rPr>
              <a:t>ing </a:t>
            </a:r>
            <a:r>
              <a:rPr sz="3000" spc="-15" dirty="0" smtClean="0">
                <a:latin typeface="Times New Roman"/>
                <a:cs typeface="Times New Roman"/>
              </a:rPr>
              <a:t>a</a:t>
            </a:r>
            <a:r>
              <a:rPr sz="3000" spc="-10" dirty="0" smtClean="0">
                <a:latin typeface="Times New Roman"/>
                <a:cs typeface="Times New Roman"/>
              </a:rPr>
              <a:t> s</a:t>
            </a:r>
            <a:r>
              <a:rPr sz="3000" spc="-15" dirty="0" smtClean="0">
                <a:latin typeface="Times New Roman"/>
                <a:cs typeface="Times New Roman"/>
              </a:rPr>
              <a:t>imple</a:t>
            </a:r>
            <a:r>
              <a:rPr sz="3000" spc="-5" dirty="0" smtClean="0">
                <a:latin typeface="Times New Roman"/>
                <a:cs typeface="Times New Roman"/>
              </a:rPr>
              <a:t> </a:t>
            </a:r>
            <a:r>
              <a:rPr sz="3000" spc="-20" dirty="0" smtClean="0">
                <a:latin typeface="Times New Roman"/>
                <a:cs typeface="Times New Roman"/>
              </a:rPr>
              <a:t>e</a:t>
            </a:r>
            <a:r>
              <a:rPr sz="3000" spc="-15" dirty="0" smtClean="0">
                <a:latin typeface="Times New Roman"/>
                <a:cs typeface="Times New Roman"/>
              </a:rPr>
              <a:t>x</a:t>
            </a:r>
            <a:r>
              <a:rPr sz="3000" spc="-20" dirty="0" smtClean="0">
                <a:latin typeface="Times New Roman"/>
                <a:cs typeface="Times New Roman"/>
              </a:rPr>
              <a:t>a</a:t>
            </a:r>
            <a:r>
              <a:rPr sz="3000" spc="-15" dirty="0" smtClean="0">
                <a:latin typeface="Times New Roman"/>
                <a:cs typeface="Times New Roman"/>
              </a:rPr>
              <a:t>mple</a:t>
            </a:r>
            <a:r>
              <a:rPr sz="3000" spc="-5" dirty="0" smtClean="0">
                <a:latin typeface="Times New Roman"/>
                <a:cs typeface="Times New Roman"/>
              </a:rPr>
              <a:t> </a:t>
            </a:r>
            <a:r>
              <a:rPr sz="3000" spc="-10" dirty="0" smtClean="0">
                <a:latin typeface="Times New Roman"/>
                <a:cs typeface="Times New Roman"/>
              </a:rPr>
              <a:t>in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755015" algn="l"/>
              </a:tabLst>
            </a:pPr>
            <a:r>
              <a:rPr sz="2600" spc="-610" dirty="0" smtClean="0">
                <a:latin typeface="Wingdings"/>
                <a:cs typeface="Wingdings"/>
              </a:rPr>
              <a:t></a:t>
            </a:r>
            <a:r>
              <a:rPr sz="2600" spc="-610" dirty="0" smtClean="0">
                <a:latin typeface="Times New Roman"/>
                <a:cs typeface="Times New Roman"/>
              </a:rPr>
              <a:t>	</a:t>
            </a:r>
            <a:r>
              <a:rPr sz="2600" spc="-20" dirty="0" smtClean="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ts val="3090"/>
              </a:lnSpc>
              <a:tabLst>
                <a:tab pos="755015" algn="l"/>
              </a:tabLst>
            </a:pPr>
            <a:r>
              <a:rPr sz="2600" spc="-610" dirty="0" smtClean="0">
                <a:latin typeface="Wingdings"/>
                <a:cs typeface="Wingdings"/>
              </a:rPr>
              <a:t></a:t>
            </a:r>
            <a:r>
              <a:rPr sz="2600" spc="-610" dirty="0" smtClean="0">
                <a:latin typeface="Times New Roman"/>
                <a:cs typeface="Times New Roman"/>
              </a:rPr>
              <a:t>	J</a:t>
            </a:r>
            <a:r>
              <a:rPr sz="2600" spc="-20" dirty="0" smtClean="0">
                <a:latin typeface="Times New Roman"/>
                <a:cs typeface="Times New Roman"/>
              </a:rPr>
              <a:t>a</a:t>
            </a:r>
            <a:r>
              <a:rPr sz="2600" spc="-15" dirty="0" smtClean="0">
                <a:latin typeface="Times New Roman"/>
                <a:cs typeface="Times New Roman"/>
              </a:rPr>
              <a:t>va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Ob</a:t>
            </a:r>
            <a:r>
              <a:rPr sz="4400" b="1" spc="-80" dirty="0" smtClean="0">
                <a:solidFill>
                  <a:srgbClr val="003300"/>
                </a:solidFill>
                <a:latin typeface="Calibri"/>
                <a:cs typeface="Calibri"/>
              </a:rPr>
              <a:t>jec&amp;ves: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138" y="2028305"/>
            <a:ext cx="8179723" cy="3653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327" y="2053243"/>
            <a:ext cx="7140632" cy="3582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99" y="2057400"/>
            <a:ext cx="8077198" cy="3554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399" y="2057400"/>
            <a:ext cx="8077197" cy="3554817"/>
          </a:xfrm>
          <a:custGeom>
            <a:avLst/>
            <a:gdLst/>
            <a:ahLst/>
            <a:cxnLst/>
            <a:rect l="l" t="t" r="r" b="b"/>
            <a:pathLst>
              <a:path w="8077197" h="3554817">
                <a:moveTo>
                  <a:pt x="0" y="0"/>
                </a:moveTo>
                <a:lnTo>
                  <a:pt x="8077197" y="0"/>
                </a:lnTo>
                <a:lnTo>
                  <a:pt x="8077197" y="3554817"/>
                </a:lnTo>
                <a:lnTo>
                  <a:pt x="0" y="355481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39" y="1454994"/>
            <a:ext cx="7099300" cy="4083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0" marR="1694180" indent="-76200">
              <a:lnSpc>
                <a:spcPct val="152200"/>
              </a:lnSpc>
            </a:pPr>
            <a:r>
              <a:rPr sz="2400" dirty="0" smtClean="0">
                <a:latin typeface="Times New Roman"/>
                <a:cs typeface="Times New Roman"/>
              </a:rPr>
              <a:t>8. Show </a:t>
            </a:r>
            <a:r>
              <a:rPr sz="2400" spc="-10" dirty="0" smtClean="0">
                <a:latin typeface="Times New Roman"/>
                <a:cs typeface="Times New Roman"/>
              </a:rPr>
              <a:t>r</a:t>
            </a:r>
            <a:r>
              <a:rPr sz="2400" spc="-20" dirty="0" smtClean="0">
                <a:latin typeface="Times New Roman"/>
                <a:cs typeface="Times New Roman"/>
              </a:rPr>
              <a:t>ec</a:t>
            </a:r>
            <a:r>
              <a:rPr sz="2400" spc="0" dirty="0" smtClean="0">
                <a:latin typeface="Times New Roman"/>
                <a:cs typeface="Times New Roman"/>
              </a:rPr>
              <a:t>ords w</a:t>
            </a:r>
            <a:r>
              <a:rPr sz="2400" spc="-10" dirty="0" smtClean="0">
                <a:latin typeface="Times New Roman"/>
                <a:cs typeface="Times New Roman"/>
              </a:rPr>
              <a:t>ith 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me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k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p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ir </a:t>
            </a:r>
            <a:r>
              <a:rPr sz="1800" spc="-10" dirty="0" smtClean="0">
                <a:latin typeface="Times New Roman"/>
                <a:cs typeface="Times New Roman"/>
              </a:rPr>
              <a:t>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.s</a:t>
            </a:r>
            <a:r>
              <a:rPr sz="1800" spc="-10" dirty="0" smtClean="0">
                <a:latin typeface="Times New Roman"/>
                <a:cs typeface="Times New Roman"/>
              </a:rPr>
              <a:t>etData(searchke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-10" dirty="0" smtClean="0">
                <a:latin typeface="Times New Roman"/>
                <a:cs typeface="Times New Roman"/>
              </a:rPr>
              <a:t>.getBytes()); 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.s</a:t>
            </a:r>
            <a:r>
              <a:rPr sz="1800" spc="-10" dirty="0" smtClean="0">
                <a:latin typeface="Times New Roman"/>
                <a:cs typeface="Times New Roman"/>
              </a:rPr>
              <a:t>etSize(searchke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-10" dirty="0" smtClean="0">
                <a:latin typeface="Times New Roman"/>
                <a:cs typeface="Times New Roman"/>
              </a:rPr>
              <a:t>.length());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 marL="889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oprS</a:t>
            </a:r>
            <a:r>
              <a:rPr sz="1800" spc="-10" dirty="0" smtClean="0">
                <a:latin typeface="Times New Roman"/>
                <a:cs typeface="Times New Roman"/>
              </a:rPr>
              <a:t>tatus = std_curso</a:t>
            </a:r>
            <a:r>
              <a:rPr sz="1800" spc="-100" dirty="0" smtClean="0">
                <a:latin typeface="Times New Roman"/>
                <a:cs typeface="Times New Roman"/>
              </a:rPr>
              <a:t>r</a:t>
            </a:r>
            <a:r>
              <a:rPr sz="1800" spc="-10" dirty="0" smtClean="0">
                <a:latin typeface="Times New Roman"/>
                <a:cs typeface="Times New Roman"/>
              </a:rPr>
              <a:t>.getSearchKey(ke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, </a:t>
            </a:r>
            <a:r>
              <a:rPr sz="1800" spc="-10" dirty="0" smtClean="0">
                <a:latin typeface="Times New Roman"/>
                <a:cs typeface="Times New Roman"/>
              </a:rPr>
              <a:t>data, LockMode.D</a:t>
            </a:r>
            <a:r>
              <a:rPr sz="1800" spc="-15" dirty="0" smtClean="0">
                <a:latin typeface="Times New Roman"/>
                <a:cs typeface="Times New Roman"/>
              </a:rPr>
              <a:t>E</a:t>
            </a:r>
            <a:r>
              <a:rPr sz="1800" spc="-135" dirty="0" smtClean="0">
                <a:latin typeface="Times New Roman"/>
                <a:cs typeface="Times New Roman"/>
              </a:rPr>
              <a:t>F</a:t>
            </a:r>
            <a:r>
              <a:rPr sz="1800" spc="0" dirty="0" smtClean="0">
                <a:latin typeface="Times New Roman"/>
                <a:cs typeface="Times New Roman"/>
              </a:rPr>
              <a:t>AU</a:t>
            </a:r>
            <a:r>
              <a:rPr sz="1800" spc="-185" dirty="0" smtClean="0">
                <a:latin typeface="Times New Roman"/>
                <a:cs typeface="Times New Roman"/>
              </a:rPr>
              <a:t>L</a:t>
            </a:r>
            <a:r>
              <a:rPr sz="1800" spc="-10" dirty="0" smtClean="0">
                <a:latin typeface="Times New Roman"/>
                <a:cs typeface="Times New Roman"/>
              </a:rPr>
              <a:t>T);</a:t>
            </a:r>
            <a:endParaRPr sz="1800">
              <a:latin typeface="Times New Roman"/>
              <a:cs typeface="Times New Roman"/>
            </a:endParaRPr>
          </a:p>
          <a:p>
            <a:pPr marL="4660900">
              <a:lnSpc>
                <a:spcPct val="100000"/>
              </a:lnSpc>
              <a:spcBef>
                <a:spcPts val="240"/>
              </a:spcBef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Returns OperationStatus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40"/>
              </a:spcBef>
            </a:pPr>
            <a:endParaRPr sz="1100"/>
          </a:p>
          <a:p>
            <a:pPr marL="88900">
              <a:lnSpc>
                <a:spcPct val="100000"/>
              </a:lnSpc>
            </a:pPr>
            <a:r>
              <a:rPr sz="1800" dirty="0" smtClean="0">
                <a:latin typeface="Times New Roman"/>
                <a:cs typeface="Times New Roman"/>
              </a:rPr>
              <a:t>w</a:t>
            </a:r>
            <a:r>
              <a:rPr sz="1800" spc="-10" dirty="0" smtClean="0">
                <a:latin typeface="Times New Roman"/>
                <a:cs typeface="Times New Roman"/>
              </a:rPr>
              <a:t>hile (oprStatus == OperationStatus.SU</a:t>
            </a:r>
            <a:r>
              <a:rPr sz="1800" spc="-15" dirty="0" smtClean="0">
                <a:latin typeface="Times New Roman"/>
                <a:cs typeface="Times New Roman"/>
              </a:rPr>
              <a:t>CCESS)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0"/>
              </a:spcBef>
            </a:pPr>
            <a:r>
              <a:rPr sz="1800" spc="-10" dirty="0" smtClean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46100">
              <a:lnSpc>
                <a:spcPts val="2100"/>
              </a:lnSpc>
            </a:pPr>
            <a:r>
              <a:rPr sz="1800" dirty="0" smtClean="0">
                <a:latin typeface="Times New Roman"/>
                <a:cs typeface="Times New Roman"/>
              </a:rPr>
              <a:t>Sys</a:t>
            </a:r>
            <a:r>
              <a:rPr sz="1800" spc="-10" dirty="0" smtClean="0">
                <a:latin typeface="Times New Roman"/>
                <a:cs typeface="Times New Roman"/>
              </a:rPr>
              <a:t>tem.out.println (new String(ke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-10" dirty="0" smtClean="0">
                <a:latin typeface="Times New Roman"/>
                <a:cs typeface="Times New Roman"/>
              </a:rPr>
              <a:t>.getData( ));</a:t>
            </a:r>
            <a:endParaRPr sz="1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40"/>
              </a:spcBef>
            </a:pPr>
            <a:r>
              <a:rPr sz="1800" dirty="0" smtClean="0">
                <a:latin typeface="Times New Roman"/>
                <a:cs typeface="Times New Roman"/>
              </a:rPr>
              <a:t>oprS</a:t>
            </a:r>
            <a:r>
              <a:rPr sz="1800" spc="-10" dirty="0" smtClean="0">
                <a:latin typeface="Times New Roman"/>
                <a:cs typeface="Times New Roman"/>
              </a:rPr>
              <a:t>tatus = std_curso</a:t>
            </a:r>
            <a:r>
              <a:rPr sz="1800" spc="-100" dirty="0" smtClean="0">
                <a:latin typeface="Times New Roman"/>
                <a:cs typeface="Times New Roman"/>
              </a:rPr>
              <a:t>r</a:t>
            </a:r>
            <a:r>
              <a:rPr sz="1800" spc="-10" dirty="0" smtClean="0">
                <a:latin typeface="Times New Roman"/>
                <a:cs typeface="Times New Roman"/>
              </a:rPr>
              <a:t>.getNextDup(ke</a:t>
            </a:r>
            <a:r>
              <a:rPr sz="1800" spc="-120" dirty="0" smtClean="0">
                <a:latin typeface="Times New Roman"/>
                <a:cs typeface="Times New Roman"/>
              </a:rPr>
              <a:t>y</a:t>
            </a:r>
            <a:r>
              <a:rPr sz="1800" spc="0" dirty="0" smtClean="0">
                <a:latin typeface="Times New Roman"/>
                <a:cs typeface="Times New Roman"/>
              </a:rPr>
              <a:t>, </a:t>
            </a:r>
            <a:r>
              <a:rPr sz="1800" spc="-10" dirty="0" smtClean="0">
                <a:latin typeface="Times New Roman"/>
                <a:cs typeface="Times New Roman"/>
              </a:rPr>
              <a:t>data, LockMode.D</a:t>
            </a:r>
            <a:r>
              <a:rPr sz="1800" spc="-15" dirty="0" smtClean="0">
                <a:latin typeface="Times New Roman"/>
                <a:cs typeface="Times New Roman"/>
              </a:rPr>
              <a:t>E</a:t>
            </a:r>
            <a:r>
              <a:rPr sz="1800" spc="-135" dirty="0" smtClean="0">
                <a:latin typeface="Times New Roman"/>
                <a:cs typeface="Times New Roman"/>
              </a:rPr>
              <a:t>F</a:t>
            </a:r>
            <a:r>
              <a:rPr sz="1800" spc="0" dirty="0" smtClean="0">
                <a:latin typeface="Times New Roman"/>
                <a:cs typeface="Times New Roman"/>
              </a:rPr>
              <a:t>AU</a:t>
            </a:r>
            <a:r>
              <a:rPr sz="1800" spc="-185" dirty="0" smtClean="0">
                <a:latin typeface="Times New Roman"/>
                <a:cs typeface="Times New Roman"/>
              </a:rPr>
              <a:t>L</a:t>
            </a:r>
            <a:r>
              <a:rPr sz="1800" spc="-10" dirty="0" smtClean="0">
                <a:latin typeface="Times New Roman"/>
                <a:cs typeface="Times New Roman"/>
              </a:rPr>
              <a:t>T);</a:t>
            </a:r>
            <a:endParaRPr sz="1800">
              <a:latin typeface="Times New Roman"/>
              <a:cs typeface="Times New Roman"/>
            </a:endParaRPr>
          </a:p>
          <a:p>
            <a:pPr marL="4660900">
              <a:lnSpc>
                <a:spcPts val="21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//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get next duplicate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0"/>
              </a:spcBef>
            </a:pPr>
            <a:r>
              <a:rPr sz="1800" spc="-10" dirty="0" smtClean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400" b="1" spc="-5" dirty="0" smtClean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645921"/>
            <a:ext cx="7732395" cy="79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5" dirty="0" smtClean="0">
                <a:latin typeface="Wingdings"/>
                <a:cs typeface="Wingdings"/>
              </a:rPr>
              <a:t></a:t>
            </a:r>
            <a:r>
              <a:rPr sz="2400" spc="19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Examp</a:t>
            </a:r>
            <a:r>
              <a:rPr sz="2400" b="1" spc="-10" dirty="0" smtClean="0">
                <a:latin typeface="Times New Roman"/>
                <a:cs typeface="Times New Roman"/>
              </a:rPr>
              <a:t>le</a:t>
            </a:r>
            <a:r>
              <a:rPr sz="2400" spc="-10" dirty="0" smtClean="0">
                <a:latin typeface="Times New Roman"/>
                <a:cs typeface="Times New Roman"/>
              </a:rPr>
              <a:t>: D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v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lop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progr</a:t>
            </a:r>
            <a:r>
              <a:rPr sz="2400" spc="-20" dirty="0" smtClean="0">
                <a:latin typeface="Times New Roman"/>
                <a:cs typeface="Times New Roman"/>
              </a:rPr>
              <a:t>am, </a:t>
            </a:r>
            <a:r>
              <a:rPr sz="2400" spc="-10" dirty="0" smtClean="0">
                <a:latin typeface="Times New Roman"/>
                <a:cs typeface="Times New Roman"/>
              </a:rPr>
              <a:t>to ins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rt/r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tri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ve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15" dirty="0" smtClean="0">
                <a:latin typeface="Times New Roman"/>
                <a:cs typeface="Times New Roman"/>
              </a:rPr>
              <a:t>tud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nt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  <a:spcBef>
                <a:spcPts val="495"/>
              </a:spcBef>
            </a:pPr>
            <a:r>
              <a:rPr sz="2400" dirty="0" smtClean="0">
                <a:latin typeface="Times New Roman"/>
                <a:cs typeface="Times New Roman"/>
              </a:rPr>
              <a:t>1. </a:t>
            </a:r>
            <a:r>
              <a:rPr sz="2400" spc="-15" dirty="0" smtClean="0">
                <a:latin typeface="Times New Roman"/>
                <a:cs typeface="Times New Roman"/>
              </a:rPr>
              <a:t>Cr</a:t>
            </a:r>
            <a:r>
              <a:rPr sz="2400" spc="-20" dirty="0" smtClean="0">
                <a:latin typeface="Times New Roman"/>
                <a:cs typeface="Times New Roman"/>
              </a:rPr>
              <a:t>ea</a:t>
            </a:r>
            <a:r>
              <a:rPr sz="2400" spc="-10" dirty="0" smtClean="0">
                <a:latin typeface="Times New Roman"/>
                <a:cs typeface="Times New Roman"/>
              </a:rPr>
              <a:t>te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b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lang="en-US" b="1" dirty="0" smtClean="0">
                <a:solidFill>
                  <a:srgbClr val="003300"/>
                </a:solidFill>
                <a:latin typeface="Calibri"/>
                <a:cs typeface="Calibri"/>
              </a:rPr>
              <a:t>Python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2518756"/>
            <a:ext cx="8179723" cy="3237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2543695"/>
            <a:ext cx="7672646" cy="3175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2547879"/>
            <a:ext cx="8077198" cy="3139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33399" y="2547878"/>
            <a:ext cx="8077197" cy="3139320"/>
          </a:xfrm>
          <a:custGeom>
            <a:avLst/>
            <a:gdLst/>
            <a:ahLst/>
            <a:cxnLst/>
            <a:rect l="l" t="t" r="r" b="b"/>
            <a:pathLst>
              <a:path w="8077197" h="3139320">
                <a:moveTo>
                  <a:pt x="0" y="0"/>
                </a:moveTo>
                <a:lnTo>
                  <a:pt x="8077197" y="0"/>
                </a:lnTo>
                <a:lnTo>
                  <a:pt x="8077197" y="3139320"/>
                </a:lnTo>
                <a:lnTo>
                  <a:pt x="0" y="313932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2667000"/>
            <a:ext cx="7683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bsddb</a:t>
            </a:r>
            <a:endParaRPr lang="en-US" dirty="0" smtClean="0"/>
          </a:p>
          <a:p>
            <a:r>
              <a:rPr lang="en-US" dirty="0" smtClean="0"/>
              <a:t>DATABASE = "</a:t>
            </a:r>
            <a:r>
              <a:rPr lang="en-US" dirty="0" err="1" smtClean="0"/>
              <a:t>cstudents.db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bsddb.hashopen</a:t>
            </a:r>
            <a:r>
              <a:rPr lang="en-US" dirty="0" smtClean="0"/>
              <a:t>(DATABASE, 'c') #this command create a hash </a:t>
            </a:r>
            <a:r>
              <a:rPr lang="en-US" dirty="0" err="1" smtClean="0"/>
              <a:t>db</a:t>
            </a:r>
            <a:r>
              <a:rPr lang="en-US" dirty="0"/>
              <a:t> </a:t>
            </a:r>
            <a:r>
              <a:rPr lang="en-US" dirty="0" smtClean="0"/>
              <a:t>in file 					#</a:t>
            </a:r>
            <a:r>
              <a:rPr lang="en-US" dirty="0" smtClean="0"/>
              <a:t>"</a:t>
            </a:r>
            <a:r>
              <a:rPr lang="en-US" dirty="0" err="1" smtClean="0"/>
              <a:t>cstudents.db</a:t>
            </a:r>
            <a:r>
              <a:rPr lang="en-US" dirty="0" smtClean="0"/>
              <a:t>“</a:t>
            </a:r>
            <a:endParaRPr lang="en-US" dirty="0" smtClean="0"/>
          </a:p>
          <a:p>
            <a:r>
              <a:rPr lang="en-US" dirty="0" smtClean="0"/>
              <a:t>#or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bsddb.btopen</a:t>
            </a:r>
            <a:r>
              <a:rPr lang="en-US" dirty="0" smtClean="0"/>
              <a:t>(</a:t>
            </a:r>
            <a:r>
              <a:rPr lang="en-US" dirty="0" smtClean="0"/>
              <a:t>DATABASE, 'c') </a:t>
            </a:r>
            <a:r>
              <a:rPr lang="en-US" dirty="0" smtClean="0"/>
              <a:t> to create a B-Tree DB</a:t>
            </a:r>
          </a:p>
          <a:p>
            <a:r>
              <a:rPr lang="en-US" dirty="0" smtClean="0"/>
              <a:t>#or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bsddb.rnopen</a:t>
            </a:r>
            <a:r>
              <a:rPr lang="en-US" dirty="0" smtClean="0"/>
              <a:t>(</a:t>
            </a:r>
            <a:r>
              <a:rPr lang="en-US" dirty="0" smtClean="0"/>
              <a:t>DATABASE, 'c')  to create a record format file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0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lang="en-US" b="1" dirty="0" smtClean="0">
                <a:solidFill>
                  <a:srgbClr val="003300"/>
                </a:solidFill>
                <a:latin typeface="Calibri"/>
                <a:cs typeface="Calibri"/>
              </a:rPr>
              <a:t>Python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1645921"/>
            <a:ext cx="3850640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2. Ins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rt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r</a:t>
            </a:r>
            <a:r>
              <a:rPr sz="2400" spc="-20" dirty="0" smtClean="0">
                <a:latin typeface="Times New Roman"/>
                <a:cs typeface="Times New Roman"/>
              </a:rPr>
              <a:t>ec</a:t>
            </a:r>
            <a:r>
              <a:rPr sz="2400" spc="0" dirty="0" smtClean="0">
                <a:latin typeface="Times New Roman"/>
                <a:cs typeface="Times New Roman"/>
              </a:rPr>
              <a:t>ord </a:t>
            </a:r>
            <a:r>
              <a:rPr sz="2400" spc="-10" dirty="0" smtClean="0">
                <a:latin typeface="Times New Roman"/>
                <a:cs typeface="Times New Roman"/>
              </a:rPr>
              <a:t>into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b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2103120"/>
            <a:ext cx="8179723" cy="3453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2128057"/>
            <a:ext cx="7344294" cy="3316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2133600"/>
            <a:ext cx="8077198" cy="335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33399" y="2133600"/>
            <a:ext cx="8077197" cy="3352798"/>
          </a:xfrm>
          <a:custGeom>
            <a:avLst/>
            <a:gdLst/>
            <a:ahLst/>
            <a:cxnLst/>
            <a:rect l="l" t="t" r="r" b="b"/>
            <a:pathLst>
              <a:path w="8077197" h="3352798">
                <a:moveTo>
                  <a:pt x="0" y="0"/>
                </a:moveTo>
                <a:lnTo>
                  <a:pt x="8077197" y="0"/>
                </a:lnTo>
                <a:lnTo>
                  <a:pt x="8077197" y="3352798"/>
                </a:lnTo>
                <a:lnTo>
                  <a:pt x="0" y="33527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038" y="2514600"/>
            <a:ext cx="7607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just use </a:t>
            </a:r>
            <a:r>
              <a:rPr lang="en-US" dirty="0" err="1" smtClean="0"/>
              <a:t>db</a:t>
            </a:r>
            <a:r>
              <a:rPr lang="en-US" dirty="0" smtClean="0"/>
              <a:t> as dictionary, insert by key-value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eg</a:t>
            </a:r>
            <a:r>
              <a:rPr lang="en-US" dirty="0" smtClean="0"/>
              <a:t>. Student id: 123, name: James</a:t>
            </a:r>
          </a:p>
          <a:p>
            <a:r>
              <a:rPr lang="en-US" dirty="0" smtClean="0"/>
              <a:t>Sid = “123”</a:t>
            </a:r>
          </a:p>
          <a:p>
            <a:r>
              <a:rPr lang="en-US" dirty="0" smtClean="0"/>
              <a:t>Name = “James”</a:t>
            </a:r>
          </a:p>
          <a:p>
            <a:r>
              <a:rPr lang="en-US" dirty="0" err="1" smtClean="0"/>
              <a:t>Db</a:t>
            </a:r>
            <a:r>
              <a:rPr lang="en-US" dirty="0" smtClean="0"/>
              <a:t>[Sid] =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95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lang="en-US" b="1" dirty="0" smtClean="0">
                <a:solidFill>
                  <a:srgbClr val="003300"/>
                </a:solidFill>
                <a:latin typeface="Calibri"/>
                <a:cs typeface="Calibri"/>
              </a:rPr>
              <a:t>Python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1645921"/>
            <a:ext cx="3520440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3. </a:t>
            </a:r>
            <a:r>
              <a:rPr sz="2400" spc="-10" dirty="0" smtClean="0">
                <a:latin typeface="Times New Roman"/>
                <a:cs typeface="Times New Roman"/>
              </a:rPr>
              <a:t>Retri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ve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(k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y/d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) </a:t>
            </a:r>
            <a:r>
              <a:rPr sz="2400" spc="-15" dirty="0" smtClean="0">
                <a:latin typeface="Times New Roman"/>
                <a:cs typeface="Times New Roman"/>
              </a:rPr>
              <a:t>p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ir: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2103120"/>
            <a:ext cx="8179723" cy="3424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2128057"/>
            <a:ext cx="6874625" cy="3316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2133600"/>
            <a:ext cx="8077198" cy="3323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694" y="2103120"/>
            <a:ext cx="8077197" cy="3323985"/>
          </a:xfrm>
          <a:custGeom>
            <a:avLst/>
            <a:gdLst/>
            <a:ahLst/>
            <a:cxnLst/>
            <a:rect l="l" t="t" r="r" b="b"/>
            <a:pathLst>
              <a:path w="8077197" h="3323985">
                <a:moveTo>
                  <a:pt x="0" y="0"/>
                </a:moveTo>
                <a:lnTo>
                  <a:pt x="8077197" y="0"/>
                </a:lnTo>
                <a:lnTo>
                  <a:pt x="8077197" y="3323985"/>
                </a:lnTo>
                <a:lnTo>
                  <a:pt x="0" y="332398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23622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Just use </a:t>
            </a:r>
            <a:r>
              <a:rPr lang="en-US" dirty="0" err="1" smtClean="0"/>
              <a:t>db</a:t>
            </a:r>
            <a:r>
              <a:rPr lang="en-US" dirty="0" smtClean="0"/>
              <a:t> like dictionary</a:t>
            </a:r>
          </a:p>
          <a:p>
            <a:r>
              <a:rPr lang="en-US" dirty="0" smtClean="0"/>
              <a:t># if they key doesn’t exist, it will throw a Exception like dictionary</a:t>
            </a:r>
          </a:p>
          <a:p>
            <a:r>
              <a:rPr lang="en-US" dirty="0" smtClean="0"/>
              <a:t>Sid = “123”</a:t>
            </a:r>
          </a:p>
          <a:p>
            <a:r>
              <a:rPr lang="en-US" dirty="0" smtClean="0"/>
              <a:t>try:</a:t>
            </a:r>
          </a:p>
          <a:p>
            <a:r>
              <a:rPr lang="en-US" dirty="0" smtClean="0"/>
              <a:t>	Name = </a:t>
            </a:r>
            <a:r>
              <a:rPr lang="en-US" dirty="0" err="1" smtClean="0"/>
              <a:t>db</a:t>
            </a:r>
            <a:r>
              <a:rPr lang="en-US" dirty="0" smtClean="0"/>
              <a:t>[Sid] #Name will be James</a:t>
            </a:r>
          </a:p>
          <a:p>
            <a:r>
              <a:rPr lang="en-US" dirty="0" smtClean="0"/>
              <a:t>except: </a:t>
            </a:r>
          </a:p>
          <a:p>
            <a:r>
              <a:rPr lang="en-US" dirty="0"/>
              <a:t>	</a:t>
            </a:r>
            <a:r>
              <a:rPr lang="en-US" dirty="0" smtClean="0"/>
              <a:t>print “%s Not exist!” % Sid</a:t>
            </a:r>
          </a:p>
          <a:p>
            <a:r>
              <a:rPr lang="en-US" dirty="0" smtClean="0"/>
              <a:t># OR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db.has_key</a:t>
            </a:r>
            <a:r>
              <a:rPr lang="en-US" dirty="0" smtClean="0"/>
              <a:t>(Sid) == True:</a:t>
            </a:r>
          </a:p>
          <a:p>
            <a:r>
              <a:rPr lang="en-US" dirty="0"/>
              <a:t>	</a:t>
            </a:r>
            <a:r>
              <a:rPr lang="en-US" dirty="0" smtClean="0"/>
              <a:t>name = </a:t>
            </a:r>
            <a:r>
              <a:rPr lang="en-US" dirty="0" err="1" smtClean="0"/>
              <a:t>db</a:t>
            </a:r>
            <a:r>
              <a:rPr lang="en-US" dirty="0" smtClean="0"/>
              <a:t>[Sid]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4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493520"/>
            <a:ext cx="3503929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dirty="0" smtClean="0">
                <a:latin typeface="Times New Roman"/>
                <a:cs typeface="Times New Roman"/>
              </a:rPr>
              <a:t>4. </a:t>
            </a:r>
            <a:r>
              <a:rPr sz="2400" spc="-15" dirty="0" smtClean="0">
                <a:latin typeface="Times New Roman"/>
                <a:cs typeface="Times New Roman"/>
              </a:rPr>
              <a:t>Remove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(k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y/d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) </a:t>
            </a:r>
            <a:r>
              <a:rPr sz="2400" spc="-15" dirty="0" smtClean="0">
                <a:latin typeface="Times New Roman"/>
                <a:cs typeface="Times New Roman"/>
              </a:rPr>
              <a:t>p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ir: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lang="en-US" b="1" dirty="0" smtClean="0">
                <a:solidFill>
                  <a:srgbClr val="003300"/>
                </a:solidFill>
                <a:latin typeface="Calibri"/>
                <a:cs typeface="Calibri"/>
              </a:rPr>
              <a:t>Python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1949334"/>
            <a:ext cx="8179723" cy="96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1974273"/>
            <a:ext cx="7597832" cy="881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1981200"/>
            <a:ext cx="8077198" cy="8617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99" y="1981200"/>
            <a:ext cx="8077197" cy="861773"/>
          </a:xfrm>
          <a:custGeom>
            <a:avLst/>
            <a:gdLst/>
            <a:ahLst/>
            <a:cxnLst/>
            <a:rect l="l" t="t" r="r" b="b"/>
            <a:pathLst>
              <a:path w="8077197" h="861773">
                <a:moveTo>
                  <a:pt x="0" y="0"/>
                </a:moveTo>
                <a:lnTo>
                  <a:pt x="8077197" y="0"/>
                </a:lnTo>
                <a:lnTo>
                  <a:pt x="8077197" y="861773"/>
                </a:lnTo>
                <a:lnTo>
                  <a:pt x="0" y="8617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38" y="2037080"/>
            <a:ext cx="7693661" cy="728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34795">
              <a:lnSpc>
                <a:spcPts val="1900"/>
              </a:lnSpc>
            </a:pPr>
            <a:r>
              <a:rPr lang="en-US" sz="1600" dirty="0" smtClean="0">
                <a:latin typeface="Times New Roman"/>
                <a:cs typeface="Times New Roman"/>
              </a:rPr>
              <a:t>del </a:t>
            </a:r>
            <a:r>
              <a:rPr lang="en-US" sz="1600" dirty="0" err="1" smtClean="0">
                <a:latin typeface="Times New Roman"/>
                <a:cs typeface="Times New Roman"/>
              </a:rPr>
              <a:t>db</a:t>
            </a:r>
            <a:r>
              <a:rPr lang="en-US" sz="1600" dirty="0" smtClean="0">
                <a:latin typeface="Times New Roman"/>
                <a:cs typeface="Times New Roman"/>
              </a:rPr>
              <a:t>[Sid]</a:t>
            </a:r>
          </a:p>
          <a:p>
            <a:pPr marL="12700" marR="1534795">
              <a:lnSpc>
                <a:spcPts val="1900"/>
              </a:lnSpc>
            </a:pPr>
            <a:r>
              <a:rPr lang="en-US" sz="1600" dirty="0" err="1" smtClean="0">
                <a:latin typeface="Times New Roman"/>
                <a:cs typeface="Times New Roman"/>
              </a:rPr>
              <a:t>db.sync</a:t>
            </a:r>
            <a:r>
              <a:rPr lang="en-US" sz="1600" dirty="0" smtClean="0">
                <a:latin typeface="Times New Roman"/>
                <a:cs typeface="Times New Roman"/>
              </a:rPr>
              <a:t>()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39" y="2941320"/>
            <a:ext cx="223456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5. </a:t>
            </a:r>
            <a:r>
              <a:rPr sz="2400" spc="-15" dirty="0" smtClean="0">
                <a:latin typeface="Times New Roman"/>
                <a:cs typeface="Times New Roman"/>
              </a:rPr>
              <a:t>Close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b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2138" y="3320934"/>
            <a:ext cx="817972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2796" y="3345872"/>
            <a:ext cx="3828011" cy="640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399" y="3352800"/>
            <a:ext cx="8077198" cy="584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399" y="3352800"/>
            <a:ext cx="8077197" cy="584774"/>
          </a:xfrm>
          <a:custGeom>
            <a:avLst/>
            <a:gdLst/>
            <a:ahLst/>
            <a:cxnLst/>
            <a:rect l="l" t="t" r="r" b="b"/>
            <a:pathLst>
              <a:path w="8077197" h="584774">
                <a:moveTo>
                  <a:pt x="0" y="0"/>
                </a:moveTo>
                <a:lnTo>
                  <a:pt x="8077197" y="0"/>
                </a:lnTo>
                <a:lnTo>
                  <a:pt x="8077197" y="584774"/>
                </a:lnTo>
                <a:lnTo>
                  <a:pt x="0" y="584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038" y="3505200"/>
            <a:ext cx="728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db.close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1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138" y="2132214"/>
            <a:ext cx="8179723" cy="3424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327" y="2157153"/>
            <a:ext cx="6670963" cy="3358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99" y="2163902"/>
            <a:ext cx="8077198" cy="3323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399" y="2163902"/>
            <a:ext cx="8077197" cy="3323986"/>
          </a:xfrm>
          <a:custGeom>
            <a:avLst/>
            <a:gdLst/>
            <a:ahLst/>
            <a:cxnLst/>
            <a:rect l="l" t="t" r="r" b="b"/>
            <a:pathLst>
              <a:path w="8077197" h="3323986">
                <a:moveTo>
                  <a:pt x="0" y="0"/>
                </a:moveTo>
                <a:lnTo>
                  <a:pt x="8077197" y="0"/>
                </a:lnTo>
                <a:lnTo>
                  <a:pt x="8077197" y="3323986"/>
                </a:lnTo>
                <a:lnTo>
                  <a:pt x="0" y="33239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39" y="1645921"/>
            <a:ext cx="6621145" cy="3771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Times New Roman"/>
                <a:cs typeface="Times New Roman"/>
              </a:rPr>
              <a:t>8. Show </a:t>
            </a:r>
            <a:r>
              <a:rPr sz="2400" spc="-10" dirty="0" smtClean="0">
                <a:latin typeface="Times New Roman"/>
                <a:cs typeface="Times New Roman"/>
              </a:rPr>
              <a:t>r</a:t>
            </a:r>
            <a:r>
              <a:rPr sz="2400" spc="-20" dirty="0" smtClean="0">
                <a:latin typeface="Times New Roman"/>
                <a:cs typeface="Times New Roman"/>
              </a:rPr>
              <a:t>ec</a:t>
            </a:r>
            <a:r>
              <a:rPr sz="2400" spc="0" dirty="0" smtClean="0">
                <a:latin typeface="Times New Roman"/>
                <a:cs typeface="Times New Roman"/>
              </a:rPr>
              <a:t>ords w</a:t>
            </a:r>
            <a:r>
              <a:rPr sz="2400" spc="-10" dirty="0" smtClean="0">
                <a:latin typeface="Times New Roman"/>
                <a:cs typeface="Times New Roman"/>
              </a:rPr>
              <a:t>ith 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me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k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-10" dirty="0" smtClean="0">
                <a:latin typeface="Times New Roman"/>
                <a:cs typeface="Times New Roman"/>
              </a:rPr>
              <a:t>(dupli</a:t>
            </a:r>
            <a:r>
              <a:rPr sz="2400" spc="-20" dirty="0" smtClean="0">
                <a:latin typeface="Times New Roman"/>
                <a:cs typeface="Times New Roman"/>
              </a:rPr>
              <a:t>ca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10" dirty="0" smtClean="0">
                <a:latin typeface="Times New Roman"/>
                <a:cs typeface="Times New Roman"/>
              </a:rPr>
              <a:t>):</a:t>
            </a:r>
            <a:endParaRPr sz="2400" dirty="0" smtClean="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19"/>
              </a:spcBef>
            </a:pPr>
            <a:endParaRPr lang="en-US" sz="1200" dirty="0" smtClean="0"/>
          </a:p>
          <a:p>
            <a:pPr>
              <a:lnSpc>
                <a:spcPts val="1200"/>
              </a:lnSpc>
              <a:spcBef>
                <a:spcPts val="19"/>
              </a:spcBef>
            </a:pPr>
            <a:endParaRPr lang="en-US" sz="1200" dirty="0" smtClean="0"/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Python doesn’t provide this interface, however, you can wrap it by using self defined sequence string, </a:t>
            </a:r>
            <a:r>
              <a:rPr lang="en-US" sz="1200" dirty="0" err="1" smtClean="0"/>
              <a:t>eg</a:t>
            </a:r>
            <a:endParaRPr lang="en-US" sz="1200" dirty="0" smtClean="0"/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[“1”, “2”, “3”] -&gt; “1;;;2;;;3”, You should be careful with deal with the data involve your split character.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Here is an example wrapping:</a:t>
            </a:r>
            <a:endParaRPr lang="en-US" sz="1200" dirty="0"/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err="1" smtClean="0"/>
              <a:t>def</a:t>
            </a:r>
            <a:r>
              <a:rPr lang="en-US" sz="1200" dirty="0" smtClean="0"/>
              <a:t> class BDB():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</a:t>
            </a:r>
            <a:r>
              <a:rPr lang="en-US" sz="1200" dirty="0" err="1" smtClean="0"/>
              <a:t>db</a:t>
            </a:r>
            <a:r>
              <a:rPr lang="en-US" sz="1200" dirty="0" smtClean="0"/>
              <a:t> = None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</a:t>
            </a:r>
            <a:r>
              <a:rPr lang="en-US" sz="1200" dirty="0" err="1" smtClean="0"/>
              <a:t>split_sign</a:t>
            </a:r>
            <a:r>
              <a:rPr lang="en-US" sz="1200" dirty="0" smtClean="0"/>
              <a:t> = ";;;"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__</a:t>
            </a:r>
            <a:r>
              <a:rPr lang="en-US" sz="1200" dirty="0" err="1" smtClean="0"/>
              <a:t>init</a:t>
            </a:r>
            <a:r>
              <a:rPr lang="en-US" sz="1200" dirty="0" smtClean="0"/>
              <a:t>__(self, name, mode, </a:t>
            </a:r>
            <a:r>
              <a:rPr lang="en-US" sz="1200" dirty="0" err="1" smtClean="0"/>
              <a:t>ss</a:t>
            </a:r>
            <a:r>
              <a:rPr lang="en-US" sz="1200" dirty="0" smtClean="0"/>
              <a:t>):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</a:t>
            </a:r>
            <a:r>
              <a:rPr lang="en-US" sz="1200" dirty="0" err="1" smtClean="0"/>
              <a:t>self.db</a:t>
            </a:r>
            <a:r>
              <a:rPr lang="en-US" sz="1200" dirty="0" smtClean="0"/>
              <a:t> = </a:t>
            </a:r>
            <a:r>
              <a:rPr lang="en-US" sz="1200" dirty="0" err="1" smtClean="0"/>
              <a:t>bsddb.btopen</a:t>
            </a:r>
            <a:r>
              <a:rPr lang="en-US" sz="1200" dirty="0" smtClean="0"/>
              <a:t>(name, mode)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</a:t>
            </a:r>
            <a:r>
              <a:rPr lang="en-US" sz="1200" dirty="0" err="1" smtClean="0"/>
              <a:t>self.split_sign</a:t>
            </a:r>
            <a:r>
              <a:rPr lang="en-US" sz="1200" dirty="0" smtClean="0"/>
              <a:t> = </a:t>
            </a:r>
            <a:r>
              <a:rPr lang="en-US" sz="1200" dirty="0" err="1" smtClean="0"/>
              <a:t>ss</a:t>
            </a:r>
            <a:endParaRPr lang="en-US" sz="1200" dirty="0" smtClean="0"/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get(key):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if </a:t>
            </a:r>
            <a:r>
              <a:rPr lang="en-US" sz="1200" dirty="0" err="1" smtClean="0"/>
              <a:t>self.db.has_key</a:t>
            </a:r>
            <a:r>
              <a:rPr lang="en-US" sz="1200" dirty="0" smtClean="0"/>
              <a:t>(key) == True: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	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sz="1200" dirty="0" err="1" smtClean="0"/>
              <a:t>self.db</a:t>
            </a:r>
            <a:r>
              <a:rPr lang="en-US" sz="1200" dirty="0" smtClean="0"/>
              <a:t>[key]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	return </a:t>
            </a:r>
            <a:r>
              <a:rPr lang="en-US" sz="1200" dirty="0" err="1" smtClean="0"/>
              <a:t>val.split</a:t>
            </a:r>
            <a:r>
              <a:rPr lang="en-US" sz="1200" dirty="0" smtClean="0"/>
              <a:t>(</a:t>
            </a:r>
            <a:r>
              <a:rPr lang="en-US" sz="1200" dirty="0" err="1" smtClean="0"/>
              <a:t>self.split_sign</a:t>
            </a:r>
            <a:r>
              <a:rPr lang="en-US" sz="1200" dirty="0" smtClean="0"/>
              <a:t>)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/>
              <a:t>	</a:t>
            </a:r>
            <a:r>
              <a:rPr lang="en-US" sz="1200" dirty="0" smtClean="0"/>
              <a:t>	else: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/>
              <a:t>	</a:t>
            </a:r>
            <a:r>
              <a:rPr lang="en-US" sz="1200" dirty="0" smtClean="0"/>
              <a:t>		return []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insert(key, value):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</a:t>
            </a:r>
            <a:r>
              <a:rPr lang="en-US" sz="1200" dirty="0" err="1" smtClean="0"/>
              <a:t>val</a:t>
            </a:r>
            <a:r>
              <a:rPr lang="en-US" sz="1200" dirty="0" smtClean="0"/>
              <a:t> = ""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if </a:t>
            </a:r>
            <a:r>
              <a:rPr lang="en-US" sz="1200" dirty="0" err="1" smtClean="0"/>
              <a:t>self.db.has_key</a:t>
            </a:r>
            <a:r>
              <a:rPr lang="en-US" sz="1200" dirty="0" smtClean="0"/>
              <a:t>(key) == True: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	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sz="1200" dirty="0" err="1" smtClean="0"/>
              <a:t>self.db</a:t>
            </a:r>
            <a:r>
              <a:rPr lang="en-US" sz="1200" dirty="0" smtClean="0"/>
              <a:t>[key]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</a:t>
            </a:r>
            <a:r>
              <a:rPr lang="en-US" sz="1200" dirty="0" err="1" smtClean="0"/>
              <a:t>val</a:t>
            </a:r>
            <a:r>
              <a:rPr lang="en-US" sz="1200" dirty="0" smtClean="0"/>
              <a:t> += </a:t>
            </a:r>
            <a:r>
              <a:rPr lang="en-US" sz="1200" dirty="0" err="1" smtClean="0"/>
              <a:t>self.split_sign</a:t>
            </a:r>
            <a:r>
              <a:rPr lang="en-US" sz="1200" dirty="0" smtClean="0"/>
              <a:t> + value</a:t>
            </a:r>
          </a:p>
          <a:p>
            <a:pPr>
              <a:lnSpc>
                <a:spcPts val="1200"/>
              </a:lnSpc>
              <a:spcBef>
                <a:spcPts val="19"/>
              </a:spcBef>
            </a:pPr>
            <a:r>
              <a:rPr lang="en-US" sz="1200" dirty="0" smtClean="0"/>
              <a:t>		</a:t>
            </a:r>
            <a:r>
              <a:rPr lang="en-US" sz="1200" dirty="0" err="1" smtClean="0"/>
              <a:t>self.db</a:t>
            </a:r>
            <a:r>
              <a:rPr lang="en-US" sz="1200" dirty="0" smtClean="0"/>
              <a:t>[key] = </a:t>
            </a:r>
            <a:r>
              <a:rPr lang="en-US" sz="1200" dirty="0" err="1" smtClean="0"/>
              <a:t>val</a:t>
            </a:r>
            <a:endParaRPr lang="en-US" sz="1200" dirty="0" smtClean="0"/>
          </a:p>
          <a:p>
            <a:pPr>
              <a:lnSpc>
                <a:spcPts val="1200"/>
              </a:lnSpc>
              <a:spcBef>
                <a:spcPts val="19"/>
              </a:spcBef>
            </a:pPr>
            <a:endParaRPr lang="en-US" sz="1200" dirty="0" smtClean="0"/>
          </a:p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 smtClean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lang="en-US" b="1" dirty="0" smtClean="0">
                <a:solidFill>
                  <a:srgbClr val="003300"/>
                </a:solidFill>
                <a:latin typeface="Calibri"/>
                <a:cs typeface="Calibri"/>
              </a:rPr>
              <a:t>Python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5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2014581"/>
            <a:ext cx="7816215" cy="33610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90900"/>
              </a:lnSpc>
            </a:pPr>
            <a:r>
              <a:rPr sz="2700" spc="-1075" dirty="0" smtClean="0">
                <a:latin typeface="Wingdings"/>
                <a:cs typeface="Wingdings"/>
              </a:rPr>
              <a:t></a:t>
            </a:r>
            <a:r>
              <a:rPr sz="2700" spc="-120" dirty="0" smtClean="0">
                <a:latin typeface="Times New Roman"/>
                <a:cs typeface="Times New Roman"/>
              </a:rPr>
              <a:t> </a:t>
            </a:r>
            <a:r>
              <a:rPr sz="2700" spc="-250" dirty="0" smtClean="0">
                <a:latin typeface="Times New Roman"/>
                <a:cs typeface="Times New Roman"/>
              </a:rPr>
              <a:t>W</a:t>
            </a:r>
            <a:r>
              <a:rPr sz="2700" spc="0" dirty="0" smtClean="0">
                <a:latin typeface="Times New Roman"/>
                <a:cs typeface="Times New Roman"/>
              </a:rPr>
              <a:t>ork on 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5" dirty="0" smtClean="0">
                <a:latin typeface="Times New Roman"/>
                <a:cs typeface="Times New Roman"/>
              </a:rPr>
              <a:t>x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mple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5" dirty="0" smtClean="0">
                <a:latin typeface="Times New Roman"/>
                <a:cs typeface="Times New Roman"/>
              </a:rPr>
              <a:t>progr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25" dirty="0" smtClean="0">
                <a:latin typeface="Times New Roman"/>
                <a:cs typeface="Times New Roman"/>
              </a:rPr>
              <a:t>ms </a:t>
            </a:r>
            <a:r>
              <a:rPr sz="2700" spc="-15" dirty="0" smtClean="0">
                <a:latin typeface="Times New Roman"/>
                <a:cs typeface="Times New Roman"/>
              </a:rPr>
              <a:t>(fol</a:t>
            </a:r>
            <a:r>
              <a:rPr sz="2700" spc="-10" dirty="0" smtClean="0">
                <a:latin typeface="Times New Roman"/>
                <a:cs typeface="Times New Roman"/>
              </a:rPr>
              <a:t>low </a:t>
            </a:r>
            <a:r>
              <a:rPr sz="2700" spc="-15" dirty="0" smtClean="0">
                <a:latin typeface="Times New Roman"/>
                <a:cs typeface="Times New Roman"/>
              </a:rPr>
              <a:t>the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5" dirty="0" smtClean="0">
                <a:latin typeface="Times New Roman"/>
                <a:cs typeface="Times New Roman"/>
              </a:rPr>
              <a:t>fol</a:t>
            </a:r>
            <a:r>
              <a:rPr sz="2700" spc="-10" dirty="0" smtClean="0">
                <a:latin typeface="Times New Roman"/>
                <a:cs typeface="Times New Roman"/>
              </a:rPr>
              <a:t>lowing link or </a:t>
            </a:r>
            <a:r>
              <a:rPr sz="2700" spc="-20" dirty="0" smtClean="0">
                <a:latin typeface="Times New Roman"/>
                <a:cs typeface="Times New Roman"/>
              </a:rPr>
              <a:t>c</a:t>
            </a:r>
            <a:r>
              <a:rPr sz="2700" spc="0" dirty="0" smtClean="0">
                <a:latin typeface="Times New Roman"/>
                <a:cs typeface="Times New Roman"/>
              </a:rPr>
              <a:t>ours</a:t>
            </a:r>
            <a:r>
              <a:rPr sz="2700" spc="-15" dirty="0" smtClean="0">
                <a:latin typeface="Times New Roman"/>
                <a:cs typeface="Times New Roman"/>
              </a:rPr>
              <a:t>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w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b </a:t>
            </a:r>
            <a:r>
              <a:rPr sz="2700" spc="-15" dirty="0" smtClean="0">
                <a:latin typeface="Times New Roman"/>
                <a:cs typeface="Times New Roman"/>
              </a:rPr>
              <a:t>p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ge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0" dirty="0" smtClean="0">
                <a:latin typeface="Times New Roman"/>
                <a:cs typeface="Times New Roman"/>
              </a:rPr>
              <a:t>links to f</a:t>
            </a:r>
            <a:r>
              <a:rPr sz="2700" spc="-15" dirty="0" smtClean="0">
                <a:latin typeface="Times New Roman"/>
                <a:cs typeface="Times New Roman"/>
              </a:rPr>
              <a:t>i</a:t>
            </a:r>
            <a:r>
              <a:rPr sz="2700" spc="0" dirty="0" smtClean="0">
                <a:latin typeface="Times New Roman"/>
                <a:cs typeface="Times New Roman"/>
              </a:rPr>
              <a:t>nd 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5" dirty="0" smtClean="0">
                <a:latin typeface="Times New Roman"/>
                <a:cs typeface="Times New Roman"/>
              </a:rPr>
              <a:t>x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mpl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s) 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http://ugw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b.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2400" u="heavy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.u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sz="2400" u="heavy" spc="-15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b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rt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ca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2400" u="heavy" spc="-15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~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2400" u="heavy" spc="-15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291/publ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2400" u="heavy" spc="-15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Be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rk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2400" u="heavy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yD</a:t>
            </a:r>
            <a:r>
              <a:rPr sz="2400" u="heavy" spc="-15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B/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  <a:tabLst>
                <a:tab pos="755015" algn="l"/>
              </a:tabLst>
            </a:pPr>
            <a:r>
              <a:rPr sz="2400" spc="-565" dirty="0" smtClean="0">
                <a:latin typeface="Wingdings"/>
                <a:cs typeface="Wingdings"/>
              </a:rPr>
              <a:t></a:t>
            </a:r>
            <a:r>
              <a:rPr sz="2400" spc="-565" dirty="0" smtClean="0">
                <a:latin typeface="Times New Roman"/>
                <a:cs typeface="Times New Roman"/>
              </a:rPr>
              <a:t>	</a:t>
            </a:r>
            <a:r>
              <a:rPr sz="2400" b="1" spc="-565" dirty="0" smtClean="0">
                <a:latin typeface="Times New Roman"/>
                <a:cs typeface="Times New Roman"/>
              </a:rPr>
              <a:t>C: </a:t>
            </a:r>
            <a:r>
              <a:rPr sz="2400" spc="-565" dirty="0" smtClean="0">
                <a:latin typeface="Times New Roman"/>
                <a:cs typeface="Times New Roman"/>
              </a:rPr>
              <a:t>bdb_s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mpl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.c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3050"/>
              </a:lnSpc>
              <a:tabLst>
                <a:tab pos="755015" algn="l"/>
              </a:tabLst>
            </a:pPr>
            <a:r>
              <a:rPr sz="2600" spc="-610" dirty="0" smtClean="0">
                <a:latin typeface="Wingdings"/>
                <a:cs typeface="Wingdings"/>
              </a:rPr>
              <a:t></a:t>
            </a:r>
            <a:r>
              <a:rPr sz="2600" spc="-610" dirty="0" smtClean="0">
                <a:latin typeface="Times New Roman"/>
                <a:cs typeface="Times New Roman"/>
              </a:rPr>
              <a:t>	</a:t>
            </a:r>
            <a:r>
              <a:rPr sz="2600" b="1" spc="-610" dirty="0" smtClean="0">
                <a:latin typeface="Times New Roman"/>
                <a:cs typeface="Times New Roman"/>
              </a:rPr>
              <a:t>Java: </a:t>
            </a:r>
            <a:r>
              <a:rPr sz="2600" spc="-610" dirty="0" smtClean="0">
                <a:latin typeface="Times New Roman"/>
                <a:cs typeface="Times New Roman"/>
              </a:rPr>
              <a:t>bdb_s</a:t>
            </a:r>
            <a:r>
              <a:rPr sz="2600" spc="-20" dirty="0" smtClean="0">
                <a:latin typeface="Times New Roman"/>
                <a:cs typeface="Times New Roman"/>
              </a:rPr>
              <a:t>a</a:t>
            </a:r>
            <a:r>
              <a:rPr sz="2600" spc="-15" dirty="0" smtClean="0">
                <a:latin typeface="Times New Roman"/>
                <a:cs typeface="Times New Roman"/>
              </a:rPr>
              <a:t>mpl</a:t>
            </a:r>
            <a:r>
              <a:rPr sz="2600" spc="-20" dirty="0" smtClean="0">
                <a:latin typeface="Times New Roman"/>
                <a:cs typeface="Times New Roman"/>
              </a:rPr>
              <a:t>e</a:t>
            </a:r>
            <a:r>
              <a:rPr sz="2600" spc="-10" dirty="0" smtClean="0">
                <a:latin typeface="Times New Roman"/>
                <a:cs typeface="Times New Roman"/>
              </a:rPr>
              <a:t>.j</a:t>
            </a:r>
            <a:r>
              <a:rPr sz="2600" spc="-20" dirty="0" smtClean="0">
                <a:latin typeface="Times New Roman"/>
                <a:cs typeface="Times New Roman"/>
              </a:rPr>
              <a:t>a</a:t>
            </a:r>
            <a:r>
              <a:rPr sz="2600" spc="-15" dirty="0" smtClean="0">
                <a:latin typeface="Times New Roman"/>
                <a:cs typeface="Times New Roman"/>
              </a:rPr>
              <a:t>va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33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700" spc="-1075" dirty="0" smtClean="0">
                <a:latin typeface="Wingdings"/>
                <a:cs typeface="Wingdings"/>
              </a:rPr>
              <a:t></a:t>
            </a:r>
            <a:r>
              <a:rPr sz="2700" spc="-120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M</a:t>
            </a:r>
            <a:r>
              <a:rPr sz="2700" spc="-15" dirty="0" smtClean="0">
                <a:latin typeface="Times New Roman"/>
                <a:cs typeface="Times New Roman"/>
              </a:rPr>
              <a:t>ore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5" dirty="0" smtClean="0">
                <a:latin typeface="Times New Roman"/>
                <a:cs typeface="Times New Roman"/>
              </a:rPr>
              <a:t>infor</a:t>
            </a:r>
            <a:r>
              <a:rPr sz="2700" spc="-30" dirty="0" smtClean="0">
                <a:latin typeface="Times New Roman"/>
                <a:cs typeface="Times New Roman"/>
              </a:rPr>
              <a:t>m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tion:</a:t>
            </a:r>
            <a:endParaRPr sz="2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755015" algn="l"/>
              </a:tabLst>
            </a:pPr>
            <a:r>
              <a:rPr sz="2400" spc="-565" dirty="0" smtClean="0">
                <a:latin typeface="Wingdings"/>
                <a:cs typeface="Wingdings"/>
              </a:rPr>
              <a:t></a:t>
            </a:r>
            <a:r>
              <a:rPr sz="2400" spc="-565" dirty="0" smtClean="0">
                <a:latin typeface="Times New Roman"/>
                <a:cs typeface="Times New Roman"/>
              </a:rPr>
              <a:t>	F</a:t>
            </a:r>
            <a:r>
              <a:rPr sz="2400" spc="-10" dirty="0" smtClean="0">
                <a:latin typeface="Times New Roman"/>
                <a:cs typeface="Times New Roman"/>
              </a:rPr>
              <a:t>ollow 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links on 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ours</a:t>
            </a:r>
            <a:r>
              <a:rPr sz="2400" spc="-15" dirty="0" smtClean="0">
                <a:latin typeface="Times New Roman"/>
                <a:cs typeface="Times New Roman"/>
              </a:rPr>
              <a:t>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w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b </a:t>
            </a:r>
            <a:r>
              <a:rPr sz="2400" spc="-15" dirty="0" smtClean="0">
                <a:latin typeface="Times New Roman"/>
                <a:cs typeface="Times New Roman"/>
              </a:rPr>
              <a:t>p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ge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  <a:tabLst>
                <a:tab pos="755015" algn="l"/>
              </a:tabLst>
            </a:pPr>
            <a:r>
              <a:rPr sz="2400" spc="-565" dirty="0" smtClean="0">
                <a:latin typeface="Wingdings"/>
                <a:cs typeface="Wingdings"/>
              </a:rPr>
              <a:t></a:t>
            </a:r>
            <a:r>
              <a:rPr sz="2400" spc="-565" dirty="0" smtClean="0">
                <a:latin typeface="Times New Roman"/>
                <a:cs typeface="Times New Roman"/>
              </a:rPr>
              <a:t>	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http://ww</a:t>
            </a:r>
            <a:r>
              <a:rPr sz="2400" u="heavy" spc="-16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2400" u="heavy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.s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l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ee</a:t>
            </a:r>
            <a:r>
              <a:rPr sz="2400" u="heavy" spc="-15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py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ca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t.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com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2400" u="heavy" spc="-15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do</a:t>
            </a:r>
            <a:r>
              <a:rPr sz="2400" u="heavy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2400" u="heavy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s</a:t>
            </a:r>
            <a:r>
              <a:rPr sz="2400" u="heavy" spc="-1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40" dirty="0" smtClean="0">
                <a:solidFill>
                  <a:srgbClr val="003300"/>
                </a:solidFill>
                <a:latin typeface="Calibri"/>
                <a:cs typeface="Calibri"/>
              </a:rPr>
              <a:t>W</a:t>
            </a: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ha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's </a:t>
            </a:r>
            <a:r>
              <a:rPr sz="4400" b="1" spc="-35" dirty="0" smtClean="0">
                <a:solidFill>
                  <a:srgbClr val="003300"/>
                </a:solidFill>
                <a:latin typeface="Calibri"/>
                <a:cs typeface="Calibri"/>
              </a:rPr>
              <a:t>N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ex</a:t>
            </a:r>
            <a:r>
              <a:rPr sz="4400" b="1" spc="-10" dirty="0" smtClean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611631"/>
            <a:ext cx="7844155" cy="3724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spc="-635" dirty="0" smtClean="0">
                <a:latin typeface="Wingdings"/>
                <a:cs typeface="Wingdings"/>
              </a:rPr>
              <a:t></a:t>
            </a:r>
            <a:r>
              <a:rPr sz="2700" spc="-635" dirty="0" smtClean="0">
                <a:latin typeface="Times New Roman"/>
                <a:cs typeface="Times New Roman"/>
              </a:rPr>
              <a:t>	D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ta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0" dirty="0" smtClean="0">
                <a:latin typeface="Times New Roman"/>
                <a:cs typeface="Times New Roman"/>
              </a:rPr>
              <a:t>is stor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d </a:t>
            </a:r>
            <a:r>
              <a:rPr sz="2700" spc="-10" dirty="0" smtClean="0">
                <a:latin typeface="Times New Roman"/>
                <a:cs typeface="Times New Roman"/>
              </a:rPr>
              <a:t>in t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bl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 </a:t>
            </a:r>
            <a:r>
              <a:rPr sz="2700" spc="-10" dirty="0" smtClean="0">
                <a:latin typeface="Times New Roman"/>
                <a:cs typeface="Times New Roman"/>
              </a:rPr>
              <a:t>in </a:t>
            </a:r>
            <a:r>
              <a:rPr sz="2700" spc="-20" dirty="0" smtClean="0">
                <a:latin typeface="Times New Roman"/>
                <a:cs typeface="Times New Roman"/>
              </a:rPr>
              <a:t>c</a:t>
            </a:r>
            <a:r>
              <a:rPr sz="2700" spc="-15" dirty="0" smtClean="0">
                <a:latin typeface="Times New Roman"/>
                <a:cs typeface="Times New Roman"/>
              </a:rPr>
              <a:t>on</a:t>
            </a:r>
            <a:r>
              <a:rPr sz="2700" spc="-20" dirty="0" smtClean="0">
                <a:latin typeface="Times New Roman"/>
                <a:cs typeface="Times New Roman"/>
              </a:rPr>
              <a:t>ce</a:t>
            </a:r>
            <a:r>
              <a:rPr sz="2700" spc="-15" dirty="0" smtClean="0">
                <a:latin typeface="Times New Roman"/>
                <a:cs typeface="Times New Roman"/>
              </a:rPr>
              <a:t>ptu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l s</a:t>
            </a:r>
            <a:r>
              <a:rPr sz="2700" spc="-20" dirty="0" smtClean="0">
                <a:latin typeface="Times New Roman"/>
                <a:cs typeface="Times New Roman"/>
              </a:rPr>
              <a:t>c</a:t>
            </a:r>
            <a:r>
              <a:rPr sz="2700" spc="-15" dirty="0" smtClean="0">
                <a:latin typeface="Times New Roman"/>
                <a:cs typeface="Times New Roman"/>
              </a:rPr>
              <a:t>h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25" dirty="0" smtClean="0">
                <a:latin typeface="Times New Roman"/>
                <a:cs typeface="Times New Roman"/>
              </a:rPr>
              <a:t>m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ts val="900"/>
              </a:lnSpc>
              <a:spcBef>
                <a:spcPts val="48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marR="12700" indent="-342900">
              <a:lnSpc>
                <a:spcPts val="2950"/>
              </a:lnSpc>
              <a:tabLst>
                <a:tab pos="354965" algn="l"/>
              </a:tabLst>
            </a:pPr>
            <a:r>
              <a:rPr sz="2700" spc="-635" dirty="0" smtClean="0">
                <a:latin typeface="Wingdings"/>
                <a:cs typeface="Wingdings"/>
              </a:rPr>
              <a:t></a:t>
            </a:r>
            <a:r>
              <a:rPr sz="2700" spc="-635" dirty="0" smtClean="0">
                <a:latin typeface="Times New Roman"/>
                <a:cs typeface="Times New Roman"/>
              </a:rPr>
              <a:t>	H</a:t>
            </a:r>
            <a:r>
              <a:rPr sz="2700" spc="-10" dirty="0" smtClean="0">
                <a:latin typeface="Times New Roman"/>
                <a:cs typeface="Times New Roman"/>
              </a:rPr>
              <a:t>igh l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5" dirty="0" smtClean="0">
                <a:latin typeface="Times New Roman"/>
                <a:cs typeface="Times New Roman"/>
              </a:rPr>
              <a:t>v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0" dirty="0" smtClean="0">
                <a:latin typeface="Times New Roman"/>
                <a:cs typeface="Times New Roman"/>
              </a:rPr>
              <a:t>l SQ</a:t>
            </a:r>
            <a:r>
              <a:rPr sz="2700" spc="-20" dirty="0" smtClean="0">
                <a:latin typeface="Times New Roman"/>
                <a:cs typeface="Times New Roman"/>
              </a:rPr>
              <a:t>L</a:t>
            </a:r>
            <a:r>
              <a:rPr sz="2700" spc="-105" dirty="0" smtClean="0">
                <a:latin typeface="Times New Roman"/>
                <a:cs typeface="Times New Roman"/>
              </a:rPr>
              <a:t> </a:t>
            </a:r>
            <a:r>
              <a:rPr sz="2700" spc="-20" dirty="0" smtClean="0">
                <a:latin typeface="Times New Roman"/>
                <a:cs typeface="Times New Roman"/>
              </a:rPr>
              <a:t>comma</a:t>
            </a:r>
            <a:r>
              <a:rPr sz="2700" spc="0" dirty="0" smtClean="0">
                <a:latin typeface="Times New Roman"/>
                <a:cs typeface="Times New Roman"/>
              </a:rPr>
              <a:t>nds (DD</a:t>
            </a:r>
            <a:r>
              <a:rPr sz="2700" spc="-20" dirty="0" smtClean="0">
                <a:latin typeface="Times New Roman"/>
                <a:cs typeface="Times New Roman"/>
              </a:rPr>
              <a:t>L</a:t>
            </a:r>
            <a:r>
              <a:rPr sz="2700" spc="-105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or DM</a:t>
            </a:r>
            <a:r>
              <a:rPr sz="2700" spc="-20" dirty="0" smtClean="0">
                <a:latin typeface="Times New Roman"/>
                <a:cs typeface="Times New Roman"/>
              </a:rPr>
              <a:t>L</a:t>
            </a:r>
            <a:r>
              <a:rPr sz="2700" spc="-105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s</a:t>
            </a:r>
            <a:r>
              <a:rPr sz="2700" spc="-10" dirty="0" smtClean="0">
                <a:latin typeface="Times New Roman"/>
                <a:cs typeface="Times New Roman"/>
              </a:rPr>
              <a:t>t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25" dirty="0" smtClean="0">
                <a:latin typeface="Times New Roman"/>
                <a:cs typeface="Times New Roman"/>
              </a:rPr>
              <a:t>m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5" dirty="0" smtClean="0">
                <a:latin typeface="Times New Roman"/>
                <a:cs typeface="Times New Roman"/>
              </a:rPr>
              <a:t>nts) 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re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us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d </a:t>
            </a:r>
            <a:r>
              <a:rPr sz="2700" spc="-10" dirty="0" smtClean="0">
                <a:latin typeface="Times New Roman"/>
                <a:cs typeface="Times New Roman"/>
              </a:rPr>
              <a:t>to </a:t>
            </a:r>
            <a:r>
              <a:rPr sz="2700" spc="-25" dirty="0" smtClean="0">
                <a:latin typeface="Times New Roman"/>
                <a:cs typeface="Times New Roman"/>
              </a:rPr>
              <a:t>m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nipul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5" dirty="0" smtClean="0">
                <a:latin typeface="Times New Roman"/>
                <a:cs typeface="Times New Roman"/>
              </a:rPr>
              <a:t>d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ta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0" dirty="0" smtClean="0">
                <a:latin typeface="Times New Roman"/>
                <a:cs typeface="Times New Roman"/>
              </a:rPr>
              <a:t>in </a:t>
            </a:r>
            <a:r>
              <a:rPr sz="2700" spc="-15" dirty="0" smtClean="0">
                <a:latin typeface="Times New Roman"/>
                <a:cs typeface="Times New Roman"/>
              </a:rPr>
              <a:t>d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b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s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marR="829310" indent="-342900">
              <a:lnSpc>
                <a:spcPts val="2950"/>
              </a:lnSpc>
              <a:tabLst>
                <a:tab pos="354965" algn="l"/>
              </a:tabLst>
            </a:pPr>
            <a:r>
              <a:rPr sz="2700" spc="-635" dirty="0" smtClean="0">
                <a:latin typeface="Wingdings"/>
                <a:cs typeface="Wingdings"/>
              </a:rPr>
              <a:t></a:t>
            </a:r>
            <a:r>
              <a:rPr sz="2700" spc="-635" dirty="0" smtClean="0">
                <a:latin typeface="Times New Roman"/>
                <a:cs typeface="Times New Roman"/>
              </a:rPr>
              <a:t>	D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ta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0" dirty="0" smtClean="0">
                <a:latin typeface="Times New Roman"/>
                <a:cs typeface="Times New Roman"/>
              </a:rPr>
              <a:t>is </a:t>
            </a:r>
            <a:r>
              <a:rPr sz="2700" spc="-20" dirty="0" smtClean="0">
                <a:latin typeface="Times New Roman"/>
                <a:cs typeface="Times New Roman"/>
              </a:rPr>
              <a:t>ac</a:t>
            </a:r>
            <a:r>
              <a:rPr sz="2700" spc="-15" dirty="0" smtClean="0">
                <a:latin typeface="Times New Roman"/>
                <a:cs typeface="Times New Roman"/>
              </a:rPr>
              <a:t>tu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lly o</a:t>
            </a:r>
            <a:r>
              <a:rPr sz="2700" spc="-50" dirty="0" smtClean="0">
                <a:latin typeface="Times New Roman"/>
                <a:cs typeface="Times New Roman"/>
              </a:rPr>
              <a:t>r</a:t>
            </a:r>
            <a:r>
              <a:rPr sz="2700" spc="-15" dirty="0" smtClean="0">
                <a:latin typeface="Times New Roman"/>
                <a:cs typeface="Times New Roman"/>
              </a:rPr>
              <a:t>g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ni</a:t>
            </a:r>
            <a:r>
              <a:rPr sz="2700" spc="-20" dirty="0" smtClean="0">
                <a:latin typeface="Times New Roman"/>
                <a:cs typeface="Times New Roman"/>
              </a:rPr>
              <a:t>ze</a:t>
            </a:r>
            <a:r>
              <a:rPr sz="2700" spc="0" dirty="0" smtClean="0">
                <a:latin typeface="Times New Roman"/>
                <a:cs typeface="Times New Roman"/>
              </a:rPr>
              <a:t>d </a:t>
            </a:r>
            <a:r>
              <a:rPr sz="2700" spc="-10" dirty="0" smtClean="0">
                <a:latin typeface="Times New Roman"/>
                <a:cs typeface="Times New Roman"/>
              </a:rPr>
              <a:t>in f</a:t>
            </a:r>
            <a:r>
              <a:rPr sz="2700" spc="-15" dirty="0" smtClean="0">
                <a:latin typeface="Times New Roman"/>
                <a:cs typeface="Times New Roman"/>
              </a:rPr>
              <a:t>i</a:t>
            </a:r>
            <a:r>
              <a:rPr sz="2700" spc="-10" dirty="0" smtClean="0">
                <a:latin typeface="Times New Roman"/>
                <a:cs typeface="Times New Roman"/>
              </a:rPr>
              <a:t>l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 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nd </a:t>
            </a:r>
            <a:r>
              <a:rPr sz="2700" spc="-15" dirty="0" smtClean="0">
                <a:latin typeface="Times New Roman"/>
                <a:cs typeface="Times New Roman"/>
              </a:rPr>
              <a:t>ind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5" dirty="0" smtClean="0">
                <a:latin typeface="Times New Roman"/>
                <a:cs typeface="Times New Roman"/>
              </a:rPr>
              <a:t>x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 </a:t>
            </a:r>
            <a:r>
              <a:rPr sz="2700" spc="-10" dirty="0" smtClean="0">
                <a:latin typeface="Times New Roman"/>
                <a:cs typeface="Times New Roman"/>
              </a:rPr>
              <a:t>in physi</a:t>
            </a:r>
            <a:r>
              <a:rPr sz="2700" spc="-20" dirty="0" smtClean="0">
                <a:latin typeface="Times New Roman"/>
                <a:cs typeface="Times New Roman"/>
              </a:rPr>
              <a:t>ca</a:t>
            </a:r>
            <a:r>
              <a:rPr sz="2700" spc="-10" dirty="0" smtClean="0">
                <a:latin typeface="Times New Roman"/>
                <a:cs typeface="Times New Roman"/>
              </a:rPr>
              <a:t>l s</a:t>
            </a:r>
            <a:r>
              <a:rPr sz="2700" spc="-20" dirty="0" smtClean="0">
                <a:latin typeface="Times New Roman"/>
                <a:cs typeface="Times New Roman"/>
              </a:rPr>
              <a:t>c</a:t>
            </a:r>
            <a:r>
              <a:rPr sz="2700" spc="-15" dirty="0" smtClean="0">
                <a:latin typeface="Times New Roman"/>
                <a:cs typeface="Times New Roman"/>
              </a:rPr>
              <a:t>h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25" dirty="0" smtClean="0">
                <a:latin typeface="Times New Roman"/>
                <a:cs typeface="Times New Roman"/>
              </a:rPr>
              <a:t>m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marR="13970" indent="-342900">
              <a:lnSpc>
                <a:spcPts val="2950"/>
              </a:lnSpc>
              <a:tabLst>
                <a:tab pos="354965" algn="l"/>
              </a:tabLst>
            </a:pPr>
            <a:r>
              <a:rPr sz="2700" spc="-635" dirty="0" smtClean="0">
                <a:latin typeface="Wingdings"/>
                <a:cs typeface="Wingdings"/>
              </a:rPr>
              <a:t></a:t>
            </a:r>
            <a:r>
              <a:rPr sz="2700" spc="-635" dirty="0" smtClean="0">
                <a:latin typeface="Times New Roman"/>
                <a:cs typeface="Times New Roman"/>
              </a:rPr>
              <a:t>	A</a:t>
            </a:r>
            <a:r>
              <a:rPr sz="2700" spc="-150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DBMS us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 s</a:t>
            </a:r>
            <a:r>
              <a:rPr sz="2700" spc="-10" dirty="0" smtClean="0">
                <a:latin typeface="Times New Roman"/>
                <a:cs typeface="Times New Roman"/>
              </a:rPr>
              <a:t>uit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ble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s</a:t>
            </a:r>
            <a:r>
              <a:rPr sz="2700" spc="-10" dirty="0" smtClean="0">
                <a:latin typeface="Times New Roman"/>
                <a:cs typeface="Times New Roman"/>
              </a:rPr>
              <a:t>tor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ge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s</a:t>
            </a:r>
            <a:r>
              <a:rPr sz="2700" spc="-10" dirty="0" smtClean="0">
                <a:latin typeface="Times New Roman"/>
                <a:cs typeface="Times New Roman"/>
              </a:rPr>
              <a:t>tru</a:t>
            </a:r>
            <a:r>
              <a:rPr sz="2700" spc="-20" dirty="0" smtClean="0">
                <a:latin typeface="Times New Roman"/>
                <a:cs typeface="Times New Roman"/>
              </a:rPr>
              <a:t>c</a:t>
            </a:r>
            <a:r>
              <a:rPr sz="2700" spc="-10" dirty="0" smtClean="0">
                <a:latin typeface="Times New Roman"/>
                <a:cs typeface="Times New Roman"/>
              </a:rPr>
              <a:t>tur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, </a:t>
            </a:r>
            <a:r>
              <a:rPr sz="2700" spc="-15" dirty="0" smtClean="0">
                <a:latin typeface="Times New Roman"/>
                <a:cs typeface="Times New Roman"/>
              </a:rPr>
              <a:t>ind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x </a:t>
            </a:r>
            <a:r>
              <a:rPr sz="2700" spc="-10" dirty="0" smtClean="0">
                <a:latin typeface="Times New Roman"/>
                <a:cs typeface="Times New Roman"/>
              </a:rPr>
              <a:t>f</a:t>
            </a:r>
            <a:r>
              <a:rPr sz="2700" spc="-15" dirty="0" smtClean="0">
                <a:latin typeface="Times New Roman"/>
                <a:cs typeface="Times New Roman"/>
              </a:rPr>
              <a:t>i</a:t>
            </a:r>
            <a:r>
              <a:rPr sz="2700" spc="-10" dirty="0" smtClean="0">
                <a:latin typeface="Times New Roman"/>
                <a:cs typeface="Times New Roman"/>
              </a:rPr>
              <a:t>l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s, 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nd </a:t>
            </a:r>
            <a:r>
              <a:rPr sz="2700" spc="-20" dirty="0" smtClean="0">
                <a:latin typeface="Times New Roman"/>
                <a:cs typeface="Times New Roman"/>
              </a:rPr>
              <a:t>acce</a:t>
            </a:r>
            <a:r>
              <a:rPr sz="2700" spc="0" dirty="0" smtClean="0">
                <a:latin typeface="Times New Roman"/>
                <a:cs typeface="Times New Roman"/>
              </a:rPr>
              <a:t>ss </a:t>
            </a:r>
            <a:r>
              <a:rPr sz="2700" spc="-15" dirty="0" smtClean="0">
                <a:latin typeface="Times New Roman"/>
                <a:cs typeface="Times New Roman"/>
              </a:rPr>
              <a:t>p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ths to 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5" dirty="0" smtClean="0">
                <a:latin typeface="Times New Roman"/>
                <a:cs typeface="Times New Roman"/>
              </a:rPr>
              <a:t>v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lu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5" dirty="0" smtClean="0">
                <a:latin typeface="Times New Roman"/>
                <a:cs typeface="Times New Roman"/>
              </a:rPr>
              <a:t>qu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0" dirty="0" smtClean="0">
                <a:latin typeface="Times New Roman"/>
                <a:cs typeface="Times New Roman"/>
              </a:rPr>
              <a:t>r</a:t>
            </a:r>
            <a:r>
              <a:rPr sz="2700" spc="-15" dirty="0" smtClean="0">
                <a:latin typeface="Times New Roman"/>
                <a:cs typeface="Times New Roman"/>
              </a:rPr>
              <a:t>i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 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nd </a:t>
            </a:r>
            <a:r>
              <a:rPr sz="2700" spc="-10" dirty="0" smtClean="0">
                <a:latin typeface="Times New Roman"/>
                <a:cs typeface="Times New Roman"/>
              </a:rPr>
              <a:t>r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0" dirty="0" smtClean="0">
                <a:latin typeface="Times New Roman"/>
                <a:cs typeface="Times New Roman"/>
              </a:rPr>
              <a:t>turn r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</a:t>
            </a:r>
            <a:r>
              <a:rPr sz="2700" spc="-10" dirty="0" smtClean="0">
                <a:latin typeface="Times New Roman"/>
                <a:cs typeface="Times New Roman"/>
              </a:rPr>
              <a:t>ults.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236538"/>
            <a:ext cx="6770370" cy="1229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b="1" spc="-5" dirty="0" smtClean="0">
                <a:solidFill>
                  <a:srgbClr val="003300"/>
                </a:solidFill>
                <a:latin typeface="Calibri"/>
                <a:cs typeface="Calibri"/>
              </a:rPr>
              <a:t>L</a:t>
            </a:r>
            <a:r>
              <a:rPr sz="4000" b="1" spc="0" dirty="0" smtClean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4000" b="1" spc="-5" dirty="0" smtClean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4000" b="1" spc="0" dirty="0" smtClean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40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s </a:t>
            </a:r>
            <a:r>
              <a:rPr sz="4000" b="1" spc="-5" dirty="0" smtClean="0">
                <a:solidFill>
                  <a:srgbClr val="003300"/>
                </a:solidFill>
                <a:latin typeface="Calibri"/>
                <a:cs typeface="Calibri"/>
              </a:rPr>
              <a:t>o</a:t>
            </a:r>
            <a:r>
              <a:rPr sz="4000" b="1" spc="0" dirty="0" smtClean="0">
                <a:solidFill>
                  <a:srgbClr val="003300"/>
                </a:solidFill>
                <a:latin typeface="Calibri"/>
                <a:cs typeface="Calibri"/>
              </a:rPr>
              <a:t>f 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abst</a:t>
            </a:r>
            <a:r>
              <a:rPr sz="4000" b="1" spc="-10" dirty="0" smtClean="0">
                <a:solidFill>
                  <a:srgbClr val="003300"/>
                </a:solidFill>
                <a:latin typeface="Calibri"/>
                <a:cs typeface="Calibri"/>
              </a:rPr>
              <a:t>r</a:t>
            </a:r>
            <a:r>
              <a:rPr sz="4000" b="1" spc="-5" dirty="0" smtClean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000" b="1" spc="0" dirty="0" smtClean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000" b="1" spc="-480" dirty="0" smtClean="0">
                <a:solidFill>
                  <a:srgbClr val="003300"/>
                </a:solidFill>
                <a:latin typeface="Calibri"/>
                <a:cs typeface="Calibri"/>
              </a:rPr>
              <a:t>&amp;</a:t>
            </a:r>
            <a:r>
              <a:rPr sz="40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o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n </a:t>
            </a:r>
            <a:r>
              <a:rPr sz="40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n 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 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typi</a:t>
            </a:r>
            <a:r>
              <a:rPr sz="40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al</a:t>
            </a:r>
            <a:r>
              <a:rPr sz="40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4000" b="1" spc="0" dirty="0" smtClean="0">
                <a:solidFill>
                  <a:srgbClr val="003300"/>
                </a:solidFill>
                <a:latin typeface="Calibri"/>
                <a:cs typeface="Calibri"/>
              </a:rPr>
              <a:t>D</a:t>
            </a:r>
            <a:r>
              <a:rPr sz="40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BMS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664986"/>
            <a:ext cx="7928609" cy="37007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78700"/>
              </a:lnSpc>
            </a:pPr>
            <a:r>
              <a:rPr sz="2700" spc="-1075" dirty="0" smtClean="0">
                <a:latin typeface="Wingdings"/>
                <a:cs typeface="Wingdings"/>
              </a:rPr>
              <a:t></a:t>
            </a:r>
            <a:r>
              <a:rPr sz="2700" spc="-120" dirty="0" smtClean="0">
                <a:latin typeface="Times New Roman"/>
                <a:cs typeface="Times New Roman"/>
              </a:rPr>
              <a:t> </a:t>
            </a:r>
            <a:r>
              <a:rPr sz="2700" spc="-10" dirty="0" smtClean="0">
                <a:latin typeface="Times New Roman"/>
                <a:cs typeface="Times New Roman"/>
              </a:rPr>
              <a:t>It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0" dirty="0" smtClean="0">
                <a:latin typeface="Times New Roman"/>
                <a:cs typeface="Times New Roman"/>
              </a:rPr>
              <a:t>is 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n </a:t>
            </a:r>
            <a:r>
              <a:rPr sz="2700" spc="-15" dirty="0" smtClean="0">
                <a:latin typeface="Times New Roman"/>
                <a:cs typeface="Times New Roman"/>
              </a:rPr>
              <a:t>op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n s</a:t>
            </a:r>
            <a:r>
              <a:rPr sz="2700" spc="-15" dirty="0" smtClean="0">
                <a:latin typeface="Times New Roman"/>
                <a:cs typeface="Times New Roman"/>
              </a:rPr>
              <a:t>our</a:t>
            </a:r>
            <a:r>
              <a:rPr sz="2700" spc="-20" dirty="0" smtClean="0">
                <a:latin typeface="Times New Roman"/>
                <a:cs typeface="Times New Roman"/>
              </a:rPr>
              <a:t>c</a:t>
            </a:r>
            <a:r>
              <a:rPr sz="2700" spc="-15" dirty="0" smtClean="0">
                <a:latin typeface="Times New Roman"/>
                <a:cs typeface="Times New Roman"/>
              </a:rPr>
              <a:t>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20" dirty="0" smtClean="0">
                <a:latin typeface="Times New Roman"/>
                <a:cs typeface="Times New Roman"/>
              </a:rPr>
              <a:t>embe</a:t>
            </a:r>
            <a:r>
              <a:rPr sz="2700" spc="-15" dirty="0" smtClean="0">
                <a:latin typeface="Times New Roman"/>
                <a:cs typeface="Times New Roman"/>
              </a:rPr>
              <a:t>dd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d </a:t>
            </a:r>
            <a:r>
              <a:rPr sz="2700" spc="-15" dirty="0" smtClean="0">
                <a:latin typeface="Times New Roman"/>
                <a:cs typeface="Times New Roman"/>
              </a:rPr>
              <a:t>d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b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s</a:t>
            </a:r>
            <a:r>
              <a:rPr sz="2700" spc="-15" dirty="0" smtClean="0">
                <a:latin typeface="Times New Roman"/>
                <a:cs typeface="Times New Roman"/>
              </a:rPr>
              <a:t>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0" dirty="0" smtClean="0">
                <a:latin typeface="Times New Roman"/>
                <a:cs typeface="Times New Roman"/>
              </a:rPr>
              <a:t>libr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ry </a:t>
            </a:r>
            <a:r>
              <a:rPr sz="2700" spc="-15" dirty="0" smtClean="0">
                <a:latin typeface="Times New Roman"/>
                <a:cs typeface="Times New Roman"/>
              </a:rPr>
              <a:t>th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</a:t>
            </a:r>
            <a:r>
              <a:rPr sz="2700" spc="-15" dirty="0" smtClean="0">
                <a:latin typeface="Times New Roman"/>
                <a:cs typeface="Times New Roman"/>
              </a:rPr>
              <a:t> provid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 </a:t>
            </a:r>
            <a:r>
              <a:rPr sz="2700" spc="-15" dirty="0" smtClean="0">
                <a:latin typeface="Times New Roman"/>
                <a:cs typeface="Times New Roman"/>
              </a:rPr>
              <a:t>a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s</a:t>
            </a:r>
            <a:r>
              <a:rPr sz="2700" spc="-15" dirty="0" smtClean="0">
                <a:latin typeface="Times New Roman"/>
                <a:cs typeface="Times New Roman"/>
              </a:rPr>
              <a:t>imple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5" dirty="0" smtClean="0">
                <a:latin typeface="Times New Roman"/>
                <a:cs typeface="Times New Roman"/>
              </a:rPr>
              <a:t>fun</a:t>
            </a:r>
            <a:r>
              <a:rPr sz="2700" spc="-20" dirty="0" smtClean="0">
                <a:latin typeface="Times New Roman"/>
                <a:cs typeface="Times New Roman"/>
              </a:rPr>
              <a:t>c</a:t>
            </a:r>
            <a:r>
              <a:rPr sz="2700" spc="-15" dirty="0" smtClean="0">
                <a:latin typeface="Times New Roman"/>
                <a:cs typeface="Times New Roman"/>
              </a:rPr>
              <a:t>tion-</a:t>
            </a:r>
            <a:r>
              <a:rPr sz="2700" spc="-20" dirty="0" smtClean="0">
                <a:latin typeface="Times New Roman"/>
                <a:cs typeface="Times New Roman"/>
              </a:rPr>
              <a:t>ca</a:t>
            </a:r>
            <a:r>
              <a:rPr sz="2700" spc="-10" dirty="0" smtClean="0">
                <a:latin typeface="Times New Roman"/>
                <a:cs typeface="Times New Roman"/>
              </a:rPr>
              <a:t>ll</a:t>
            </a:r>
            <a:r>
              <a:rPr sz="2700" spc="-150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API for </a:t>
            </a:r>
            <a:r>
              <a:rPr sz="2700" spc="-15" dirty="0" smtClean="0">
                <a:latin typeface="Times New Roman"/>
                <a:cs typeface="Times New Roman"/>
              </a:rPr>
              <a:t>d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ta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20" dirty="0" smtClean="0">
                <a:latin typeface="Times New Roman"/>
                <a:cs typeface="Times New Roman"/>
              </a:rPr>
              <a:t>acce</a:t>
            </a:r>
            <a:r>
              <a:rPr sz="2700" spc="0" dirty="0" smtClean="0">
                <a:latin typeface="Times New Roman"/>
                <a:cs typeface="Times New Roman"/>
              </a:rPr>
              <a:t>ss 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nd </a:t>
            </a:r>
            <a:r>
              <a:rPr sz="2700" spc="-25" dirty="0" smtClean="0">
                <a:latin typeface="Times New Roman"/>
                <a:cs typeface="Times New Roman"/>
              </a:rPr>
              <a:t>m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n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5" dirty="0" smtClean="0">
                <a:latin typeface="Times New Roman"/>
                <a:cs typeface="Times New Roman"/>
              </a:rPr>
              <a:t>g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25" dirty="0" smtClean="0">
                <a:latin typeface="Times New Roman"/>
                <a:cs typeface="Times New Roman"/>
              </a:rPr>
              <a:t>m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5" dirty="0" smtClean="0">
                <a:latin typeface="Times New Roman"/>
                <a:cs typeface="Times New Roman"/>
              </a:rPr>
              <a:t>nt.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700" spc="-1075" dirty="0" smtClean="0">
                <a:latin typeface="Wingdings"/>
                <a:cs typeface="Wingdings"/>
              </a:rPr>
              <a:t></a:t>
            </a:r>
            <a:r>
              <a:rPr sz="2700" spc="-120" dirty="0" smtClean="0">
                <a:latin typeface="Times New Roman"/>
                <a:cs typeface="Times New Roman"/>
              </a:rPr>
              <a:t> </a:t>
            </a:r>
            <a:r>
              <a:rPr sz="2700" spc="-10" dirty="0" smtClean="0">
                <a:latin typeface="Times New Roman"/>
                <a:cs typeface="Times New Roman"/>
              </a:rPr>
              <a:t>It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s</a:t>
            </a:r>
            <a:r>
              <a:rPr sz="2700" spc="-15" dirty="0" smtClean="0">
                <a:latin typeface="Times New Roman"/>
                <a:cs typeface="Times New Roman"/>
              </a:rPr>
              <a:t>upport</a:t>
            </a:r>
            <a:r>
              <a:rPr sz="2700" spc="0" dirty="0" smtClean="0">
                <a:latin typeface="Times New Roman"/>
                <a:cs typeface="Times New Roman"/>
              </a:rPr>
              <a:t>s </a:t>
            </a:r>
            <a:r>
              <a:rPr sz="2700" spc="-15" dirty="0" smtClean="0">
                <a:latin typeface="Times New Roman"/>
                <a:cs typeface="Times New Roman"/>
              </a:rPr>
              <a:t>a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20" dirty="0" smtClean="0">
                <a:latin typeface="Times New Roman"/>
                <a:cs typeface="Times New Roman"/>
              </a:rPr>
              <a:t>numbe</a:t>
            </a:r>
            <a:r>
              <a:rPr sz="2700" spc="0" dirty="0" smtClean="0">
                <a:latin typeface="Times New Roman"/>
                <a:cs typeface="Times New Roman"/>
              </a:rPr>
              <a:t>r of </a:t>
            </a:r>
            <a:r>
              <a:rPr sz="2700" spc="-10" dirty="0" smtClean="0">
                <a:latin typeface="Times New Roman"/>
                <a:cs typeface="Times New Roman"/>
              </a:rPr>
              <a:t>f</a:t>
            </a:r>
            <a:r>
              <a:rPr sz="2700" spc="-15" dirty="0" smtClean="0">
                <a:latin typeface="Times New Roman"/>
                <a:cs typeface="Times New Roman"/>
              </a:rPr>
              <a:t>i</a:t>
            </a:r>
            <a:r>
              <a:rPr sz="2700" spc="-10" dirty="0" smtClean="0">
                <a:latin typeface="Times New Roman"/>
                <a:cs typeface="Times New Roman"/>
              </a:rPr>
              <a:t>le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0" dirty="0" smtClean="0">
                <a:latin typeface="Times New Roman"/>
                <a:cs typeface="Times New Roman"/>
              </a:rPr>
              <a:t>s</a:t>
            </a:r>
            <a:r>
              <a:rPr sz="2700" spc="-10" dirty="0" smtClean="0">
                <a:latin typeface="Times New Roman"/>
                <a:cs typeface="Times New Roman"/>
              </a:rPr>
              <a:t>tru</a:t>
            </a:r>
            <a:r>
              <a:rPr sz="2700" spc="-20" dirty="0" smtClean="0">
                <a:latin typeface="Times New Roman"/>
                <a:cs typeface="Times New Roman"/>
              </a:rPr>
              <a:t>c</a:t>
            </a:r>
            <a:r>
              <a:rPr sz="2700" spc="-10" dirty="0" smtClean="0">
                <a:latin typeface="Times New Roman"/>
                <a:cs typeface="Times New Roman"/>
              </a:rPr>
              <a:t>tur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0" dirty="0" smtClean="0">
                <a:latin typeface="Times New Roman"/>
                <a:cs typeface="Times New Roman"/>
              </a:rPr>
              <a:t>s 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0" dirty="0" smtClean="0">
                <a:latin typeface="Times New Roman"/>
                <a:cs typeface="Times New Roman"/>
              </a:rPr>
              <a:t>nd </a:t>
            </a:r>
            <a:r>
              <a:rPr sz="2700" spc="-15" dirty="0" smtClean="0">
                <a:latin typeface="Times New Roman"/>
                <a:cs typeface="Times New Roman"/>
              </a:rPr>
              <a:t>op</a:t>
            </a:r>
            <a:r>
              <a:rPr sz="2700" spc="-20" dirty="0" smtClean="0">
                <a:latin typeface="Times New Roman"/>
                <a:cs typeface="Times New Roman"/>
              </a:rPr>
              <a:t>e</a:t>
            </a:r>
            <a:r>
              <a:rPr sz="2700" spc="-10" dirty="0" smtClean="0">
                <a:latin typeface="Times New Roman"/>
                <a:cs typeface="Times New Roman"/>
              </a:rPr>
              <a:t>r</a:t>
            </a:r>
            <a:r>
              <a:rPr sz="2700" spc="-20" dirty="0" smtClean="0">
                <a:latin typeface="Times New Roman"/>
                <a:cs typeface="Times New Roman"/>
              </a:rPr>
              <a:t>a</a:t>
            </a:r>
            <a:r>
              <a:rPr sz="2700" spc="-10" dirty="0" smtClean="0">
                <a:latin typeface="Times New Roman"/>
                <a:cs typeface="Times New Roman"/>
              </a:rPr>
              <a:t>tions.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60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700" spc="-1075" dirty="0" smtClean="0">
                <a:latin typeface="Wingdings"/>
                <a:cs typeface="Wingdings"/>
              </a:rPr>
              <a:t></a:t>
            </a:r>
            <a:r>
              <a:rPr sz="2700" spc="-120" dirty="0" smtClean="0">
                <a:latin typeface="Times New Roman"/>
                <a:cs typeface="Times New Roman"/>
              </a:rPr>
              <a:t> </a:t>
            </a:r>
            <a:r>
              <a:rPr sz="2700" spc="-275" dirty="0" smtClean="0">
                <a:latin typeface="Times New Roman"/>
                <a:cs typeface="Times New Roman"/>
              </a:rPr>
              <a:t>Y</a:t>
            </a:r>
            <a:r>
              <a:rPr sz="2700" spc="0" dirty="0" smtClean="0">
                <a:latin typeface="Times New Roman"/>
                <a:cs typeface="Times New Roman"/>
              </a:rPr>
              <a:t>ou </a:t>
            </a:r>
            <a:r>
              <a:rPr sz="2700" spc="-20" dirty="0" smtClean="0">
                <a:latin typeface="Times New Roman"/>
                <a:cs typeface="Times New Roman"/>
              </a:rPr>
              <a:t>ca</a:t>
            </a:r>
            <a:r>
              <a:rPr sz="2700" spc="0" dirty="0" smtClean="0">
                <a:latin typeface="Times New Roman"/>
                <a:cs typeface="Times New Roman"/>
              </a:rPr>
              <a:t>n us</a:t>
            </a:r>
            <a:r>
              <a:rPr sz="2700" spc="-15" dirty="0" smtClean="0">
                <a:latin typeface="Times New Roman"/>
                <a:cs typeface="Times New Roman"/>
              </a:rPr>
              <a:t>e</a:t>
            </a:r>
            <a:r>
              <a:rPr sz="2700" spc="-5" dirty="0" smtClean="0">
                <a:latin typeface="Times New Roman"/>
                <a:cs typeface="Times New Roman"/>
              </a:rPr>
              <a:t> </a:t>
            </a:r>
            <a:r>
              <a:rPr sz="2700" spc="-10" dirty="0" smtClean="0">
                <a:latin typeface="Times New Roman"/>
                <a:cs typeface="Times New Roman"/>
              </a:rPr>
              <a:t>it to: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4"/>
              </a:spcBef>
            </a:pPr>
            <a:endParaRPr sz="700"/>
          </a:p>
          <a:p>
            <a:pPr marL="749300" marR="468630" indent="-279400">
              <a:lnSpc>
                <a:spcPct val="77200"/>
              </a:lnSpc>
              <a:tabLst>
                <a:tab pos="755015" algn="l"/>
              </a:tabLst>
            </a:pPr>
            <a:r>
              <a:rPr sz="2400" spc="-565" dirty="0" smtClean="0">
                <a:latin typeface="Wingdings"/>
                <a:cs typeface="Wingdings"/>
              </a:rPr>
              <a:t></a:t>
            </a:r>
            <a:r>
              <a:rPr sz="2400" spc="-565" dirty="0" smtClean="0">
                <a:latin typeface="Times New Roman"/>
                <a:cs typeface="Times New Roman"/>
              </a:rPr>
              <a:t>		D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v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lop </a:t>
            </a:r>
            <a:r>
              <a:rPr sz="2400" spc="-15" dirty="0" smtClean="0">
                <a:latin typeface="Times New Roman"/>
                <a:cs typeface="Times New Roman"/>
              </a:rPr>
              <a:t>progr</a:t>
            </a:r>
            <a:r>
              <a:rPr sz="2400" spc="-20" dirty="0" smtClean="0">
                <a:latin typeface="Times New Roman"/>
                <a:cs typeface="Times New Roman"/>
              </a:rPr>
              <a:t>ams w</a:t>
            </a:r>
            <a:r>
              <a:rPr sz="2400" spc="-10" dirty="0" smtClean="0">
                <a:latin typeface="Times New Roman"/>
                <a:cs typeface="Times New Roman"/>
              </a:rPr>
              <a:t>orking with stor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ge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10" dirty="0" smtClean="0">
                <a:latin typeface="Times New Roman"/>
                <a:cs typeface="Times New Roman"/>
              </a:rPr>
              <a:t>tru</a:t>
            </a:r>
            <a:r>
              <a:rPr sz="2400" spc="-20" dirty="0" smtClean="0">
                <a:latin typeface="Times New Roman"/>
                <a:cs typeface="Times New Roman"/>
              </a:rPr>
              <a:t>c</a:t>
            </a:r>
            <a:r>
              <a:rPr sz="2400" spc="-10" dirty="0" smtClean="0">
                <a:latin typeface="Times New Roman"/>
                <a:cs typeface="Times New Roman"/>
              </a:rPr>
              <a:t>tur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 </a:t>
            </a:r>
            <a:r>
              <a:rPr sz="2400" spc="-15" dirty="0" smtClean="0">
                <a:latin typeface="Times New Roman"/>
                <a:cs typeface="Times New Roman"/>
              </a:rPr>
              <a:t>ind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x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2"/>
              </a:spcBef>
            </a:pPr>
            <a:endParaRPr sz="750"/>
          </a:p>
          <a:p>
            <a:pPr marL="749300" marR="110489" indent="-279400">
              <a:lnSpc>
                <a:spcPct val="77200"/>
              </a:lnSpc>
              <a:tabLst>
                <a:tab pos="755015" algn="l"/>
              </a:tabLst>
            </a:pPr>
            <a:r>
              <a:rPr sz="2400" spc="-565" dirty="0" smtClean="0">
                <a:latin typeface="Wingdings"/>
                <a:cs typeface="Wingdings"/>
              </a:rPr>
              <a:t></a:t>
            </a:r>
            <a:r>
              <a:rPr sz="2400" spc="-565" dirty="0" smtClean="0">
                <a:latin typeface="Times New Roman"/>
                <a:cs typeface="Times New Roman"/>
              </a:rPr>
              <a:t>		D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v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lop 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ppli</a:t>
            </a:r>
            <a:r>
              <a:rPr sz="2400" spc="-20" dirty="0" smtClean="0">
                <a:latin typeface="Times New Roman"/>
                <a:cs typeface="Times New Roman"/>
              </a:rPr>
              <a:t>ca</a:t>
            </a:r>
            <a:r>
              <a:rPr sz="2400" spc="-10" dirty="0" smtClean="0">
                <a:latin typeface="Times New Roman"/>
                <a:cs typeface="Times New Roman"/>
              </a:rPr>
              <a:t>tions th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 don</a:t>
            </a:r>
            <a:r>
              <a:rPr sz="2400" spc="-45" dirty="0" smtClean="0">
                <a:latin typeface="Times New Roman"/>
                <a:cs typeface="Times New Roman"/>
              </a:rPr>
              <a:t>’</a:t>
            </a:r>
            <a:r>
              <a:rPr sz="2400" spc="-10" dirty="0" smtClean="0">
                <a:latin typeface="Times New Roman"/>
                <a:cs typeface="Times New Roman"/>
              </a:rPr>
              <a:t>t </a:t>
            </a:r>
            <a:r>
              <a:rPr sz="2400" spc="-15" dirty="0" smtClean="0">
                <a:latin typeface="Times New Roman"/>
                <a:cs typeface="Times New Roman"/>
              </a:rPr>
              <a:t>n</a:t>
            </a:r>
            <a:r>
              <a:rPr sz="2400" spc="-20" dirty="0" smtClean="0">
                <a:latin typeface="Times New Roman"/>
                <a:cs typeface="Times New Roman"/>
              </a:rPr>
              <a:t>ee</a:t>
            </a:r>
            <a:r>
              <a:rPr sz="2400" spc="0" dirty="0" smtClean="0">
                <a:latin typeface="Times New Roman"/>
                <a:cs typeface="Times New Roman"/>
              </a:rPr>
              <a:t>d </a:t>
            </a:r>
            <a:r>
              <a:rPr sz="2400" spc="-10" dirty="0" smtClean="0">
                <a:latin typeface="Times New Roman"/>
                <a:cs typeface="Times New Roman"/>
              </a:rPr>
              <a:t>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full </a:t>
            </a:r>
            <a:r>
              <a:rPr sz="2400" spc="-15" dirty="0" smtClean="0">
                <a:latin typeface="Times New Roman"/>
                <a:cs typeface="Times New Roman"/>
              </a:rPr>
              <a:t>fun</a:t>
            </a:r>
            <a:r>
              <a:rPr sz="2400" spc="-20" dirty="0" smtClean="0">
                <a:latin typeface="Times New Roman"/>
                <a:cs typeface="Times New Roman"/>
              </a:rPr>
              <a:t>c</a:t>
            </a:r>
            <a:r>
              <a:rPr sz="2400" spc="-10" dirty="0" smtClean="0">
                <a:latin typeface="Times New Roman"/>
                <a:cs typeface="Times New Roman"/>
              </a:rPr>
              <a:t>tion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lity of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DBMS 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 </a:t>
            </a:r>
            <a:r>
              <a:rPr sz="2400" spc="-10" dirty="0" smtClean="0">
                <a:latin typeface="Times New Roman"/>
                <a:cs typeface="Times New Roman"/>
              </a:rPr>
              <a:t>r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quire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high </a:t>
            </a:r>
            <a:r>
              <a:rPr sz="2400" spc="-15" dirty="0" smtClean="0">
                <a:latin typeface="Times New Roman"/>
                <a:cs typeface="Times New Roman"/>
              </a:rPr>
              <a:t>p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rfor</a:t>
            </a:r>
            <a:r>
              <a:rPr sz="2400" spc="-25" dirty="0" smtClean="0">
                <a:latin typeface="Times New Roman"/>
                <a:cs typeface="Times New Roman"/>
              </a:rPr>
              <a:t>m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n</a:t>
            </a:r>
            <a:r>
              <a:rPr sz="2400" spc="-20" dirty="0" smtClean="0">
                <a:latin typeface="Times New Roman"/>
                <a:cs typeface="Times New Roman"/>
              </a:rPr>
              <a:t>ce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 smtClean="0">
                <a:solidFill>
                  <a:srgbClr val="003300"/>
                </a:solidFill>
                <a:latin typeface="Calibri"/>
                <a:cs typeface="Calibri"/>
              </a:rPr>
              <a:t>W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hat 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Is </a:t>
            </a: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</a:t>
            </a: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645921"/>
            <a:ext cx="8040370" cy="3841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115" dirty="0" smtClean="0">
                <a:latin typeface="Wingdings"/>
                <a:cs typeface="Wingdings"/>
              </a:rPr>
              <a:t></a:t>
            </a:r>
            <a:r>
              <a:rPr sz="2800" spc="-225" dirty="0" smtClean="0">
                <a:latin typeface="Times New Roman"/>
                <a:cs typeface="Times New Roman"/>
              </a:rPr>
              <a:t> </a:t>
            </a:r>
            <a:r>
              <a:rPr sz="2800" b="1" spc="-25" dirty="0" smtClean="0">
                <a:latin typeface="Times New Roman"/>
                <a:cs typeface="Times New Roman"/>
              </a:rPr>
              <a:t>Hash: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12"/>
              </a:spcBef>
            </a:pPr>
            <a:endParaRPr sz="600"/>
          </a:p>
          <a:p>
            <a:pPr marL="3556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Good for 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5" dirty="0" smtClean="0">
                <a:latin typeface="Times New Roman"/>
                <a:cs typeface="Times New Roman"/>
              </a:rPr>
              <a:t>ppli</a:t>
            </a:r>
            <a:r>
              <a:rPr sz="2800" spc="-20" dirty="0" smtClean="0">
                <a:latin typeface="Times New Roman"/>
                <a:cs typeface="Times New Roman"/>
              </a:rPr>
              <a:t>ca</a:t>
            </a:r>
            <a:r>
              <a:rPr sz="2800" spc="-10" dirty="0" smtClean="0">
                <a:latin typeface="Times New Roman"/>
                <a:cs typeface="Times New Roman"/>
              </a:rPr>
              <a:t>tions </a:t>
            </a:r>
            <a:r>
              <a:rPr sz="2800" spc="-15" dirty="0" smtClean="0">
                <a:latin typeface="Times New Roman"/>
                <a:cs typeface="Times New Roman"/>
              </a:rPr>
              <a:t>th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0" dirty="0" smtClean="0">
                <a:latin typeface="Times New Roman"/>
                <a:cs typeface="Times New Roman"/>
              </a:rPr>
              <a:t>t </a:t>
            </a:r>
            <a:r>
              <a:rPr sz="2800" spc="-15" dirty="0" smtClean="0">
                <a:latin typeface="Times New Roman"/>
                <a:cs typeface="Times New Roman"/>
              </a:rPr>
              <a:t>n</a:t>
            </a:r>
            <a:r>
              <a:rPr sz="2800" spc="-20" dirty="0" smtClean="0">
                <a:latin typeface="Times New Roman"/>
                <a:cs typeface="Times New Roman"/>
              </a:rPr>
              <a:t>ee</a:t>
            </a:r>
            <a:r>
              <a:rPr sz="2800" spc="0" dirty="0" smtClean="0">
                <a:latin typeface="Times New Roman"/>
                <a:cs typeface="Times New Roman"/>
              </a:rPr>
              <a:t>d </a:t>
            </a:r>
            <a:r>
              <a:rPr sz="2800" spc="-15" dirty="0" smtClean="0">
                <a:latin typeface="Times New Roman"/>
                <a:cs typeface="Times New Roman"/>
              </a:rPr>
              <a:t>qui</a:t>
            </a:r>
            <a:r>
              <a:rPr sz="2800" spc="-20" dirty="0" smtClean="0">
                <a:latin typeface="Times New Roman"/>
                <a:cs typeface="Times New Roman"/>
              </a:rPr>
              <a:t>c</a:t>
            </a:r>
            <a:r>
              <a:rPr sz="2800" spc="0" dirty="0" smtClean="0">
                <a:latin typeface="Times New Roman"/>
                <a:cs typeface="Times New Roman"/>
              </a:rPr>
              <a:t>k </a:t>
            </a:r>
            <a:r>
              <a:rPr sz="2800" spc="-10" dirty="0" smtClean="0">
                <a:latin typeface="Times New Roman"/>
                <a:cs typeface="Times New Roman"/>
              </a:rPr>
              <a:t>r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5" dirty="0" smtClean="0">
                <a:latin typeface="Times New Roman"/>
                <a:cs typeface="Times New Roman"/>
              </a:rPr>
              <a:t>ndom-</a:t>
            </a:r>
            <a:r>
              <a:rPr sz="2800" spc="-20" dirty="0" smtClean="0">
                <a:latin typeface="Times New Roman"/>
                <a:cs typeface="Times New Roman"/>
              </a:rPr>
              <a:t>acce</a:t>
            </a:r>
            <a:r>
              <a:rPr sz="2800" spc="0" dirty="0" smtClean="0">
                <a:latin typeface="Times New Roman"/>
                <a:cs typeface="Times New Roman"/>
              </a:rPr>
              <a:t>ss.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800" spc="-1115" dirty="0" smtClean="0">
                <a:latin typeface="Wingdings"/>
                <a:cs typeface="Wingdings"/>
              </a:rPr>
              <a:t></a:t>
            </a:r>
            <a:r>
              <a:rPr sz="2800" spc="-225" dirty="0" smtClean="0">
                <a:latin typeface="Times New Roman"/>
                <a:cs typeface="Times New Roman"/>
              </a:rPr>
              <a:t> </a:t>
            </a:r>
            <a:r>
              <a:rPr sz="2800" b="1" spc="-15" dirty="0" smtClean="0">
                <a:latin typeface="Times New Roman"/>
                <a:cs typeface="Times New Roman"/>
              </a:rPr>
              <a:t>Bt</a:t>
            </a:r>
            <a:r>
              <a:rPr sz="2800" b="1" spc="-70" dirty="0" smtClean="0">
                <a:latin typeface="Times New Roman"/>
                <a:cs typeface="Times New Roman"/>
              </a:rPr>
              <a:t>r</a:t>
            </a:r>
            <a:r>
              <a:rPr sz="2800" b="1" spc="-20" dirty="0" smtClean="0">
                <a:latin typeface="Times New Roman"/>
                <a:cs typeface="Times New Roman"/>
              </a:rPr>
              <a:t>e</a:t>
            </a:r>
            <a:r>
              <a:rPr sz="2800" b="1" spc="-15" dirty="0" smtClean="0">
                <a:latin typeface="Times New Roman"/>
                <a:cs typeface="Times New Roman"/>
              </a:rPr>
              <a:t>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355600" marR="12700">
              <a:lnSpc>
                <a:spcPts val="3329"/>
              </a:lnSpc>
            </a:pPr>
            <a:r>
              <a:rPr sz="2800" dirty="0" smtClean="0">
                <a:latin typeface="Times New Roman"/>
                <a:cs typeface="Times New Roman"/>
              </a:rPr>
              <a:t>K</a:t>
            </a:r>
            <a:r>
              <a:rPr sz="2800" spc="-20" dirty="0" smtClean="0">
                <a:latin typeface="Times New Roman"/>
                <a:cs typeface="Times New Roman"/>
              </a:rPr>
              <a:t>ee</a:t>
            </a:r>
            <a:r>
              <a:rPr sz="2800" spc="0" dirty="0" smtClean="0">
                <a:latin typeface="Times New Roman"/>
                <a:cs typeface="Times New Roman"/>
              </a:rPr>
              <a:t>ps </a:t>
            </a:r>
            <a:r>
              <a:rPr sz="2800" spc="-15" dirty="0" smtClean="0">
                <a:latin typeface="Times New Roman"/>
                <a:cs typeface="Times New Roman"/>
              </a:rPr>
              <a:t>k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ys </a:t>
            </a:r>
            <a:r>
              <a:rPr sz="2800" spc="-15" dirty="0" smtClean="0">
                <a:latin typeface="Times New Roman"/>
                <a:cs typeface="Times New Roman"/>
              </a:rPr>
              <a:t>th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0" dirty="0" smtClean="0">
                <a:latin typeface="Times New Roman"/>
                <a:cs typeface="Times New Roman"/>
              </a:rPr>
              <a:t>t 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5" dirty="0" smtClean="0">
                <a:latin typeface="Times New Roman"/>
                <a:cs typeface="Times New Roman"/>
              </a:rPr>
              <a:t>re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20" dirty="0" smtClean="0">
                <a:latin typeface="Times New Roman"/>
                <a:cs typeface="Times New Roman"/>
              </a:rPr>
              <a:t>c</a:t>
            </a:r>
            <a:r>
              <a:rPr sz="2800" spc="-10" dirty="0" smtClean="0">
                <a:latin typeface="Times New Roman"/>
                <a:cs typeface="Times New Roman"/>
              </a:rPr>
              <a:t>los</a:t>
            </a:r>
            <a:r>
              <a:rPr sz="2800" spc="-15" dirty="0" smtClean="0">
                <a:latin typeface="Times New Roman"/>
                <a:cs typeface="Times New Roman"/>
              </a:rPr>
              <a:t>e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15" dirty="0" smtClean="0">
                <a:latin typeface="Times New Roman"/>
                <a:cs typeface="Times New Roman"/>
              </a:rPr>
              <a:t>tog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-15" dirty="0" smtClean="0">
                <a:latin typeface="Times New Roman"/>
                <a:cs typeface="Times New Roman"/>
              </a:rPr>
              <a:t>th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r </a:t>
            </a:r>
            <a:r>
              <a:rPr sz="2800" spc="-15" dirty="0" smtClean="0">
                <a:latin typeface="Times New Roman"/>
                <a:cs typeface="Times New Roman"/>
              </a:rPr>
              <a:t>n</a:t>
            </a:r>
            <a:r>
              <a:rPr sz="2800" spc="-20" dirty="0" smtClean="0">
                <a:latin typeface="Times New Roman"/>
                <a:cs typeface="Times New Roman"/>
              </a:rPr>
              <a:t>ea</a:t>
            </a:r>
            <a:r>
              <a:rPr sz="2800" spc="0" dirty="0" smtClean="0">
                <a:latin typeface="Times New Roman"/>
                <a:cs typeface="Times New Roman"/>
              </a:rPr>
              <a:t>r </a:t>
            </a:r>
            <a:r>
              <a:rPr sz="2800" spc="-15" dirty="0" smtClean="0">
                <a:latin typeface="Times New Roman"/>
                <a:cs typeface="Times New Roman"/>
              </a:rPr>
              <a:t>one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5" dirty="0" smtClean="0">
                <a:latin typeface="Times New Roman"/>
                <a:cs typeface="Times New Roman"/>
              </a:rPr>
              <a:t>noth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r </a:t>
            </a:r>
            <a:r>
              <a:rPr sz="2800" spc="-10" dirty="0" smtClean="0">
                <a:latin typeface="Times New Roman"/>
                <a:cs typeface="Times New Roman"/>
              </a:rPr>
              <a:t>in s</a:t>
            </a:r>
            <a:r>
              <a:rPr sz="2800" spc="-15" dirty="0" smtClean="0">
                <a:latin typeface="Times New Roman"/>
                <a:cs typeface="Times New Roman"/>
              </a:rPr>
              <a:t>tor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5" dirty="0" smtClean="0">
                <a:latin typeface="Times New Roman"/>
                <a:cs typeface="Times New Roman"/>
              </a:rPr>
              <a:t>g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, good for </a:t>
            </a:r>
            <a:r>
              <a:rPr sz="2800" spc="-10" dirty="0" smtClean="0">
                <a:latin typeface="Times New Roman"/>
                <a:cs typeface="Times New Roman"/>
              </a:rPr>
              <a:t>r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5" dirty="0" smtClean="0">
                <a:latin typeface="Times New Roman"/>
                <a:cs typeface="Times New Roman"/>
              </a:rPr>
              <a:t>ng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-15" dirty="0" smtClean="0">
                <a:latin typeface="Times New Roman"/>
                <a:cs typeface="Times New Roman"/>
              </a:rPr>
              <a:t>-b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s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d s</a:t>
            </a:r>
            <a:r>
              <a:rPr sz="2800" spc="-20" dirty="0" smtClean="0">
                <a:latin typeface="Times New Roman"/>
                <a:cs typeface="Times New Roman"/>
              </a:rPr>
              <a:t>ea</a:t>
            </a:r>
            <a:r>
              <a:rPr sz="2800" spc="-10" dirty="0" smtClean="0">
                <a:latin typeface="Times New Roman"/>
                <a:cs typeface="Times New Roman"/>
              </a:rPr>
              <a:t>r</a:t>
            </a:r>
            <a:r>
              <a:rPr sz="2800" spc="-20" dirty="0" smtClean="0">
                <a:latin typeface="Times New Roman"/>
                <a:cs typeface="Times New Roman"/>
              </a:rPr>
              <a:t>c</a:t>
            </a:r>
            <a:r>
              <a:rPr sz="2800" spc="-15" dirty="0" smtClean="0">
                <a:latin typeface="Times New Roman"/>
                <a:cs typeface="Times New Roman"/>
              </a:rPr>
              <a:t>h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42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marR="136525" indent="-342900">
              <a:lnSpc>
                <a:spcPts val="3329"/>
              </a:lnSpc>
            </a:pPr>
            <a:r>
              <a:rPr sz="2800" spc="-1250" dirty="0" smtClean="0">
                <a:latin typeface="Wingdings"/>
                <a:cs typeface="Wingdings"/>
              </a:rPr>
              <a:t></a:t>
            </a:r>
            <a:r>
              <a:rPr sz="2800" spc="-1050" dirty="0" smtClean="0">
                <a:latin typeface="Wingdings"/>
                <a:cs typeface="Wingdings"/>
              </a:rPr>
              <a:t></a:t>
            </a:r>
            <a:r>
              <a:rPr sz="2800" spc="0" dirty="0" smtClean="0">
                <a:latin typeface="Times New Roman"/>
                <a:cs typeface="Times New Roman"/>
              </a:rPr>
              <a:t>H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sh 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nd </a:t>
            </a:r>
            <a:r>
              <a:rPr sz="2800" spc="-15" dirty="0" smtClean="0">
                <a:latin typeface="Times New Roman"/>
                <a:cs typeface="Times New Roman"/>
              </a:rPr>
              <a:t>Btr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-15" dirty="0" smtClean="0">
                <a:latin typeface="Times New Roman"/>
                <a:cs typeface="Times New Roman"/>
              </a:rPr>
              <a:t>e o</a:t>
            </a:r>
            <a:r>
              <a:rPr sz="2800" spc="-55" dirty="0" smtClean="0">
                <a:latin typeface="Times New Roman"/>
                <a:cs typeface="Times New Roman"/>
              </a:rPr>
              <a:t>r</a:t>
            </a:r>
            <a:r>
              <a:rPr sz="2800" spc="-15" dirty="0" smtClean="0">
                <a:latin typeface="Times New Roman"/>
                <a:cs typeface="Times New Roman"/>
              </a:rPr>
              <a:t>g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5" dirty="0" smtClean="0">
                <a:latin typeface="Times New Roman"/>
                <a:cs typeface="Times New Roman"/>
              </a:rPr>
              <a:t>ni</a:t>
            </a:r>
            <a:r>
              <a:rPr sz="2800" spc="-20" dirty="0" smtClean="0">
                <a:latin typeface="Times New Roman"/>
                <a:cs typeface="Times New Roman"/>
              </a:rPr>
              <a:t>za</a:t>
            </a:r>
            <a:r>
              <a:rPr sz="2800" spc="-10" dirty="0" smtClean="0">
                <a:latin typeface="Times New Roman"/>
                <a:cs typeface="Times New Roman"/>
              </a:rPr>
              <a:t>tions 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5" dirty="0" smtClean="0">
                <a:latin typeface="Times New Roman"/>
                <a:cs typeface="Times New Roman"/>
              </a:rPr>
              <a:t>re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us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d w</a:t>
            </a:r>
            <a:r>
              <a:rPr sz="2800" spc="-15" dirty="0" smtClean="0">
                <a:latin typeface="Times New Roman"/>
                <a:cs typeface="Times New Roman"/>
              </a:rPr>
              <a:t>h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n </a:t>
            </a:r>
            <a:r>
              <a:rPr sz="2800" spc="-15" dirty="0" smtClean="0">
                <a:latin typeface="Times New Roman"/>
                <a:cs typeface="Times New Roman"/>
              </a:rPr>
              <a:t>one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or </a:t>
            </a:r>
            <a:r>
              <a:rPr sz="2800" spc="-15" dirty="0" smtClean="0">
                <a:latin typeface="Times New Roman"/>
                <a:cs typeface="Times New Roman"/>
              </a:rPr>
              <a:t>a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spc="-20" dirty="0" smtClean="0">
                <a:latin typeface="Times New Roman"/>
                <a:cs typeface="Times New Roman"/>
              </a:rPr>
              <a:t>c</a:t>
            </a:r>
            <a:r>
              <a:rPr sz="2800" spc="-15" dirty="0" smtClean="0">
                <a:latin typeface="Times New Roman"/>
                <a:cs typeface="Times New Roman"/>
              </a:rPr>
              <a:t>ombin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0" dirty="0" smtClean="0">
                <a:latin typeface="Times New Roman"/>
                <a:cs typeface="Times New Roman"/>
              </a:rPr>
              <a:t>tion of </a:t>
            </a:r>
            <a:r>
              <a:rPr sz="2800" spc="-20" dirty="0" smtClean="0">
                <a:latin typeface="Times New Roman"/>
                <a:cs typeface="Times New Roman"/>
              </a:rPr>
              <a:t>a</a:t>
            </a:r>
            <a:r>
              <a:rPr sz="2800" spc="-10" dirty="0" smtClean="0">
                <a:latin typeface="Times New Roman"/>
                <a:cs typeface="Times New Roman"/>
              </a:rPr>
              <a:t>ttr</a:t>
            </a:r>
            <a:r>
              <a:rPr sz="2800" spc="-15" dirty="0" smtClean="0">
                <a:latin typeface="Times New Roman"/>
                <a:cs typeface="Times New Roman"/>
              </a:rPr>
              <a:t>ibut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s </a:t>
            </a:r>
            <a:r>
              <a:rPr sz="2800" spc="-20" dirty="0" smtClean="0">
                <a:latin typeface="Times New Roman"/>
                <a:cs typeface="Times New Roman"/>
              </a:rPr>
              <a:t>ca</a:t>
            </a:r>
            <a:r>
              <a:rPr sz="2800" spc="0" dirty="0" smtClean="0">
                <a:latin typeface="Times New Roman"/>
                <a:cs typeface="Times New Roman"/>
              </a:rPr>
              <a:t>n </a:t>
            </a:r>
            <a:r>
              <a:rPr sz="2800" spc="-15" dirty="0" smtClean="0">
                <a:latin typeface="Times New Roman"/>
                <a:cs typeface="Times New Roman"/>
              </a:rPr>
              <a:t>form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15" dirty="0" smtClean="0">
                <a:latin typeface="Times New Roman"/>
                <a:cs typeface="Times New Roman"/>
              </a:rPr>
              <a:t>a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15" dirty="0" smtClean="0">
                <a:latin typeface="Times New Roman"/>
                <a:cs typeface="Times New Roman"/>
              </a:rPr>
              <a:t>k</a:t>
            </a:r>
            <a:r>
              <a:rPr sz="2800" spc="-20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y for </a:t>
            </a:r>
            <a:r>
              <a:rPr sz="2800" spc="-10" dirty="0" smtClean="0">
                <a:latin typeface="Times New Roman"/>
                <a:cs typeface="Times New Roman"/>
              </a:rPr>
              <a:t>r</a:t>
            </a:r>
            <a:r>
              <a:rPr sz="2800" spc="-20" dirty="0" smtClean="0">
                <a:latin typeface="Times New Roman"/>
                <a:cs typeface="Times New Roman"/>
              </a:rPr>
              <a:t>ec</a:t>
            </a:r>
            <a:r>
              <a:rPr sz="2800" spc="0" dirty="0" smtClean="0">
                <a:latin typeface="Times New Roman"/>
                <a:cs typeface="Times New Roman"/>
              </a:rPr>
              <a:t>ords.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File 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org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aniza</a:t>
            </a:r>
            <a:r>
              <a:rPr sz="4000" b="1" spc="-484" dirty="0" smtClean="0">
                <a:solidFill>
                  <a:srgbClr val="003300"/>
                </a:solidFill>
                <a:latin typeface="Calibri"/>
                <a:cs typeface="Calibri"/>
              </a:rPr>
              <a:t>&amp;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ons 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suppor</a:t>
            </a:r>
            <a:r>
              <a:rPr sz="40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te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d 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in</a:t>
            </a:r>
            <a:r>
              <a:rPr sz="4000" b="1" spc="-10" dirty="0" smtClean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40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0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000" b="1" spc="-10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y D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590041"/>
            <a:ext cx="7951470" cy="3766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875" dirty="0" smtClean="0">
                <a:latin typeface="Wingdings"/>
                <a:cs typeface="Wingdings"/>
              </a:rPr>
              <a:t></a:t>
            </a:r>
            <a:r>
              <a:rPr sz="2200" spc="-875" dirty="0" smtClean="0">
                <a:latin typeface="Times New Roman"/>
                <a:cs typeface="Times New Roman"/>
              </a:rPr>
              <a:t> </a:t>
            </a:r>
            <a:r>
              <a:rPr sz="2200" spc="-150" dirty="0" smtClean="0">
                <a:latin typeface="Times New Roman"/>
                <a:cs typeface="Times New Roman"/>
              </a:rPr>
              <a:t> </a:t>
            </a:r>
            <a:r>
              <a:rPr sz="2200" b="1" spc="0" dirty="0" smtClean="0">
                <a:latin typeface="Times New Roman"/>
                <a:cs typeface="Times New Roman"/>
              </a:rPr>
              <a:t>R</a:t>
            </a:r>
            <a:r>
              <a:rPr sz="2200" b="1" spc="-15" dirty="0" smtClean="0">
                <a:latin typeface="Times New Roman"/>
                <a:cs typeface="Times New Roman"/>
              </a:rPr>
              <a:t>ecor</a:t>
            </a:r>
            <a:r>
              <a:rPr sz="2200" b="1" spc="0" dirty="0" smtClean="0">
                <a:latin typeface="Times New Roman"/>
                <a:cs typeface="Times New Roman"/>
              </a:rPr>
              <a:t>d-numb</a:t>
            </a:r>
            <a:r>
              <a:rPr sz="2200" b="1" spc="-15" dirty="0" smtClean="0">
                <a:latin typeface="Times New Roman"/>
                <a:cs typeface="Times New Roman"/>
              </a:rPr>
              <a:t>e</a:t>
            </a:r>
            <a:r>
              <a:rPr sz="2200" b="1" spc="-95" dirty="0" smtClean="0">
                <a:latin typeface="Times New Roman"/>
                <a:cs typeface="Times New Roman"/>
              </a:rPr>
              <a:t>r</a:t>
            </a:r>
            <a:r>
              <a:rPr sz="2200" b="1" spc="0" dirty="0" smtClean="0">
                <a:latin typeface="Times New Roman"/>
                <a:cs typeface="Times New Roman"/>
              </a:rPr>
              <a:t>-bas</a:t>
            </a:r>
            <a:r>
              <a:rPr sz="2200" b="1" spc="-15" dirty="0" smtClean="0">
                <a:latin typeface="Times New Roman"/>
                <a:cs typeface="Times New Roman"/>
              </a:rPr>
              <a:t>e</a:t>
            </a:r>
            <a:r>
              <a:rPr sz="2200" b="1" spc="0" dirty="0" smtClean="0">
                <a:latin typeface="Times New Roman"/>
                <a:cs typeface="Times New Roman"/>
              </a:rPr>
              <a:t>d:</a:t>
            </a:r>
            <a:endParaRPr sz="2200">
              <a:latin typeface="Times New Roman"/>
              <a:cs typeface="Times New Roman"/>
            </a:endParaRPr>
          </a:p>
          <a:p>
            <a:pPr marL="350520">
              <a:lnSpc>
                <a:spcPts val="2630"/>
              </a:lnSpc>
            </a:pPr>
            <a:r>
              <a:rPr sz="2200" spc="-15" dirty="0" smtClean="0">
                <a:latin typeface="Times New Roman"/>
                <a:cs typeface="Times New Roman"/>
              </a:rPr>
              <a:t>The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0" dirty="0" smtClean="0">
                <a:latin typeface="Times New Roman"/>
                <a:cs typeface="Times New Roman"/>
              </a:rPr>
              <a:t>logi</a:t>
            </a:r>
            <a:r>
              <a:rPr sz="2200" spc="-15" dirty="0" smtClean="0">
                <a:latin typeface="Times New Roman"/>
                <a:cs typeface="Times New Roman"/>
              </a:rPr>
              <a:t>ca</a:t>
            </a:r>
            <a:r>
              <a:rPr sz="2200" spc="-10" dirty="0" smtClean="0">
                <a:latin typeface="Times New Roman"/>
                <a:cs typeface="Times New Roman"/>
              </a:rPr>
              <a:t>l r</a:t>
            </a:r>
            <a:r>
              <a:rPr sz="2200" spc="-15" dirty="0" smtClean="0">
                <a:latin typeface="Times New Roman"/>
                <a:cs typeface="Times New Roman"/>
              </a:rPr>
              <a:t>ec</a:t>
            </a:r>
            <a:r>
              <a:rPr sz="2200" spc="0" dirty="0" smtClean="0">
                <a:latin typeface="Times New Roman"/>
                <a:cs typeface="Times New Roman"/>
              </a:rPr>
              <a:t>ord </a:t>
            </a:r>
            <a:r>
              <a:rPr sz="2200" spc="-15" dirty="0" smtClean="0">
                <a:latin typeface="Times New Roman"/>
                <a:cs typeface="Times New Roman"/>
              </a:rPr>
              <a:t>numbe</a:t>
            </a:r>
            <a:r>
              <a:rPr sz="2200" spc="0" dirty="0" smtClean="0">
                <a:latin typeface="Times New Roman"/>
                <a:cs typeface="Times New Roman"/>
              </a:rPr>
              <a:t>r </a:t>
            </a:r>
            <a:r>
              <a:rPr sz="2200" spc="-10" dirty="0" smtClean="0">
                <a:latin typeface="Times New Roman"/>
                <a:cs typeface="Times New Roman"/>
              </a:rPr>
              <a:t>is the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prima</a:t>
            </a:r>
            <a:r>
              <a:rPr sz="2200" spc="0" dirty="0" smtClean="0">
                <a:latin typeface="Times New Roman"/>
                <a:cs typeface="Times New Roman"/>
              </a:rPr>
              <a:t>ry </a:t>
            </a:r>
            <a:r>
              <a:rPr sz="2200" spc="-15" dirty="0" smtClean="0">
                <a:latin typeface="Times New Roman"/>
                <a:cs typeface="Times New Roman"/>
              </a:rPr>
              <a:t>ke</a:t>
            </a:r>
            <a:r>
              <a:rPr sz="2200" spc="0" dirty="0" smtClean="0">
                <a:latin typeface="Times New Roman"/>
                <a:cs typeface="Times New Roman"/>
              </a:rPr>
              <a:t>y of </a:t>
            </a:r>
            <a:r>
              <a:rPr sz="2200" spc="-10" dirty="0" smtClean="0">
                <a:latin typeface="Times New Roman"/>
                <a:cs typeface="Times New Roman"/>
              </a:rPr>
              <a:t>r</a:t>
            </a:r>
            <a:r>
              <a:rPr sz="2200" spc="-15" dirty="0" smtClean="0">
                <a:latin typeface="Times New Roman"/>
                <a:cs typeface="Times New Roman"/>
              </a:rPr>
              <a:t>ec</a:t>
            </a:r>
            <a:r>
              <a:rPr sz="2200" spc="0" dirty="0" smtClean="0">
                <a:latin typeface="Times New Roman"/>
                <a:cs typeface="Times New Roman"/>
              </a:rPr>
              <a:t>ords.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10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200" spc="-875" dirty="0" smtClean="0">
                <a:latin typeface="Wingdings"/>
                <a:cs typeface="Wingdings"/>
              </a:rPr>
              <a:t></a:t>
            </a:r>
            <a:r>
              <a:rPr sz="2200" spc="-875" dirty="0" smtClean="0">
                <a:latin typeface="Times New Roman"/>
                <a:cs typeface="Times New Roman"/>
              </a:rPr>
              <a:t> </a:t>
            </a:r>
            <a:r>
              <a:rPr sz="2200" spc="-150" dirty="0" smtClean="0">
                <a:latin typeface="Times New Roman"/>
                <a:cs typeface="Times New Roman"/>
              </a:rPr>
              <a:t> </a:t>
            </a:r>
            <a:r>
              <a:rPr sz="2200" b="1" spc="-20" dirty="0" smtClean="0">
                <a:latin typeface="Times New Roman"/>
                <a:cs typeface="Times New Roman"/>
              </a:rPr>
              <a:t>Qu</a:t>
            </a:r>
            <a:r>
              <a:rPr sz="2200" b="1" spc="-15" dirty="0" smtClean="0">
                <a:latin typeface="Times New Roman"/>
                <a:cs typeface="Times New Roman"/>
              </a:rPr>
              <a:t>e</a:t>
            </a:r>
            <a:r>
              <a:rPr sz="2200" b="1" spc="0" dirty="0" smtClean="0">
                <a:latin typeface="Times New Roman"/>
                <a:cs typeface="Times New Roman"/>
              </a:rPr>
              <a:t>u</a:t>
            </a:r>
            <a:r>
              <a:rPr sz="2200" b="1" spc="-15" dirty="0" smtClean="0">
                <a:latin typeface="Times New Roman"/>
                <a:cs typeface="Times New Roman"/>
              </a:rPr>
              <a:t>e</a:t>
            </a:r>
            <a:r>
              <a:rPr sz="2200" b="1" spc="0" dirty="0" smtClean="0">
                <a:latin typeface="Times New Roman"/>
                <a:cs typeface="Times New Roman"/>
              </a:rPr>
              <a:t>s: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27"/>
              </a:spcBef>
            </a:pPr>
            <a:endParaRPr sz="600"/>
          </a:p>
          <a:p>
            <a:pPr marL="355600" marR="12700" indent="-5080">
              <a:lnSpc>
                <a:spcPct val="78500"/>
              </a:lnSpc>
            </a:pPr>
            <a:r>
              <a:rPr sz="2200" spc="-15" dirty="0" smtClean="0">
                <a:latin typeface="Times New Roman"/>
                <a:cs typeface="Times New Roman"/>
              </a:rPr>
              <a:t>The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0" dirty="0" smtClean="0">
                <a:latin typeface="Times New Roman"/>
                <a:cs typeface="Times New Roman"/>
              </a:rPr>
              <a:t>logi</a:t>
            </a:r>
            <a:r>
              <a:rPr sz="2200" spc="-15" dirty="0" smtClean="0">
                <a:latin typeface="Times New Roman"/>
                <a:cs typeface="Times New Roman"/>
              </a:rPr>
              <a:t>ca</a:t>
            </a:r>
            <a:r>
              <a:rPr sz="2200" spc="-10" dirty="0" smtClean="0">
                <a:latin typeface="Times New Roman"/>
                <a:cs typeface="Times New Roman"/>
              </a:rPr>
              <a:t>l r</a:t>
            </a:r>
            <a:r>
              <a:rPr sz="2200" spc="-15" dirty="0" smtClean="0">
                <a:latin typeface="Times New Roman"/>
                <a:cs typeface="Times New Roman"/>
              </a:rPr>
              <a:t>ec</a:t>
            </a:r>
            <a:r>
              <a:rPr sz="2200" spc="0" dirty="0" smtClean="0">
                <a:latin typeface="Times New Roman"/>
                <a:cs typeface="Times New Roman"/>
              </a:rPr>
              <a:t>ord </a:t>
            </a:r>
            <a:r>
              <a:rPr sz="2200" spc="-15" dirty="0" smtClean="0">
                <a:latin typeface="Times New Roman"/>
                <a:cs typeface="Times New Roman"/>
              </a:rPr>
              <a:t>numbe</a:t>
            </a:r>
            <a:r>
              <a:rPr sz="2200" spc="0" dirty="0" smtClean="0">
                <a:latin typeface="Times New Roman"/>
                <a:cs typeface="Times New Roman"/>
              </a:rPr>
              <a:t>r </a:t>
            </a:r>
            <a:r>
              <a:rPr sz="2200" spc="-10" dirty="0" smtClean="0">
                <a:latin typeface="Times New Roman"/>
                <a:cs typeface="Times New Roman"/>
              </a:rPr>
              <a:t>is the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prima</a:t>
            </a:r>
            <a:r>
              <a:rPr sz="2200" spc="0" dirty="0" smtClean="0">
                <a:latin typeface="Times New Roman"/>
                <a:cs typeface="Times New Roman"/>
              </a:rPr>
              <a:t>ry </a:t>
            </a:r>
            <a:r>
              <a:rPr sz="2200" spc="-15" dirty="0" smtClean="0">
                <a:latin typeface="Times New Roman"/>
                <a:cs typeface="Times New Roman"/>
              </a:rPr>
              <a:t>ke</a:t>
            </a:r>
            <a:r>
              <a:rPr sz="2200" spc="0" dirty="0" smtClean="0">
                <a:latin typeface="Times New Roman"/>
                <a:cs typeface="Times New Roman"/>
              </a:rPr>
              <a:t>y of </a:t>
            </a:r>
            <a:r>
              <a:rPr sz="2200" spc="-10" dirty="0" smtClean="0">
                <a:latin typeface="Times New Roman"/>
                <a:cs typeface="Times New Roman"/>
              </a:rPr>
              <a:t>r</a:t>
            </a:r>
            <a:r>
              <a:rPr sz="2200" spc="-15" dirty="0" smtClean="0">
                <a:latin typeface="Times New Roman"/>
                <a:cs typeface="Times New Roman"/>
              </a:rPr>
              <a:t>ec</a:t>
            </a:r>
            <a:r>
              <a:rPr sz="2200" spc="0" dirty="0" smtClean="0">
                <a:latin typeface="Times New Roman"/>
                <a:cs typeface="Times New Roman"/>
              </a:rPr>
              <a:t>ords. </a:t>
            </a:r>
            <a:r>
              <a:rPr sz="2200" spc="-10" dirty="0" smtClean="0">
                <a:latin typeface="Times New Roman"/>
                <a:cs typeface="Times New Roman"/>
              </a:rPr>
              <a:t>It supports r</a:t>
            </a:r>
            <a:r>
              <a:rPr sz="2200" spc="-15" dirty="0" smtClean="0">
                <a:latin typeface="Times New Roman"/>
                <a:cs typeface="Times New Roman"/>
              </a:rPr>
              <a:t>ea</a:t>
            </a:r>
            <a:r>
              <a:rPr sz="2200" spc="-10" dirty="0" smtClean="0">
                <a:latin typeface="Times New Roman"/>
                <a:cs typeface="Times New Roman"/>
              </a:rPr>
              <a:t>d/d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-10" dirty="0" smtClean="0">
                <a:latin typeface="Times New Roman"/>
                <a:cs typeface="Times New Roman"/>
              </a:rPr>
              <a:t>l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-10" dirty="0" smtClean="0">
                <a:latin typeface="Times New Roman"/>
                <a:cs typeface="Times New Roman"/>
              </a:rPr>
              <a:t>te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ope</a:t>
            </a:r>
            <a:r>
              <a:rPr sz="2200" spc="-10" dirty="0" smtClean="0">
                <a:latin typeface="Times New Roman"/>
                <a:cs typeface="Times New Roman"/>
              </a:rPr>
              <a:t>r</a:t>
            </a:r>
            <a:r>
              <a:rPr sz="2200" spc="-15" dirty="0" smtClean="0">
                <a:latin typeface="Times New Roman"/>
                <a:cs typeface="Times New Roman"/>
              </a:rPr>
              <a:t>a</a:t>
            </a:r>
            <a:r>
              <a:rPr sz="2200" spc="-10" dirty="0" smtClean="0">
                <a:latin typeface="Times New Roman"/>
                <a:cs typeface="Times New Roman"/>
              </a:rPr>
              <a:t>tion </a:t>
            </a:r>
            <a:r>
              <a:rPr sz="2200" spc="-15" dirty="0" smtClean="0">
                <a:latin typeface="Times New Roman"/>
                <a:cs typeface="Times New Roman"/>
              </a:rPr>
              <a:t>from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0" dirty="0" smtClean="0">
                <a:latin typeface="Times New Roman"/>
                <a:cs typeface="Times New Roman"/>
              </a:rPr>
              <a:t>the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hea</a:t>
            </a:r>
            <a:r>
              <a:rPr sz="2200" spc="0" dirty="0" smtClean="0">
                <a:latin typeface="Times New Roman"/>
                <a:cs typeface="Times New Roman"/>
              </a:rPr>
              <a:t>d of </a:t>
            </a:r>
            <a:r>
              <a:rPr sz="2200" spc="-10" dirty="0" smtClean="0">
                <a:latin typeface="Times New Roman"/>
                <a:cs typeface="Times New Roman"/>
              </a:rPr>
              <a:t>the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queue</a:t>
            </a:r>
            <a:r>
              <a:rPr sz="2200" spc="0" dirty="0" smtClean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1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marR="46990" indent="-342900">
              <a:lnSpc>
                <a:spcPts val="2170"/>
              </a:lnSpc>
            </a:pPr>
            <a:r>
              <a:rPr sz="2200" spc="-980" dirty="0" smtClean="0">
                <a:latin typeface="Wingdings"/>
                <a:cs typeface="Wingdings"/>
              </a:rPr>
              <a:t></a:t>
            </a:r>
            <a:r>
              <a:rPr sz="2200" spc="18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The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queue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o</a:t>
            </a:r>
            <a:r>
              <a:rPr sz="2200" spc="-40" dirty="0" smtClean="0">
                <a:latin typeface="Times New Roman"/>
                <a:cs typeface="Times New Roman"/>
              </a:rPr>
              <a:t>r</a:t>
            </a:r>
            <a:r>
              <a:rPr sz="2200" spc="-15" dirty="0" smtClean="0">
                <a:latin typeface="Times New Roman"/>
                <a:cs typeface="Times New Roman"/>
              </a:rPr>
              <a:t>ga</a:t>
            </a:r>
            <a:r>
              <a:rPr sz="2200" spc="-10" dirty="0" smtClean="0">
                <a:latin typeface="Times New Roman"/>
                <a:cs typeface="Times New Roman"/>
              </a:rPr>
              <a:t>ni</a:t>
            </a:r>
            <a:r>
              <a:rPr sz="2200" spc="-15" dirty="0" smtClean="0">
                <a:latin typeface="Times New Roman"/>
                <a:cs typeface="Times New Roman"/>
              </a:rPr>
              <a:t>za</a:t>
            </a:r>
            <a:r>
              <a:rPr sz="2200" spc="-10" dirty="0" smtClean="0">
                <a:latin typeface="Times New Roman"/>
                <a:cs typeface="Times New Roman"/>
              </a:rPr>
              <a:t>tion </a:t>
            </a:r>
            <a:r>
              <a:rPr sz="2200" spc="-15" dirty="0" smtClean="0">
                <a:latin typeface="Times New Roman"/>
                <a:cs typeface="Times New Roman"/>
              </a:rPr>
              <a:t>a</a:t>
            </a:r>
            <a:r>
              <a:rPr sz="2200" spc="-10" dirty="0" smtClean="0">
                <a:latin typeface="Times New Roman"/>
                <a:cs typeface="Times New Roman"/>
              </a:rPr>
              <a:t>lw</a:t>
            </a:r>
            <a:r>
              <a:rPr sz="2200" spc="-15" dirty="0" smtClean="0">
                <a:latin typeface="Times New Roman"/>
                <a:cs typeface="Times New Roman"/>
              </a:rPr>
              <a:t>a</a:t>
            </a:r>
            <a:r>
              <a:rPr sz="2200" spc="0" dirty="0" smtClean="0">
                <a:latin typeface="Times New Roman"/>
                <a:cs typeface="Times New Roman"/>
              </a:rPr>
              <a:t>ys runs </a:t>
            </a:r>
            <a:r>
              <a:rPr sz="2200" spc="-10" dirty="0" smtClean="0">
                <a:latin typeface="Times New Roman"/>
                <a:cs typeface="Times New Roman"/>
              </a:rPr>
              <a:t>in fix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0" dirty="0" smtClean="0">
                <a:latin typeface="Times New Roman"/>
                <a:cs typeface="Times New Roman"/>
              </a:rPr>
              <a:t>d </a:t>
            </a:r>
            <a:r>
              <a:rPr sz="2200" spc="-15" dirty="0" smtClean="0">
                <a:latin typeface="Times New Roman"/>
                <a:cs typeface="Times New Roman"/>
              </a:rPr>
              <a:t>mode</a:t>
            </a:r>
            <a:r>
              <a:rPr sz="2200" spc="0" dirty="0" smtClean="0">
                <a:latin typeface="Times New Roman"/>
                <a:cs typeface="Times New Roman"/>
              </a:rPr>
              <a:t>, </a:t>
            </a:r>
            <a:r>
              <a:rPr sz="2200" spc="-15" dirty="0" smtClean="0">
                <a:latin typeface="Times New Roman"/>
                <a:cs typeface="Times New Roman"/>
              </a:rPr>
              <a:t>a</a:t>
            </a:r>
            <a:r>
              <a:rPr sz="2200" spc="0" dirty="0" smtClean="0">
                <a:latin typeface="Times New Roman"/>
                <a:cs typeface="Times New Roman"/>
              </a:rPr>
              <a:t>nd </a:t>
            </a:r>
            <a:r>
              <a:rPr sz="2200" spc="-10" dirty="0" smtClean="0">
                <a:latin typeface="Times New Roman"/>
                <a:cs typeface="Times New Roman"/>
              </a:rPr>
              <a:t>logi</a:t>
            </a:r>
            <a:r>
              <a:rPr sz="2200" spc="-15" dirty="0" smtClean="0">
                <a:latin typeface="Times New Roman"/>
                <a:cs typeface="Times New Roman"/>
              </a:rPr>
              <a:t>ca</a:t>
            </a:r>
            <a:r>
              <a:rPr sz="2200" spc="-10" dirty="0" smtClean="0">
                <a:latin typeface="Times New Roman"/>
                <a:cs typeface="Times New Roman"/>
              </a:rPr>
              <a:t>l r</a:t>
            </a:r>
            <a:r>
              <a:rPr sz="2200" spc="-15" dirty="0" smtClean="0">
                <a:latin typeface="Times New Roman"/>
                <a:cs typeface="Times New Roman"/>
              </a:rPr>
              <a:t>ec</a:t>
            </a:r>
            <a:r>
              <a:rPr sz="2200" spc="0" dirty="0" smtClean="0">
                <a:latin typeface="Times New Roman"/>
                <a:cs typeface="Times New Roman"/>
              </a:rPr>
              <a:t>ord </a:t>
            </a:r>
            <a:r>
              <a:rPr sz="2200" spc="-15" dirty="0" smtClean="0">
                <a:latin typeface="Times New Roman"/>
                <a:cs typeface="Times New Roman"/>
              </a:rPr>
              <a:t>numbe</a:t>
            </a:r>
            <a:r>
              <a:rPr sz="2200" spc="0" dirty="0" smtClean="0">
                <a:latin typeface="Times New Roman"/>
                <a:cs typeface="Times New Roman"/>
              </a:rPr>
              <a:t>rs </a:t>
            </a:r>
            <a:r>
              <a:rPr sz="2200" spc="-15" dirty="0" smtClean="0">
                <a:latin typeface="Times New Roman"/>
                <a:cs typeface="Times New Roman"/>
              </a:rPr>
              <a:t>neve</a:t>
            </a:r>
            <a:r>
              <a:rPr sz="2200" spc="0" dirty="0" smtClean="0">
                <a:latin typeface="Times New Roman"/>
                <a:cs typeface="Times New Roman"/>
              </a:rPr>
              <a:t>r </a:t>
            </a:r>
            <a:r>
              <a:rPr sz="2200" spc="-15" dirty="0" smtClean="0">
                <a:latin typeface="Times New Roman"/>
                <a:cs typeface="Times New Roman"/>
              </a:rPr>
              <a:t>change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0" dirty="0" smtClean="0">
                <a:latin typeface="Times New Roman"/>
                <a:cs typeface="Times New Roman"/>
              </a:rPr>
              <a:t>r</a:t>
            </a:r>
            <a:r>
              <a:rPr sz="2200" spc="-15" dirty="0" smtClean="0">
                <a:latin typeface="Times New Roman"/>
                <a:cs typeface="Times New Roman"/>
              </a:rPr>
              <a:t>ega</a:t>
            </a:r>
            <a:r>
              <a:rPr sz="2200" spc="-10" dirty="0" smtClean="0">
                <a:latin typeface="Times New Roman"/>
                <a:cs typeface="Times New Roman"/>
              </a:rPr>
              <a:t>rdl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0" dirty="0" smtClean="0">
                <a:latin typeface="Times New Roman"/>
                <a:cs typeface="Times New Roman"/>
              </a:rPr>
              <a:t>ss of </a:t>
            </a:r>
            <a:r>
              <a:rPr sz="2200" spc="-10" dirty="0" smtClean="0">
                <a:latin typeface="Times New Roman"/>
                <a:cs typeface="Times New Roman"/>
              </a:rPr>
              <a:t>the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da</a:t>
            </a:r>
            <a:r>
              <a:rPr sz="2200" spc="-10" dirty="0" smtClean="0">
                <a:latin typeface="Times New Roman"/>
                <a:cs typeface="Times New Roman"/>
              </a:rPr>
              <a:t>t</a:t>
            </a:r>
            <a:r>
              <a:rPr sz="2200" spc="-15" dirty="0" smtClean="0">
                <a:latin typeface="Times New Roman"/>
                <a:cs typeface="Times New Roman"/>
              </a:rPr>
              <a:t>aba</a:t>
            </a:r>
            <a:r>
              <a:rPr sz="2200" spc="0" dirty="0" smtClean="0">
                <a:latin typeface="Times New Roman"/>
                <a:cs typeface="Times New Roman"/>
              </a:rPr>
              <a:t>s</a:t>
            </a:r>
            <a:r>
              <a:rPr sz="2200" spc="-10" dirty="0" smtClean="0">
                <a:latin typeface="Times New Roman"/>
                <a:cs typeface="Times New Roman"/>
              </a:rPr>
              <a:t>e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ope</a:t>
            </a:r>
            <a:r>
              <a:rPr sz="2200" spc="-10" dirty="0" smtClean="0">
                <a:latin typeface="Times New Roman"/>
                <a:cs typeface="Times New Roman"/>
              </a:rPr>
              <a:t>r</a:t>
            </a:r>
            <a:r>
              <a:rPr sz="2200" spc="-15" dirty="0" smtClean="0">
                <a:latin typeface="Times New Roman"/>
                <a:cs typeface="Times New Roman"/>
              </a:rPr>
              <a:t>a</a:t>
            </a:r>
            <a:r>
              <a:rPr sz="2200" spc="-10" dirty="0" smtClean="0">
                <a:latin typeface="Times New Roman"/>
                <a:cs typeface="Times New Roman"/>
              </a:rPr>
              <a:t>tions.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43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200" spc="-980" dirty="0" smtClean="0">
                <a:latin typeface="Wingdings"/>
                <a:cs typeface="Wingdings"/>
              </a:rPr>
              <a:t></a:t>
            </a:r>
            <a:r>
              <a:rPr sz="2200" spc="18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Rec</a:t>
            </a:r>
            <a:r>
              <a:rPr sz="2200" spc="0" dirty="0" smtClean="0">
                <a:latin typeface="Times New Roman"/>
                <a:cs typeface="Times New Roman"/>
              </a:rPr>
              <a:t>nos</a:t>
            </a:r>
            <a:r>
              <a:rPr sz="2200" spc="-10" dirty="0" smtClean="0">
                <a:latin typeface="Times New Roman"/>
                <a:cs typeface="Times New Roman"/>
              </a:rPr>
              <a:t>: D</a:t>
            </a:r>
            <a:r>
              <a:rPr sz="2200" spc="-15" dirty="0" smtClean="0">
                <a:latin typeface="Times New Roman"/>
                <a:cs typeface="Times New Roman"/>
              </a:rPr>
              <a:t>a</a:t>
            </a:r>
            <a:r>
              <a:rPr sz="2200" spc="-10" dirty="0" smtClean="0">
                <a:latin typeface="Times New Roman"/>
                <a:cs typeface="Times New Roman"/>
              </a:rPr>
              <a:t>ta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10" dirty="0" smtClean="0">
                <a:latin typeface="Times New Roman"/>
                <a:cs typeface="Times New Roman"/>
              </a:rPr>
              <a:t>is stor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0" dirty="0" smtClean="0">
                <a:latin typeface="Times New Roman"/>
                <a:cs typeface="Times New Roman"/>
              </a:rPr>
              <a:t>d </a:t>
            </a:r>
            <a:r>
              <a:rPr sz="2200" spc="-10" dirty="0" smtClean="0">
                <a:latin typeface="Times New Roman"/>
                <a:cs typeface="Times New Roman"/>
              </a:rPr>
              <a:t>in 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-10" dirty="0" smtClean="0">
                <a:latin typeface="Times New Roman"/>
                <a:cs typeface="Times New Roman"/>
              </a:rPr>
              <a:t>ith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0" dirty="0" smtClean="0">
                <a:latin typeface="Times New Roman"/>
                <a:cs typeface="Times New Roman"/>
              </a:rPr>
              <a:t>r </a:t>
            </a:r>
            <a:r>
              <a:rPr sz="2200" spc="-10" dirty="0" smtClean="0">
                <a:latin typeface="Times New Roman"/>
                <a:cs typeface="Times New Roman"/>
              </a:rPr>
              <a:t>fix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0" dirty="0" smtClean="0">
                <a:latin typeface="Times New Roman"/>
                <a:cs typeface="Times New Roman"/>
              </a:rPr>
              <a:t>d or </a:t>
            </a:r>
            <a:r>
              <a:rPr sz="2200" spc="-15" dirty="0" smtClean="0">
                <a:latin typeface="Times New Roman"/>
                <a:cs typeface="Times New Roman"/>
              </a:rPr>
              <a:t>va</a:t>
            </a:r>
            <a:r>
              <a:rPr sz="2200" spc="-10" dirty="0" smtClean="0">
                <a:latin typeface="Times New Roman"/>
                <a:cs typeface="Times New Roman"/>
              </a:rPr>
              <a:t>ri</a:t>
            </a:r>
            <a:r>
              <a:rPr sz="2200" spc="-15" dirty="0" smtClean="0">
                <a:latin typeface="Times New Roman"/>
                <a:cs typeface="Times New Roman"/>
              </a:rPr>
              <a:t>a</a:t>
            </a:r>
            <a:r>
              <a:rPr sz="2200" spc="-10" dirty="0" smtClean="0">
                <a:latin typeface="Times New Roman"/>
                <a:cs typeface="Times New Roman"/>
              </a:rPr>
              <a:t>bl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-10" dirty="0" smtClean="0">
                <a:latin typeface="Times New Roman"/>
                <a:cs typeface="Times New Roman"/>
              </a:rPr>
              <a:t>-l</a:t>
            </a:r>
            <a:r>
              <a:rPr sz="2200" spc="-15" dirty="0" smtClean="0">
                <a:latin typeface="Times New Roman"/>
                <a:cs typeface="Times New Roman"/>
              </a:rPr>
              <a:t>e</a:t>
            </a:r>
            <a:r>
              <a:rPr sz="2200" spc="-10" dirty="0" smtClean="0">
                <a:latin typeface="Times New Roman"/>
                <a:cs typeface="Times New Roman"/>
              </a:rPr>
              <a:t>ngth r</a:t>
            </a:r>
            <a:r>
              <a:rPr sz="2200" spc="-15" dirty="0" smtClean="0">
                <a:latin typeface="Times New Roman"/>
                <a:cs typeface="Times New Roman"/>
              </a:rPr>
              <a:t>ec</a:t>
            </a:r>
            <a:r>
              <a:rPr sz="2200" spc="0" dirty="0" smtClean="0">
                <a:latin typeface="Times New Roman"/>
                <a:cs typeface="Times New Roman"/>
              </a:rPr>
              <a:t>ords.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File 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org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aniza</a:t>
            </a:r>
            <a:r>
              <a:rPr sz="4000" b="1" spc="-484" dirty="0" smtClean="0">
                <a:solidFill>
                  <a:srgbClr val="003300"/>
                </a:solidFill>
                <a:latin typeface="Calibri"/>
                <a:cs typeface="Calibri"/>
              </a:rPr>
              <a:t>&amp;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ons 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suppor</a:t>
            </a:r>
            <a:r>
              <a:rPr sz="40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te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d 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in</a:t>
            </a:r>
            <a:r>
              <a:rPr sz="4000" b="1" spc="-10" dirty="0" smtClean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40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0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000" b="1" spc="-10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y D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A summ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ary 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of me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thods 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of D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ataba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4000" b="1" spc="0" dirty="0" smtClean="0">
                <a:solidFill>
                  <a:srgbClr val="003300"/>
                </a:solidFill>
                <a:latin typeface="Calibri"/>
                <a:cs typeface="Calibri"/>
              </a:rPr>
              <a:t>e c</a:t>
            </a:r>
            <a:r>
              <a:rPr sz="4000" b="1" spc="-5" dirty="0" smtClean="0">
                <a:solidFill>
                  <a:srgbClr val="003300"/>
                </a:solidFill>
                <a:latin typeface="Calibri"/>
                <a:cs typeface="Calibri"/>
              </a:rPr>
              <a:t>l</a:t>
            </a:r>
            <a:r>
              <a:rPr sz="40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as</a:t>
            </a:r>
            <a:r>
              <a:rPr sz="40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3828" y="5208210"/>
            <a:ext cx="4406265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Times New Roman"/>
                <a:cs typeface="Times New Roman"/>
              </a:rPr>
              <a:t>For </a:t>
            </a:r>
            <a:r>
              <a:rPr sz="2000" spc="-15" dirty="0" smtClean="0">
                <a:latin typeface="Times New Roman"/>
                <a:cs typeface="Times New Roman"/>
              </a:rPr>
              <a:t>more</a:t>
            </a:r>
            <a:r>
              <a:rPr sz="2000" spc="-5" dirty="0" smtClean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information see Berk</a:t>
            </a:r>
            <a:r>
              <a:rPr sz="2000" spc="-15" dirty="0" smtClean="0">
                <a:latin typeface="Times New Roman"/>
                <a:cs typeface="Times New Roman"/>
              </a:rPr>
              <a:t>e</a:t>
            </a:r>
            <a:r>
              <a:rPr sz="2000" spc="-10" dirty="0" smtClean="0">
                <a:latin typeface="Times New Roman"/>
                <a:cs typeface="Times New Roman"/>
              </a:rPr>
              <a:t>leyD</a:t>
            </a:r>
            <a:r>
              <a:rPr sz="2000" spc="-15" dirty="0" smtClean="0">
                <a:latin typeface="Times New Roman"/>
                <a:cs typeface="Times New Roman"/>
              </a:rPr>
              <a:t>B</a:t>
            </a:r>
            <a:r>
              <a:rPr sz="2000" spc="-1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API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1293" y="1670050"/>
          <a:ext cx="8367761" cy="3395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987"/>
                <a:gridCol w="2019436"/>
                <a:gridCol w="5296287"/>
              </a:tblGrid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spc="-5" dirty="0" smtClean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0" dirty="0" smtClean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1800" b="1" spc="-5" dirty="0" smtClean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ip</a:t>
                      </a:r>
                      <a:r>
                        <a:rPr sz="1800" b="1" spc="0" dirty="0" smtClean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b="1" spc="-5" dirty="0" smtClean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0" dirty="0" smtClean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op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atabas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Create/Open a database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Close a database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Get items from a database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put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put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Store items into a database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Delete items from a database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stat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getStats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Return database sta8s8cs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Emptying a database of all records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sync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sync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Flushes all modiﬁed records from the DB cache to disk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asso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iate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atabase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Declares one DB as secondary index of a primary DB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493521"/>
            <a:ext cx="6018530" cy="669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spc="-795" dirty="0" smtClean="0">
                <a:latin typeface="Wingdings"/>
                <a:cs typeface="Wingdings"/>
              </a:rPr>
              <a:t></a:t>
            </a:r>
            <a:r>
              <a:rPr sz="2000" spc="-795" dirty="0" smtClean="0">
                <a:latin typeface="Times New Roman"/>
                <a:cs typeface="Times New Roman"/>
              </a:rPr>
              <a:t>	A</a:t>
            </a:r>
            <a:r>
              <a:rPr sz="2000" spc="-114" dirty="0" smtClean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database cursor supports tr</a:t>
            </a:r>
            <a:r>
              <a:rPr sz="2000" spc="-15" dirty="0" smtClean="0">
                <a:latin typeface="Times New Roman"/>
                <a:cs typeface="Times New Roman"/>
              </a:rPr>
              <a:t>a</a:t>
            </a:r>
            <a:r>
              <a:rPr sz="2000" spc="-10" dirty="0" smtClean="0">
                <a:latin typeface="Times New Roman"/>
                <a:cs typeface="Times New Roman"/>
              </a:rPr>
              <a:t>versing the database.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2000" spc="-795" dirty="0" smtClean="0">
                <a:latin typeface="Wingdings"/>
                <a:cs typeface="Wingdings"/>
              </a:rPr>
              <a:t></a:t>
            </a:r>
            <a:r>
              <a:rPr sz="2000" spc="-795" dirty="0" smtClean="0">
                <a:latin typeface="Times New Roman"/>
                <a:cs typeface="Times New Roman"/>
              </a:rPr>
              <a:t>	</a:t>
            </a:r>
            <a:r>
              <a:rPr sz="2000" spc="-10" dirty="0" smtClean="0">
                <a:latin typeface="Times New Roman"/>
                <a:cs typeface="Times New Roman"/>
              </a:rPr>
              <a:t>It is the only way to access individual </a:t>
            </a:r>
            <a:r>
              <a:rPr sz="2000" i="1" spc="-10" dirty="0" smtClean="0">
                <a:latin typeface="Times New Roman"/>
                <a:cs typeface="Times New Roman"/>
              </a:rPr>
              <a:t>duplicate </a:t>
            </a:r>
            <a:r>
              <a:rPr sz="2000" spc="-10" dirty="0" smtClean="0">
                <a:latin typeface="Times New Roman"/>
                <a:cs typeface="Times New Roman"/>
              </a:rPr>
              <a:t>r</a:t>
            </a:r>
            <a:r>
              <a:rPr sz="2000" spc="-15" dirty="0" smtClean="0">
                <a:latin typeface="Times New Roman"/>
                <a:cs typeface="Times New Roman"/>
              </a:rPr>
              <a:t>e</a:t>
            </a:r>
            <a:r>
              <a:rPr sz="2000" spc="-10" dirty="0" smtClean="0">
                <a:latin typeface="Times New Roman"/>
                <a:cs typeface="Times New Roman"/>
              </a:rPr>
              <a:t>cords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u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rs</a:t>
            </a: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o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rs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475" y="2580639"/>
            <a:ext cx="1002030" cy="370839"/>
          </a:xfrm>
          <a:custGeom>
            <a:avLst/>
            <a:gdLst/>
            <a:ahLst/>
            <a:cxnLst/>
            <a:rect l="l" t="t" r="r" b="b"/>
            <a:pathLst>
              <a:path w="1002030" h="370839">
                <a:moveTo>
                  <a:pt x="0" y="0"/>
                </a:moveTo>
                <a:lnTo>
                  <a:pt x="1002030" y="0"/>
                </a:lnTo>
                <a:lnTo>
                  <a:pt x="100203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9506" y="2580639"/>
            <a:ext cx="1131823" cy="370839"/>
          </a:xfrm>
          <a:custGeom>
            <a:avLst/>
            <a:gdLst/>
            <a:ahLst/>
            <a:cxnLst/>
            <a:rect l="l" t="t" r="r" b="b"/>
            <a:pathLst>
              <a:path w="1131823" h="370839">
                <a:moveTo>
                  <a:pt x="0" y="0"/>
                </a:moveTo>
                <a:lnTo>
                  <a:pt x="1131823" y="0"/>
                </a:lnTo>
                <a:lnTo>
                  <a:pt x="1131823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1330" y="2580639"/>
            <a:ext cx="5575194" cy="370839"/>
          </a:xfrm>
          <a:custGeom>
            <a:avLst/>
            <a:gdLst/>
            <a:ahLst/>
            <a:cxnLst/>
            <a:rect l="l" t="t" r="r" b="b"/>
            <a:pathLst>
              <a:path w="5575194" h="370839">
                <a:moveTo>
                  <a:pt x="0" y="0"/>
                </a:moveTo>
                <a:lnTo>
                  <a:pt x="5575194" y="0"/>
                </a:lnTo>
                <a:lnTo>
                  <a:pt x="5575194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475" y="3322320"/>
            <a:ext cx="1002030" cy="579119"/>
          </a:xfrm>
          <a:custGeom>
            <a:avLst/>
            <a:gdLst/>
            <a:ahLst/>
            <a:cxnLst/>
            <a:rect l="l" t="t" r="r" b="b"/>
            <a:pathLst>
              <a:path w="1002030" h="579119">
                <a:moveTo>
                  <a:pt x="0" y="0"/>
                </a:moveTo>
                <a:lnTo>
                  <a:pt x="1002030" y="0"/>
                </a:lnTo>
                <a:lnTo>
                  <a:pt x="1002030" y="579119"/>
                </a:lnTo>
                <a:lnTo>
                  <a:pt x="0" y="5791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506" y="3322320"/>
            <a:ext cx="1131823" cy="579119"/>
          </a:xfrm>
          <a:custGeom>
            <a:avLst/>
            <a:gdLst/>
            <a:ahLst/>
            <a:cxnLst/>
            <a:rect l="l" t="t" r="r" b="b"/>
            <a:pathLst>
              <a:path w="1131823" h="579119">
                <a:moveTo>
                  <a:pt x="0" y="0"/>
                </a:moveTo>
                <a:lnTo>
                  <a:pt x="1131823" y="0"/>
                </a:lnTo>
                <a:lnTo>
                  <a:pt x="1131823" y="579119"/>
                </a:lnTo>
                <a:lnTo>
                  <a:pt x="0" y="5791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1330" y="3322320"/>
            <a:ext cx="5575194" cy="579119"/>
          </a:xfrm>
          <a:custGeom>
            <a:avLst/>
            <a:gdLst/>
            <a:ahLst/>
            <a:cxnLst/>
            <a:rect l="l" t="t" r="r" b="b"/>
            <a:pathLst>
              <a:path w="5575194" h="579119">
                <a:moveTo>
                  <a:pt x="0" y="0"/>
                </a:moveTo>
                <a:lnTo>
                  <a:pt x="5575194" y="0"/>
                </a:lnTo>
                <a:lnTo>
                  <a:pt x="5575194" y="579119"/>
                </a:lnTo>
                <a:lnTo>
                  <a:pt x="0" y="5791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475" y="4272279"/>
            <a:ext cx="1002030" cy="579119"/>
          </a:xfrm>
          <a:custGeom>
            <a:avLst/>
            <a:gdLst/>
            <a:ahLst/>
            <a:cxnLst/>
            <a:rect l="l" t="t" r="r" b="b"/>
            <a:pathLst>
              <a:path w="1002030" h="579120">
                <a:moveTo>
                  <a:pt x="0" y="0"/>
                </a:moveTo>
                <a:lnTo>
                  <a:pt x="1002030" y="0"/>
                </a:lnTo>
                <a:lnTo>
                  <a:pt x="1002030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9506" y="4272279"/>
            <a:ext cx="1131823" cy="579119"/>
          </a:xfrm>
          <a:custGeom>
            <a:avLst/>
            <a:gdLst/>
            <a:ahLst/>
            <a:cxnLst/>
            <a:rect l="l" t="t" r="r" b="b"/>
            <a:pathLst>
              <a:path w="1131823" h="579120">
                <a:moveTo>
                  <a:pt x="0" y="0"/>
                </a:moveTo>
                <a:lnTo>
                  <a:pt x="1131823" y="0"/>
                </a:lnTo>
                <a:lnTo>
                  <a:pt x="1131823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1330" y="4272279"/>
            <a:ext cx="5575194" cy="579119"/>
          </a:xfrm>
          <a:custGeom>
            <a:avLst/>
            <a:gdLst/>
            <a:ahLst/>
            <a:cxnLst/>
            <a:rect l="l" t="t" r="r" b="b"/>
            <a:pathLst>
              <a:path w="5575194" h="579120">
                <a:moveTo>
                  <a:pt x="0" y="0"/>
                </a:moveTo>
                <a:lnTo>
                  <a:pt x="5575194" y="0"/>
                </a:lnTo>
                <a:lnTo>
                  <a:pt x="5575194" y="579120"/>
                </a:lnTo>
                <a:lnTo>
                  <a:pt x="0" y="579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3828" y="5259010"/>
            <a:ext cx="4406265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latin typeface="Times New Roman"/>
                <a:cs typeface="Times New Roman"/>
              </a:rPr>
              <a:t>For </a:t>
            </a:r>
            <a:r>
              <a:rPr sz="2000" spc="-15" dirty="0" smtClean="0">
                <a:latin typeface="Times New Roman"/>
                <a:cs typeface="Times New Roman"/>
              </a:rPr>
              <a:t>more</a:t>
            </a:r>
            <a:r>
              <a:rPr sz="2000" spc="-5" dirty="0" smtClean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information see Berk</a:t>
            </a:r>
            <a:r>
              <a:rPr sz="2000" spc="-15" dirty="0" smtClean="0">
                <a:latin typeface="Times New Roman"/>
                <a:cs typeface="Times New Roman"/>
              </a:rPr>
              <a:t>e</a:t>
            </a:r>
            <a:r>
              <a:rPr sz="2000" spc="-10" dirty="0" smtClean="0">
                <a:latin typeface="Times New Roman"/>
                <a:cs typeface="Times New Roman"/>
              </a:rPr>
              <a:t>leyD</a:t>
            </a:r>
            <a:r>
              <a:rPr sz="2000" spc="-15" dirty="0" smtClean="0">
                <a:latin typeface="Times New Roman"/>
                <a:cs typeface="Times New Roman"/>
              </a:rPr>
              <a:t>B</a:t>
            </a:r>
            <a:r>
              <a:rPr sz="2000" spc="-1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API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11125" y="2203450"/>
          <a:ext cx="7709047" cy="3012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970"/>
                <a:gridCol w="1188341"/>
                <a:gridCol w="5593736"/>
              </a:tblGrid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</a:t>
                      </a:r>
                      <a:r>
                        <a:rPr sz="16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r>
                        <a:rPr sz="1600" b="1" spc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c_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dup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Duplicates a cursor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c_close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Discards the cursor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126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c_count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oun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Returns the number of duplicate data items for the key to which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644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the cursor refers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c_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Deletes the key/data pair to which the cursor refers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126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c_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getFirst,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Retrieves key/data pairs from the database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644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getNex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c_</a:t>
                      </a: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spc="0" dirty="0" smtClean="0">
                          <a:latin typeface="Calibri"/>
                          <a:cs typeface="Calibri"/>
                        </a:rPr>
                        <a:t>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600" b="1" spc="-5" dirty="0" smtClean="0">
                          <a:latin typeface="Calibri"/>
                          <a:cs typeface="Calibri"/>
                        </a:rPr>
                        <a:t>put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alibri"/>
                          <a:cs typeface="Calibri"/>
                        </a:rPr>
                        <a:t>Stores key/data pairs into the database using a cursor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475" y="5791200"/>
            <a:ext cx="1047748" cy="99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38799"/>
            <a:ext cx="9143998" cy="76200"/>
          </a:xfrm>
          <a:custGeom>
            <a:avLst/>
            <a:gdLst/>
            <a:ahLst/>
            <a:cxnLst/>
            <a:rect l="l" t="t" r="r" b="b"/>
            <a:pathLst>
              <a:path w="9143998" h="76200">
                <a:moveTo>
                  <a:pt x="0" y="0"/>
                </a:moveTo>
                <a:lnTo>
                  <a:pt x="9143998" y="0"/>
                </a:lnTo>
                <a:lnTo>
                  <a:pt x="9143998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38799"/>
            <a:ext cx="9143997" cy="76199"/>
          </a:xfrm>
          <a:custGeom>
            <a:avLst/>
            <a:gdLst/>
            <a:ahLst/>
            <a:cxnLst/>
            <a:rect l="l" t="t" r="r" b="b"/>
            <a:pathLst>
              <a:path w="9143997" h="76199">
                <a:moveTo>
                  <a:pt x="0" y="0"/>
                </a:moveTo>
                <a:lnTo>
                  <a:pt x="9143997" y="0"/>
                </a:lnTo>
                <a:lnTo>
                  <a:pt x="9143997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645921"/>
            <a:ext cx="7732395" cy="79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5" dirty="0" smtClean="0">
                <a:latin typeface="Wingdings"/>
                <a:cs typeface="Wingdings"/>
              </a:rPr>
              <a:t></a:t>
            </a:r>
            <a:r>
              <a:rPr sz="2400" spc="19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Examp</a:t>
            </a:r>
            <a:r>
              <a:rPr sz="2400" b="1" spc="-10" dirty="0" smtClean="0">
                <a:latin typeface="Times New Roman"/>
                <a:cs typeface="Times New Roman"/>
              </a:rPr>
              <a:t>le</a:t>
            </a:r>
            <a:r>
              <a:rPr sz="2400" spc="-10" dirty="0" smtClean="0">
                <a:latin typeface="Times New Roman"/>
                <a:cs typeface="Times New Roman"/>
              </a:rPr>
              <a:t>: D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v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lop </a:t>
            </a:r>
            <a:r>
              <a:rPr sz="2400" spc="-15" dirty="0" smtClean="0">
                <a:latin typeface="Times New Roman"/>
                <a:cs typeface="Times New Roman"/>
              </a:rPr>
              <a:t>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progr</a:t>
            </a:r>
            <a:r>
              <a:rPr sz="2400" spc="-20" dirty="0" smtClean="0">
                <a:latin typeface="Times New Roman"/>
                <a:cs typeface="Times New Roman"/>
              </a:rPr>
              <a:t>am, </a:t>
            </a:r>
            <a:r>
              <a:rPr sz="2400" spc="-10" dirty="0" smtClean="0">
                <a:latin typeface="Times New Roman"/>
                <a:cs typeface="Times New Roman"/>
              </a:rPr>
              <a:t>to ins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rt/r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tri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5" dirty="0" smtClean="0">
                <a:latin typeface="Times New Roman"/>
                <a:cs typeface="Times New Roman"/>
              </a:rPr>
              <a:t>ve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15" dirty="0" smtClean="0">
                <a:latin typeface="Times New Roman"/>
                <a:cs typeface="Times New Roman"/>
              </a:rPr>
              <a:t>tud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nt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  <a:spcBef>
                <a:spcPts val="495"/>
              </a:spcBef>
            </a:pPr>
            <a:r>
              <a:rPr sz="2400" dirty="0" smtClean="0">
                <a:latin typeface="Times New Roman"/>
                <a:cs typeface="Times New Roman"/>
              </a:rPr>
              <a:t>1. </a:t>
            </a:r>
            <a:r>
              <a:rPr sz="2400" spc="-15" dirty="0" smtClean="0">
                <a:latin typeface="Times New Roman"/>
                <a:cs typeface="Times New Roman"/>
              </a:rPr>
              <a:t>Cr</a:t>
            </a:r>
            <a:r>
              <a:rPr sz="2400" spc="-20" dirty="0" smtClean="0">
                <a:latin typeface="Times New Roman"/>
                <a:cs typeface="Times New Roman"/>
              </a:rPr>
              <a:t>ea</a:t>
            </a:r>
            <a:r>
              <a:rPr sz="2400" spc="-10" dirty="0" smtClean="0">
                <a:latin typeface="Times New Roman"/>
                <a:cs typeface="Times New Roman"/>
              </a:rPr>
              <a:t>te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d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0" dirty="0" smtClean="0">
                <a:latin typeface="Times New Roman"/>
                <a:cs typeface="Times New Roman"/>
              </a:rPr>
              <a:t>t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-15" dirty="0" smtClean="0">
                <a:latin typeface="Times New Roman"/>
                <a:cs typeface="Times New Roman"/>
              </a:rPr>
              <a:t>b</a:t>
            </a:r>
            <a:r>
              <a:rPr sz="2400" spc="-20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20" dirty="0" smtClean="0">
                <a:latin typeface="Times New Roman"/>
                <a:cs typeface="Times New Roman"/>
              </a:rPr>
              <a:t>e</a:t>
            </a:r>
            <a:r>
              <a:rPr sz="2400" spc="-1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3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30" dirty="0" smtClean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erke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le</a:t>
            </a:r>
            <a:r>
              <a:rPr sz="4400" b="1" spc="-25" dirty="0" smtClean="0">
                <a:solidFill>
                  <a:srgbClr val="003300"/>
                </a:solidFill>
                <a:latin typeface="Calibri"/>
                <a:cs typeface="Calibri"/>
              </a:rPr>
              <a:t>y DB AP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I </a:t>
            </a:r>
            <a:r>
              <a:rPr sz="4400" b="1" spc="-20" dirty="0" smtClean="0">
                <a:solidFill>
                  <a:srgbClr val="003300"/>
                </a:solidFill>
                <a:latin typeface="Calibri"/>
                <a:cs typeface="Calibri"/>
              </a:rPr>
              <a:t>(</a:t>
            </a:r>
            <a:r>
              <a:rPr sz="4400" b="1" spc="0" dirty="0" smtClean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400" b="1" spc="-15" dirty="0" smtClean="0">
                <a:solidFill>
                  <a:srgbClr val="003300"/>
                </a:solidFill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38" y="2518756"/>
            <a:ext cx="8179723" cy="3237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96" y="2543695"/>
            <a:ext cx="7672646" cy="3175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99" y="2547879"/>
            <a:ext cx="8077198" cy="3139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99" y="2547878"/>
            <a:ext cx="8077197" cy="3139320"/>
          </a:xfrm>
          <a:custGeom>
            <a:avLst/>
            <a:gdLst/>
            <a:ahLst/>
            <a:cxnLst/>
            <a:rect l="l" t="t" r="r" b="b"/>
            <a:pathLst>
              <a:path w="8077197" h="3139320">
                <a:moveTo>
                  <a:pt x="0" y="0"/>
                </a:moveTo>
                <a:lnTo>
                  <a:pt x="8077197" y="0"/>
                </a:lnTo>
                <a:lnTo>
                  <a:pt x="8077197" y="3139320"/>
                </a:lnTo>
                <a:lnTo>
                  <a:pt x="0" y="313932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39" y="2608839"/>
            <a:ext cx="3263265" cy="3014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690370">
              <a:lnSpc>
                <a:spcPts val="2100"/>
              </a:lnSpc>
            </a:pPr>
            <a:r>
              <a:rPr sz="1800" dirty="0" smtClean="0">
                <a:latin typeface="Times New Roman"/>
                <a:cs typeface="Times New Roman"/>
              </a:rPr>
              <a:t># </a:t>
            </a:r>
            <a:r>
              <a:rPr sz="1800" spc="-10" dirty="0" smtClean="0">
                <a:latin typeface="Times New Roman"/>
                <a:cs typeface="Times New Roman"/>
              </a:rPr>
              <a:t>include &lt;db.h&gt;</a:t>
            </a:r>
            <a:r>
              <a:rPr sz="1800" spc="-5" dirty="0" smtClean="0">
                <a:latin typeface="Times New Roman"/>
                <a:cs typeface="Times New Roman"/>
              </a:rPr>
              <a:t> D</a:t>
            </a:r>
            <a:r>
              <a:rPr sz="1800" spc="-15" dirty="0" smtClean="0">
                <a:latin typeface="Times New Roman"/>
                <a:cs typeface="Times New Roman"/>
              </a:rPr>
              <a:t>B *s</a:t>
            </a:r>
            <a:r>
              <a:rPr sz="1800" spc="-10" dirty="0" smtClean="0">
                <a:latin typeface="Times New Roman"/>
                <a:cs typeface="Times New Roman"/>
              </a:rPr>
              <a:t>tudent_db</a:t>
            </a:r>
            <a:r>
              <a:rPr sz="1800" spc="-5" dirty="0" smtClean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</a:pPr>
            <a:r>
              <a:rPr sz="1800" spc="-10" dirty="0" smtClean="0">
                <a:latin typeface="Times New Roman"/>
                <a:cs typeface="Times New Roman"/>
              </a:rPr>
              <a:t>db_create(&amp;student_db, NU</a:t>
            </a:r>
            <a:r>
              <a:rPr sz="1800" spc="-15" dirty="0" smtClean="0">
                <a:latin typeface="Times New Roman"/>
                <a:cs typeface="Times New Roman"/>
              </a:rPr>
              <a:t>LL, </a:t>
            </a:r>
            <a:r>
              <a:rPr sz="1800" spc="-10" dirty="0" smtClean="0">
                <a:latin typeface="Times New Roman"/>
                <a:cs typeface="Times New Roman"/>
              </a:rPr>
              <a:t>0);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1800" spc="-180" dirty="0" smtClean="0">
                <a:latin typeface="Calibri"/>
                <a:cs typeface="Calibri"/>
              </a:rPr>
              <a:t>DB-­‐</a:t>
            </a:r>
            <a:r>
              <a:rPr sz="1800" spc="-220" dirty="0" smtClean="0">
                <a:latin typeface="Calibri"/>
                <a:cs typeface="Calibri"/>
              </a:rPr>
              <a:t>&gt;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-10" dirty="0" smtClean="0">
                <a:latin typeface="Calibri"/>
                <a:cs typeface="Calibri"/>
              </a:rPr>
              <a:t>et_ﬂags(d</a:t>
            </a:r>
            <a:r>
              <a:rPr sz="1800" spc="-5" dirty="0" smtClean="0">
                <a:latin typeface="Calibri"/>
                <a:cs typeface="Calibri"/>
              </a:rPr>
              <a:t>b, D</a:t>
            </a:r>
            <a:r>
              <a:rPr sz="1800" spc="-10" dirty="0" smtClean="0">
                <a:latin typeface="Calibri"/>
                <a:cs typeface="Calibri"/>
              </a:rPr>
              <a:t>B_</a:t>
            </a:r>
            <a:r>
              <a:rPr sz="1800" spc="-5" dirty="0" smtClean="0">
                <a:latin typeface="Calibri"/>
                <a:cs typeface="Calibri"/>
              </a:rPr>
              <a:t>D</a:t>
            </a:r>
            <a:r>
              <a:rPr sz="1800" spc="-15" dirty="0" smtClean="0">
                <a:latin typeface="Calibri"/>
                <a:cs typeface="Calibri"/>
              </a:rPr>
              <a:t>UP)</a:t>
            </a:r>
            <a:r>
              <a:rPr sz="1800" spc="-5" dirty="0" smtClean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 smtClean="0">
                <a:latin typeface="Times New Roman"/>
                <a:cs typeface="Times New Roman"/>
              </a:rPr>
              <a:t>s</a:t>
            </a:r>
            <a:r>
              <a:rPr sz="1800" spc="-10" dirty="0" smtClean="0">
                <a:latin typeface="Times New Roman"/>
                <a:cs typeface="Times New Roman"/>
              </a:rPr>
              <a:t>tudent_db-&gt;</a:t>
            </a:r>
            <a:r>
              <a:rPr sz="1800" b="1" spc="-10" dirty="0" smtClean="0">
                <a:latin typeface="Times New Roman"/>
                <a:cs typeface="Times New Roman"/>
              </a:rPr>
              <a:t>open</a:t>
            </a:r>
            <a:r>
              <a:rPr sz="1800" spc="-10" dirty="0" smtClean="0">
                <a:latin typeface="Times New Roman"/>
                <a:cs typeface="Times New Roman"/>
              </a:rPr>
              <a:t>(student_db,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ts val="2100"/>
              </a:lnSpc>
            </a:pPr>
            <a:r>
              <a:rPr sz="1800" dirty="0" smtClean="0">
                <a:latin typeface="Times New Roman"/>
                <a:cs typeface="Times New Roman"/>
              </a:rPr>
              <a:t>NU</a:t>
            </a:r>
            <a:r>
              <a:rPr sz="1800" spc="-15" dirty="0" smtClean="0">
                <a:latin typeface="Times New Roman"/>
                <a:cs typeface="Times New Roman"/>
              </a:rPr>
              <a:t>LL,</a:t>
            </a:r>
            <a:endParaRPr sz="1800">
              <a:latin typeface="Times New Roman"/>
              <a:cs typeface="Times New Roman"/>
            </a:endParaRPr>
          </a:p>
          <a:p>
            <a:pPr marL="1841500" marR="68580">
              <a:lnSpc>
                <a:spcPct val="100699"/>
              </a:lnSpc>
              <a:spcBef>
                <a:spcPts val="25"/>
              </a:spcBef>
            </a:pPr>
            <a:r>
              <a:rPr sz="1800" spc="-10" dirty="0" smtClean="0">
                <a:latin typeface="Times New Roman"/>
                <a:cs typeface="Times New Roman"/>
              </a:rPr>
              <a:t>“studentsdb</a:t>
            </a:r>
            <a:r>
              <a:rPr sz="1800" spc="-15" dirty="0" smtClean="0">
                <a:latin typeface="Times New Roman"/>
                <a:cs typeface="Times New Roman"/>
              </a:rPr>
              <a:t>”,</a:t>
            </a:r>
            <a:r>
              <a:rPr sz="1800" spc="-1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NU</a:t>
            </a:r>
            <a:r>
              <a:rPr sz="1800" spc="-15" dirty="0" smtClean="0">
                <a:latin typeface="Times New Roman"/>
                <a:cs typeface="Times New Roman"/>
              </a:rPr>
              <a:t>LL, DB_BTREE, DB_CRE</a:t>
            </a:r>
            <a:r>
              <a:rPr sz="1800" spc="-200" dirty="0" smtClean="0">
                <a:latin typeface="Times New Roman"/>
                <a:cs typeface="Times New Roman"/>
              </a:rPr>
              <a:t>A</a:t>
            </a:r>
            <a:r>
              <a:rPr sz="1800" spc="-15" dirty="0" smtClean="0">
                <a:latin typeface="Times New Roman"/>
                <a:cs typeface="Times New Roman"/>
              </a:rPr>
              <a:t>TE, </a:t>
            </a:r>
            <a:r>
              <a:rPr sz="1800" spc="-10" dirty="0" smtClean="0">
                <a:latin typeface="Times New Roman"/>
                <a:cs typeface="Times New Roman"/>
              </a:rPr>
              <a:t>0664);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Un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ivers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ity of</a:t>
            </a:r>
            <a:r>
              <a:rPr sz="1600" b="1" spc="-90" dirty="0" smtClean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lb</a:t>
            </a:r>
            <a:r>
              <a:rPr sz="16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erta 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Department of Compu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ting 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cience</a:t>
            </a:r>
            <a:r>
              <a:rPr sz="1400" b="1" spc="-5" dirty="0" smtClean="0">
                <a:solidFill>
                  <a:srgbClr val="003300"/>
                </a:solidFill>
                <a:latin typeface="Times New Roman"/>
                <a:cs typeface="Times New Roman"/>
              </a:rPr>
              <a:t> Databas</a:t>
            </a:r>
            <a:r>
              <a:rPr sz="14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e Laboratory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3300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1800" b="1" spc="-45" dirty="0" smtClean="0">
                <a:solidFill>
                  <a:srgbClr val="003300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3300"/>
                </a:solidFill>
                <a:latin typeface="Times New Roman"/>
                <a:cs typeface="Times New Roman"/>
              </a:rPr>
              <a:t>odu</a:t>
            </a:r>
            <a:r>
              <a:rPr sz="1800" b="1" spc="-10" dirty="0" smtClean="0">
                <a:solidFill>
                  <a:srgbClr val="003300"/>
                </a:solidFill>
                <a:latin typeface="Times New Roman"/>
                <a:cs typeface="Times New Roman"/>
              </a:rPr>
              <a:t>ction to Berkeley D</a:t>
            </a:r>
            <a:r>
              <a:rPr sz="1800" b="1" spc="-15" dirty="0" smtClean="0">
                <a:solidFill>
                  <a:srgbClr val="00330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3" y="2593599"/>
            <a:ext cx="3916045" cy="3029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655">
              <a:lnSpc>
                <a:spcPct val="1000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located 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 /usr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/local/include *</a:t>
            </a:r>
            <a:r>
              <a:rPr sz="1800" b="1" spc="-5" dirty="0" smtClean="0">
                <a:solidFill>
                  <a:srgbClr val="0433FF"/>
                </a:solidFill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  <a:p>
            <a:pPr marL="33655">
              <a:lnSpc>
                <a:spcPts val="2100"/>
              </a:lnSpc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s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tudent_db </a:t>
            </a: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 D</a:t>
            </a:r>
            <a:r>
              <a:rPr sz="1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pointer */</a:t>
            </a:r>
            <a:endParaRPr sz="18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creates D</a:t>
            </a:r>
            <a:r>
              <a:rPr sz="1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object */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sz="1800" dirty="0" smtClean="0">
                <a:solidFill>
                  <a:srgbClr val="0000FF"/>
                </a:solidFill>
                <a:latin typeface="Calibri"/>
                <a:cs typeface="Calibri"/>
              </a:rPr>
              <a:t>/* suppo</a:t>
            </a:r>
            <a:r>
              <a:rPr sz="1800" spc="-10" dirty="0" smtClean="0">
                <a:solidFill>
                  <a:srgbClr val="0000FF"/>
                </a:solidFill>
                <a:latin typeface="Calibri"/>
                <a:cs typeface="Calibri"/>
              </a:rPr>
              <a:t>rt sorted</a:t>
            </a:r>
            <a:r>
              <a:rPr sz="1800" spc="-5" dirty="0" smtClean="0">
                <a:solidFill>
                  <a:srgbClr val="0000FF"/>
                </a:solidFill>
                <a:latin typeface="Calibri"/>
                <a:cs typeface="Calibri"/>
              </a:rPr>
              <a:t>, dupli</a:t>
            </a:r>
            <a:r>
              <a:rPr sz="1800" spc="-10" dirty="0" smtClean="0">
                <a:solidFill>
                  <a:srgbClr val="0000FF"/>
                </a:solidFill>
                <a:latin typeface="Calibri"/>
                <a:cs typeface="Calibri"/>
              </a:rPr>
              <a:t>cate data items */</a:t>
            </a:r>
            <a:endParaRPr sz="18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latin typeface="Times New Roman"/>
                <a:cs typeface="Times New Roman"/>
              </a:rPr>
              <a:t>pointer </a:t>
            </a:r>
            <a:r>
              <a:rPr sz="1800" spc="-5" dirty="0" smtClean="0">
                <a:latin typeface="Times New Roman"/>
                <a:cs typeface="Times New Roman"/>
              </a:rPr>
              <a:t>to db s</a:t>
            </a:r>
            <a:r>
              <a:rPr sz="1800" spc="-10" dirty="0" smtClean="0">
                <a:latin typeface="Times New Roman"/>
                <a:cs typeface="Times New Roman"/>
              </a:rPr>
              <a:t>tructure */</a:t>
            </a:r>
            <a:endParaRPr sz="1800">
              <a:latin typeface="Times New Roman"/>
              <a:cs typeface="Times New Roman"/>
            </a:endParaRPr>
          </a:p>
          <a:p>
            <a:pPr marL="33655">
              <a:lnSpc>
                <a:spcPts val="2100"/>
              </a:lnSpc>
            </a:pPr>
            <a:r>
              <a:rPr sz="1800" spc="-5" dirty="0" smtClean="0"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latin typeface="Times New Roman"/>
                <a:cs typeface="Times New Roman"/>
              </a:rPr>
              <a:t>transaction pointer */</a:t>
            </a:r>
            <a:endParaRPr sz="18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latin typeface="Times New Roman"/>
                <a:cs typeface="Times New Roman"/>
              </a:rPr>
              <a:t>the name of the database on disk */</a:t>
            </a:r>
            <a:endParaRPr sz="18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latin typeface="Times New Roman"/>
                <a:cs typeface="Times New Roman"/>
              </a:rPr>
              <a:t>logical database name (optional) */</a:t>
            </a:r>
            <a:endParaRPr sz="1800">
              <a:latin typeface="Times New Roman"/>
              <a:cs typeface="Times New Roman"/>
            </a:endParaRPr>
          </a:p>
          <a:p>
            <a:pPr marL="33655">
              <a:lnSpc>
                <a:spcPts val="2100"/>
              </a:lnSpc>
            </a:pPr>
            <a:r>
              <a:rPr sz="1800" spc="-5" dirty="0" smtClean="0"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latin typeface="Times New Roman"/>
                <a:cs typeface="Times New Roman"/>
              </a:rPr>
              <a:t>database access method *</a:t>
            </a:r>
            <a:r>
              <a:rPr sz="1800" b="1" spc="-5" dirty="0" smtClean="0"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latin typeface="Times New Roman"/>
                <a:cs typeface="Times New Roman"/>
              </a:rPr>
              <a:t>database access method */</a:t>
            </a:r>
            <a:endParaRPr sz="18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latin typeface="Times New Roman"/>
                <a:cs typeface="Times New Roman"/>
              </a:rPr>
              <a:t>/* </a:t>
            </a:r>
            <a:r>
              <a:rPr sz="1800" spc="-10" dirty="0" smtClean="0">
                <a:latin typeface="Times New Roman"/>
                <a:cs typeface="Times New Roman"/>
              </a:rPr>
              <a:t>unix file mode */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1896</Words>
  <Application>Microsoft Office PowerPoint</Application>
  <PresentationFormat>On-screen Show (4:3)</PresentationFormat>
  <Paragraphs>424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PowerPoint Presentation</vt:lpstr>
      <vt:lpstr>Objec&amp;ves:</vt:lpstr>
      <vt:lpstr>PowerPoint Presentation</vt:lpstr>
      <vt:lpstr>What Is Berkeley DB?</vt:lpstr>
      <vt:lpstr>File organiza&amp;ons supported in Berkeley DB</vt:lpstr>
      <vt:lpstr>File organiza&amp;ons supported in Berkeley DB</vt:lpstr>
      <vt:lpstr>A summary of methods of Database class</vt:lpstr>
      <vt:lpstr>Cursors</vt:lpstr>
      <vt:lpstr>Berkeley DB API (C)</vt:lpstr>
      <vt:lpstr>Berkeley DB API (C)</vt:lpstr>
      <vt:lpstr>Berkeley DB API (C)</vt:lpstr>
      <vt:lpstr>Berkeley DB API (C)</vt:lpstr>
      <vt:lpstr>Berkeley DB API (C)</vt:lpstr>
      <vt:lpstr>Berkeley DB API (C)</vt:lpstr>
      <vt:lpstr>Berkeley DB API (Java)</vt:lpstr>
      <vt:lpstr>Berkeley DB API (Java)</vt:lpstr>
      <vt:lpstr>Berkeley DB API (Java)</vt:lpstr>
      <vt:lpstr>Berkeley DB API (Java)</vt:lpstr>
      <vt:lpstr>Berkeley DB API (Java)</vt:lpstr>
      <vt:lpstr>Berkeley DB API (Java)</vt:lpstr>
      <vt:lpstr>Berkeley DB API (Python)</vt:lpstr>
      <vt:lpstr>Berkeley DB API (Python)</vt:lpstr>
      <vt:lpstr>Berkeley DB API (Python)</vt:lpstr>
      <vt:lpstr>Berkeley DB API (Python)</vt:lpstr>
      <vt:lpstr>Berkeley DB API (Python)</vt:lpstr>
      <vt:lpstr>What's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Bing Hsu</cp:lastModifiedBy>
  <cp:revision>8</cp:revision>
  <dcterms:created xsi:type="dcterms:W3CDTF">2013-11-07T15:35:57Z</dcterms:created>
  <dcterms:modified xsi:type="dcterms:W3CDTF">2013-11-08T00:53:50Z</dcterms:modified>
</cp:coreProperties>
</file>