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6" r:id="rId4"/>
    <p:sldId id="265" r:id="rId5"/>
    <p:sldId id="277" r:id="rId6"/>
    <p:sldId id="260" r:id="rId7"/>
    <p:sldId id="279" r:id="rId8"/>
    <p:sldId id="263" r:id="rId9"/>
    <p:sldId id="278" r:id="rId10"/>
    <p:sldId id="274" r:id="rId11"/>
    <p:sldId id="261" r:id="rId12"/>
    <p:sldId id="280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C26"/>
    <a:srgbClr val="9CBE5B"/>
    <a:srgbClr val="CDD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004" y="-135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A5585-6077-44CE-B77D-462792527D34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F47F6-D8A5-40FE-87C1-D178FDD67C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5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5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8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3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0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3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1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1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1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4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2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F47F6-D8A5-40FE-87C1-D178FDD67C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1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00933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4129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5814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6962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4117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1619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75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0F1830F6-661E-4EAE-867C-77A95B91D6A3}"/>
              </a:ext>
            </a:extLst>
          </p:cNvPr>
          <p:cNvGrpSpPr/>
          <p:nvPr userDrawn="1"/>
        </p:nvGrpSpPr>
        <p:grpSpPr>
          <a:xfrm>
            <a:off x="208568" y="46996"/>
            <a:ext cx="8890779" cy="5113411"/>
            <a:chOff x="208568" y="46996"/>
            <a:chExt cx="8890779" cy="511341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187D705A-2BAD-4138-8AF6-A6CEA8F57D99}"/>
                </a:ext>
              </a:extLst>
            </p:cNvPr>
            <p:cNvGrpSpPr/>
            <p:nvPr/>
          </p:nvGrpSpPr>
          <p:grpSpPr>
            <a:xfrm>
              <a:off x="451708" y="46996"/>
              <a:ext cx="8483722" cy="4957759"/>
              <a:chOff x="451708" y="46996"/>
              <a:chExt cx="8483722" cy="4957759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xmlns="" id="{0BAD57EC-45E7-4BCB-A979-D73957148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71173" y="58038"/>
                <a:ext cx="268247" cy="524301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xmlns="" id="{96B24A36-2400-493C-9470-7CE69C67B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6972" y="58038"/>
                <a:ext cx="268247" cy="524301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xmlns="" id="{49A1F922-9B83-48BD-94DB-4CE25C20C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78" y="281677"/>
                <a:ext cx="2103302" cy="190211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xmlns="" id="{F978881C-B82E-48CA-A5CC-30EB9EE63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708" y="3083820"/>
                <a:ext cx="2975106" cy="1908213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xmlns="" id="{CB4D4833-DD9D-4CA3-867F-AB6E1CC55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0934" y="2663688"/>
                <a:ext cx="3694496" cy="2341067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xmlns="" id="{548B4DDF-867D-45CA-892D-6203A8A2E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6174" y="145182"/>
                <a:ext cx="1566808" cy="251786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xmlns="" id="{AEE3FA7F-613C-43D6-937B-887AEC72A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3150" y="298630"/>
                <a:ext cx="5236918" cy="163387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xmlns="" id="{51629227-0E6B-48B3-BB14-F8DCCD77E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9535" y="3072960"/>
                <a:ext cx="2584928" cy="1920406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xmlns="" id="{3837D459-0A07-49DD-94F5-02E3E3B32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465" y="1583586"/>
                <a:ext cx="164606" cy="224961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xmlns="" id="{D9DA8700-961B-48EB-9F28-1C5AD4505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4523" y="46996"/>
                <a:ext cx="262151" cy="499915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xmlns="" id="{D226A55B-8AC4-4F93-A5E3-F7FB8BEBE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8724" y="46996"/>
                <a:ext cx="262151" cy="499915"/>
              </a:xfrm>
              <a:prstGeom prst="rect">
                <a:avLst/>
              </a:prstGeom>
            </p:spPr>
          </p:pic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F42DF85C-1CA1-4694-8EDC-3566DA6D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68" y="3098389"/>
              <a:ext cx="989769" cy="206201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63BF0138-911C-4C08-BA60-542716C4D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09578" y="3098389"/>
              <a:ext cx="989769" cy="2062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41323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7166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6624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9614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8826-EDE3-4A49-BB8E-BF2E35DA2BE7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D7FA-B065-4D7D-A9F3-9CCDAC2914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6BC561B-D77D-4948-AA3D-2C87A89EB638}"/>
              </a:ext>
            </a:extLst>
          </p:cNvPr>
          <p:cNvGrpSpPr/>
          <p:nvPr/>
        </p:nvGrpSpPr>
        <p:grpSpPr>
          <a:xfrm>
            <a:off x="1039587" y="171050"/>
            <a:ext cx="7064827" cy="4541177"/>
            <a:chOff x="1039587" y="171050"/>
            <a:chExt cx="7064827" cy="454117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E81FA9FC-9EC4-42FF-B7EE-5F4B7DAF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9416" y="185370"/>
              <a:ext cx="317376" cy="61154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6F7A31C0-76D3-4986-8635-1B44EDA6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315" y="185370"/>
              <a:ext cx="317376" cy="61154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DC8B94CC-3D27-46E6-A6B8-73D71DFB0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9587" y="431273"/>
              <a:ext cx="7064827" cy="428095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C7818E87-568E-4A42-9E63-32688F449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5264" y="171050"/>
              <a:ext cx="310101" cy="58576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53AD921E-11B5-43B7-A826-76C8BF42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4365" y="171050"/>
              <a:ext cx="310101" cy="585762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CF9D4B5-10AC-4C38-9FAB-BBB08175024F}"/>
              </a:ext>
            </a:extLst>
          </p:cNvPr>
          <p:cNvSpPr txBox="1"/>
          <p:nvPr/>
        </p:nvSpPr>
        <p:spPr>
          <a:xfrm>
            <a:off x="1907353" y="2004313"/>
            <a:ext cx="5336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肉的嫩度检测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11D1C11-AECA-45D0-9998-98D05F0D66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94" r="16079" b="94184"/>
          <a:stretch/>
        </p:blipFill>
        <p:spPr>
          <a:xfrm>
            <a:off x="2765976" y="1103238"/>
            <a:ext cx="3612049" cy="45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034710D1-1D58-406F-A5FE-C4E643B4DD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94" r="16079" b="94184"/>
          <a:stretch/>
        </p:blipFill>
        <p:spPr>
          <a:xfrm flipH="1">
            <a:off x="2765976" y="3077721"/>
            <a:ext cx="3612049" cy="459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D0FC3B1-CADE-4459-85DE-FF06B2E9EEA3}"/>
              </a:ext>
            </a:extLst>
          </p:cNvPr>
          <p:cNvSpPr txBox="1"/>
          <p:nvPr/>
        </p:nvSpPr>
        <p:spPr>
          <a:xfrm>
            <a:off x="2406964" y="3681440"/>
            <a:ext cx="4337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Lucida Handwriting" panose="03010101010101010101" pitchFamily="66" charset="0"/>
                <a:ea typeface="创艺简行楷" pitchFamily="2" charset="-122"/>
              </a:rPr>
              <a:t>Summer</a:t>
            </a:r>
            <a:endParaRPr lang="zh-CN" altLang="en-US" sz="8800" b="1" spc="300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Lucida Handwriting" panose="03010101010101010101" pitchFamily="66" charset="0"/>
              <a:ea typeface="创艺简行楷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17DC7972-DAEF-4095-A40C-02E5467EF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9818548-E554-41D4-88C8-32443A8B9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4573" y="2285349"/>
            <a:ext cx="1371913" cy="28581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9456EC2-6B12-498A-BAD5-A9C4C35CE6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18961084" flipH="1">
            <a:off x="2512480" y="1349244"/>
            <a:ext cx="274658" cy="227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9CAD0DC-446D-4A36-A15C-86C057A866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20785727" flipH="1">
            <a:off x="3908360" y="1936697"/>
            <a:ext cx="252313" cy="2093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209BE5ED-D0E3-48B3-8517-489DE06570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2966129" flipH="1">
            <a:off x="6348868" y="1368914"/>
            <a:ext cx="271383" cy="2251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DCB83ED2-C0A1-42C8-9A35-5A311C0133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21107494" flipH="1">
            <a:off x="4431468" y="1339096"/>
            <a:ext cx="255664" cy="2121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2EA833CB-A333-4B96-86D6-AD2791104D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18878505" flipH="1">
            <a:off x="5411404" y="2010277"/>
            <a:ext cx="224433" cy="1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853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448D4CAA-5130-4023-952D-AAF63B082929}"/>
              </a:ext>
            </a:extLst>
          </p:cNvPr>
          <p:cNvSpPr txBox="1"/>
          <p:nvPr/>
        </p:nvSpPr>
        <p:spPr>
          <a:xfrm>
            <a:off x="2485667" y="4823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其他方法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687D77C-801E-4F02-977A-4EED997F1E73}"/>
              </a:ext>
            </a:extLst>
          </p:cNvPr>
          <p:cNvSpPr/>
          <p:nvPr/>
        </p:nvSpPr>
        <p:spPr>
          <a:xfrm>
            <a:off x="3022826" y="1945695"/>
            <a:ext cx="26177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检测嫩度</a:t>
            </a:r>
            <a:r>
              <a:rPr lang="en-US" altLang="zh-CN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=</a:t>
            </a:r>
            <a:r>
              <a:rPr lang="zh-CN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？检测硬度</a:t>
            </a:r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  <a:latin typeface="新宋体" panose="02010609030101010101" pitchFamily="49" charset="-122"/>
              <a:ea typeface="新宋体" panose="02010609030101010101" pitchFamily="49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863C32E-153E-498D-A402-BA134F976230}"/>
              </a:ext>
            </a:extLst>
          </p:cNvPr>
          <p:cNvSpPr/>
          <p:nvPr/>
        </p:nvSpPr>
        <p:spPr>
          <a:xfrm>
            <a:off x="419100" y="2367728"/>
            <a:ext cx="37987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方法就很多了</a:t>
            </a:r>
            <a:endParaRPr lang="zh-CN" altLang="en-US" sz="2000" dirty="0">
              <a:solidFill>
                <a:srgbClr val="000000">
                  <a:lumMod val="65000"/>
                  <a:lumOff val="35000"/>
                </a:srgbClr>
              </a:solidFill>
              <a:latin typeface="新宋体" panose="02010609030101010101" pitchFamily="49" charset="-122"/>
              <a:ea typeface="新宋体" panose="02010609030101010101" pitchFamily="49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9197" y="1237873"/>
            <a:ext cx="548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肉的嫩度在一定意义上也可以理解为肉的硬度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3900939" y="1701800"/>
            <a:ext cx="861561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 descr="åå­¦æ§è½/æºæ¢°æ§è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51" y="2388573"/>
            <a:ext cx="1367775" cy="17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bkimg.cdn.bcebos.com/pic/500fd9f9d72a6059a44b17cb2434349b023bba8c?x-bce-process=image/resize,m_lfit,w_268,limit_1/format,f_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62" y="2388573"/>
            <a:ext cx="1765300" cy="186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bkimg.cdn.bcebos.com/pic/a8773912b31bb051024680a13c7adab44bede0dd?x-bce-process=image/resize,m_lfit,w_268,limit_1/format,f_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514554"/>
            <a:ext cx="1333499" cy="16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107764" y="429129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。。。。。。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48649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  <p:bldP spid="16" grpId="0"/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FCF69843-8218-4305-8B1B-23504BEE76A6}"/>
              </a:ext>
            </a:extLst>
          </p:cNvPr>
          <p:cNvSpPr/>
          <p:nvPr/>
        </p:nvSpPr>
        <p:spPr>
          <a:xfrm>
            <a:off x="1053516" y="2324854"/>
            <a:ext cx="1822933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邵氏硬度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A6288991-8EC5-40CC-9CEC-95F766C77965}"/>
              </a:ext>
            </a:extLst>
          </p:cNvPr>
          <p:cNvSpPr/>
          <p:nvPr/>
        </p:nvSpPr>
        <p:spPr>
          <a:xfrm>
            <a:off x="1053516" y="2587802"/>
            <a:ext cx="1822933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。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E3F566F2-440B-4D9E-BD8A-2333C3945BA2}"/>
              </a:ext>
            </a:extLst>
          </p:cNvPr>
          <p:cNvSpPr/>
          <p:nvPr/>
        </p:nvSpPr>
        <p:spPr>
          <a:xfrm>
            <a:off x="889000" y="828929"/>
            <a:ext cx="3047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布氏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、洛氏、维氏不合适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  <a:sym typeface="+mn-lt"/>
              </a:rPr>
              <a:t>。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2602" y="18748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</a:rPr>
              <a:t>肖氏硬度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cs typeface="YF补 汉仪夏日体+黑白emoji" panose="020B0604000101010104" pitchFamily="34" charset="-128"/>
            </a:endParaRPr>
          </a:p>
        </p:txBody>
      </p:sp>
      <p:pic>
        <p:nvPicPr>
          <p:cNvPr id="5122" name="Picture 2" descr="https://bkimg.cdn.bcebos.com/pic/c8177f3e6709c93dd69b2ddd9d3df8dcd10054aa?x-bce-process=image/resize,m_lfit,w_268,limit_1/format,f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63" y="1437547"/>
            <a:ext cx="1785285" cy="15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588129" y="225246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（回弹法）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923051" y="19707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</a:rPr>
              <a:t>对肉来说误差太大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  <a:cs typeface="YF补 汉仪夏日体+黑白emoji" panose="020B0604000101010104" pitchFamily="34" charset="-128"/>
            </a:endParaRPr>
          </a:p>
        </p:txBody>
      </p:sp>
      <p:pic>
        <p:nvPicPr>
          <p:cNvPr id="5124" name="Picture 4" descr="https://bkimg.cdn.bcebos.com/pic/9825bc315c6034a8d8679bc4cb134954082376e9?x-bce-process=image/resize,m_lfit,w_268,limit_1/format,f_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1" y="1736251"/>
            <a:ext cx="2552700" cy="2238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1537621" y="285543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（压入法）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5640601" y="2684568"/>
            <a:ext cx="2588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YF补 汉仪夏日体+黑白emoji" panose="020B0604000101010104" pitchFamily="34" charset="-128"/>
              </a:rPr>
              <a:t>一般来讲对于一个橡胶或塑料制品</a:t>
            </a:r>
          </a:p>
        </p:txBody>
      </p:sp>
    </p:spTree>
    <p:extLst>
      <p:ext uri="{BB962C8B-B14F-4D97-AF65-F5344CB8AC3E}">
        <p14:creationId xmlns:p14="http://schemas.microsoft.com/office/powerpoint/2010/main" val="6114397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8" grpId="0"/>
      <p:bldP spid="8" grpId="1"/>
      <p:bldP spid="11" grpId="0"/>
      <p:bldP spid="11" grpId="1"/>
      <p:bldP spid="12" grpId="0"/>
      <p:bldP spid="12" grpId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6BC561B-D77D-4948-AA3D-2C87A89EB638}"/>
              </a:ext>
            </a:extLst>
          </p:cNvPr>
          <p:cNvGrpSpPr/>
          <p:nvPr/>
        </p:nvGrpSpPr>
        <p:grpSpPr>
          <a:xfrm>
            <a:off x="1039587" y="171050"/>
            <a:ext cx="7064827" cy="4541177"/>
            <a:chOff x="1039587" y="171050"/>
            <a:chExt cx="7064827" cy="454117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E81FA9FC-9EC4-42FF-B7EE-5F4B7DAF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9416" y="185370"/>
              <a:ext cx="317376" cy="61154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6F7A31C0-76D3-4986-8635-1B44EDA6C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0315" y="185370"/>
              <a:ext cx="317376" cy="61154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DC8B94CC-3D27-46E6-A6B8-73D71DFB0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9587" y="431273"/>
              <a:ext cx="7064827" cy="428095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C7818E87-568E-4A42-9E63-32688F449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5264" y="171050"/>
              <a:ext cx="310101" cy="58576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53AD921E-11B5-43B7-A826-76C8BF424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4365" y="171050"/>
              <a:ext cx="310101" cy="585762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CF9D4B5-10AC-4C38-9FAB-BBB08175024F}"/>
              </a:ext>
            </a:extLst>
          </p:cNvPr>
          <p:cNvSpPr txBox="1"/>
          <p:nvPr/>
        </p:nvSpPr>
        <p:spPr>
          <a:xfrm>
            <a:off x="1903639" y="1366702"/>
            <a:ext cx="5336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感谢聆听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11D1C11-AECA-45D0-9998-98D05F0D66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94" r="16079" b="94184"/>
          <a:stretch/>
        </p:blipFill>
        <p:spPr>
          <a:xfrm>
            <a:off x="2765976" y="1204838"/>
            <a:ext cx="3612049" cy="45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034710D1-1D58-406F-A5FE-C4E643B4D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94" r="16079" b="94184"/>
          <a:stretch/>
        </p:blipFill>
        <p:spPr>
          <a:xfrm flipH="1">
            <a:off x="2765976" y="2931671"/>
            <a:ext cx="3612049" cy="459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D0FC3B1-CADE-4459-85DE-FF06B2E9EEA3}"/>
              </a:ext>
            </a:extLst>
          </p:cNvPr>
          <p:cNvSpPr txBox="1"/>
          <p:nvPr/>
        </p:nvSpPr>
        <p:spPr>
          <a:xfrm>
            <a:off x="2406964" y="3681440"/>
            <a:ext cx="4337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Lucida Handwriting" panose="03010101010101010101" pitchFamily="66" charset="0"/>
                <a:ea typeface="创艺简行楷" pitchFamily="2" charset="-122"/>
              </a:rPr>
              <a:t>Summer</a:t>
            </a:r>
            <a:endParaRPr lang="zh-CN" altLang="en-US" sz="8800" b="1" spc="300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Lucida Handwriting" panose="03010101010101010101" pitchFamily="66" charset="0"/>
              <a:ea typeface="创艺简行楷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B9ABC5A-B8CC-436C-9E72-A3965224A42E}"/>
              </a:ext>
            </a:extLst>
          </p:cNvPr>
          <p:cNvSpPr/>
          <p:nvPr/>
        </p:nvSpPr>
        <p:spPr>
          <a:xfrm>
            <a:off x="3063414" y="2410374"/>
            <a:ext cx="30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Thanks for your listening.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17DC7972-DAEF-4095-A40C-02E5467EF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9818548-E554-41D4-88C8-32443A8B9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4573" y="2285349"/>
            <a:ext cx="1371913" cy="285815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E9456EC2-6B12-498A-BAD5-A9C4C35CE6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18961084" flipH="1">
            <a:off x="2833193" y="1513828"/>
            <a:ext cx="274658" cy="227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9CAD0DC-446D-4A36-A15C-86C057A866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19116799" flipH="1">
            <a:off x="4256444" y="2187992"/>
            <a:ext cx="252313" cy="2093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DCB83ED2-C0A1-42C8-9A35-5A311C0133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21107494" flipH="1">
            <a:off x="4987093" y="1454882"/>
            <a:ext cx="255664" cy="2121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2EA833CB-A333-4B96-86D6-AD2791104D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4309"/>
          <a:stretch/>
        </p:blipFill>
        <p:spPr>
          <a:xfrm rot="18878505" flipH="1">
            <a:off x="5411404" y="2111877"/>
            <a:ext cx="224433" cy="1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071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333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3B51A46-9C6D-43FB-9491-B7A57A6A486E}"/>
              </a:ext>
            </a:extLst>
          </p:cNvPr>
          <p:cNvGrpSpPr/>
          <p:nvPr/>
        </p:nvGrpSpPr>
        <p:grpSpPr>
          <a:xfrm>
            <a:off x="2496457" y="162243"/>
            <a:ext cx="5607957" cy="4569678"/>
            <a:chOff x="2496457" y="162243"/>
            <a:chExt cx="5607957" cy="456967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6FE916D8-818E-4523-B229-FB1007A5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7157" y="176563"/>
              <a:ext cx="317376" cy="61154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DC8B94CC-3D27-46E6-A6B8-73D71DFB0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6457" y="411580"/>
              <a:ext cx="5607957" cy="432034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5F002C8B-C907-4EAD-878C-0BE99C6A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2106" y="162243"/>
              <a:ext cx="310101" cy="585762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F8BB72E-2E84-4855-8913-5A1847064A0B}"/>
              </a:ext>
            </a:extLst>
          </p:cNvPr>
          <p:cNvSpPr txBox="1"/>
          <p:nvPr/>
        </p:nvSpPr>
        <p:spPr>
          <a:xfrm>
            <a:off x="430194" y="1240606"/>
            <a:ext cx="234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zh-CN" altLang="en-US" sz="48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F846B0C-ECC3-49E0-A687-B450A018F216}"/>
              </a:ext>
            </a:extLst>
          </p:cNvPr>
          <p:cNvSpPr txBox="1"/>
          <p:nvPr/>
        </p:nvSpPr>
        <p:spPr>
          <a:xfrm>
            <a:off x="3933668" y="1354056"/>
            <a:ext cx="371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NY/T 1180-2006</a:t>
            </a:r>
            <a:r>
              <a:rPr lang="zh-CN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（剪切力</a:t>
            </a:r>
            <a:r>
              <a:rPr lang="zh-CN" altLang="en-US" sz="2000" dirty="0" smtClean="0"/>
              <a:t>）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4AA2C0CF-461F-4147-A2EE-B792A94B0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" y="2285349"/>
            <a:ext cx="1371913" cy="28581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0FC1CBDE-1442-4195-8F4E-D3AAAFE4BC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18961084" flipH="1">
            <a:off x="3344560" y="1326752"/>
            <a:ext cx="501551" cy="4547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8E3B8FA0-9490-473F-BAD7-BF34EE907E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18961084" flipH="1">
            <a:off x="827008" y="1046321"/>
            <a:ext cx="327439" cy="2968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BC66676-7384-491B-9574-B1B8F563F2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17572536" flipH="1">
            <a:off x="1248290" y="2271975"/>
            <a:ext cx="327439" cy="29686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060D0E73-0C8D-4698-A07B-0A3CF3EBE35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19371725" flipH="1">
            <a:off x="927838" y="2188839"/>
            <a:ext cx="327439" cy="2968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B48DBD20-6510-47A3-8702-BBA67F98E9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18961084" flipH="1">
            <a:off x="3344560" y="1995791"/>
            <a:ext cx="501551" cy="45471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2AD16796-E2AC-45DD-86AD-6DED738CC6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18961084" flipH="1">
            <a:off x="3344561" y="2676545"/>
            <a:ext cx="501551" cy="45471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0D2EF976-739A-469D-BEEE-3C2868D423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18961084" flipH="1">
            <a:off x="3344562" y="3333866"/>
            <a:ext cx="501551" cy="45471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E3B6BC07-07B2-4289-B6CE-E9C4B044E0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4027464">
            <a:off x="1641400" y="2283692"/>
            <a:ext cx="327439" cy="29686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B945C39-FEDA-435E-B056-CB34EED368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603" b="82855"/>
          <a:stretch/>
        </p:blipFill>
        <p:spPr>
          <a:xfrm rot="2228275">
            <a:off x="1961852" y="2200556"/>
            <a:ext cx="327439" cy="296864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CA598153-1B5A-4083-838B-F3E69357F598}"/>
              </a:ext>
            </a:extLst>
          </p:cNvPr>
          <p:cNvSpPr txBox="1"/>
          <p:nvPr/>
        </p:nvSpPr>
        <p:spPr>
          <a:xfrm>
            <a:off x="4129756" y="1929314"/>
            <a:ext cx="295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肉蛋白活性检测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49751B64-8D94-4D1F-A684-31990A533634}"/>
              </a:ext>
            </a:extLst>
          </p:cNvPr>
          <p:cNvSpPr txBox="1"/>
          <p:nvPr/>
        </p:nvSpPr>
        <p:spPr>
          <a:xfrm>
            <a:off x="4510756" y="3361170"/>
            <a:ext cx="295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445D630B-9BD6-4440-B4C2-5065A2947EAB}"/>
              </a:ext>
            </a:extLst>
          </p:cNvPr>
          <p:cNvSpPr txBox="1"/>
          <p:nvPr/>
        </p:nvSpPr>
        <p:spPr>
          <a:xfrm>
            <a:off x="4313705" y="2602633"/>
            <a:ext cx="2951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外观色泽变化</a:t>
            </a:r>
            <a:endParaRPr lang="zh-CN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4CEAC51F-C26D-47C2-962F-C065E06795C6}"/>
              </a:ext>
            </a:extLst>
          </p:cNvPr>
          <p:cNvSpPr txBox="1"/>
          <p:nvPr/>
        </p:nvSpPr>
        <p:spPr>
          <a:xfrm>
            <a:off x="7734314" y="674004"/>
            <a:ext cx="861774" cy="27428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400" b="1" dirty="0"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Lucida Handwriting" panose="03010101010101010101" pitchFamily="66" charset="0"/>
                <a:ea typeface="创艺简行楷" pitchFamily="2" charset="-122"/>
              </a:rPr>
              <a:t>Summer</a:t>
            </a:r>
            <a:endParaRPr lang="zh-CN" altLang="en-US" sz="6000" b="1" spc="300" dirty="0"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Lucida Handwriting" panose="03010101010101010101" pitchFamily="66" charset="0"/>
              <a:ea typeface="创艺简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9638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5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5" grpId="0"/>
      <p:bldP spid="45" grpId="0"/>
      <p:bldP spid="48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AC2D3647-B4A8-4223-98C7-FAF6AAB61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2AD1C1A-755B-40E8-83FF-B0D421B01833}"/>
              </a:ext>
            </a:extLst>
          </p:cNvPr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6BBD26-A6A4-4E74-B3EE-293599078F71}"/>
              </a:ext>
            </a:extLst>
          </p:cNvPr>
          <p:cNvSpPr txBox="1"/>
          <p:nvPr/>
        </p:nvSpPr>
        <p:spPr>
          <a:xfrm>
            <a:off x="2485667" y="20698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NY/T 1180-2006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3BE92EB-6E0D-40A8-BD7C-46DF6FD84253}"/>
              </a:ext>
            </a:extLst>
          </p:cNvPr>
          <p:cNvSpPr/>
          <p:nvPr/>
        </p:nvSpPr>
        <p:spPr>
          <a:xfrm>
            <a:off x="3182036" y="2426933"/>
            <a:ext cx="2541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剪切力法</a:t>
            </a:r>
            <a:endParaRPr lang="en-US" altLang="zh-CN" sz="2000" dirty="0">
              <a:solidFill>
                <a:srgbClr val="9CBE5B"/>
              </a:solidFill>
              <a:latin typeface="DFPWaWaW5-GB5" panose="040B0500000000000000" pitchFamily="82" charset="-120"/>
              <a:ea typeface="DFPWaWaW5-GB5" panose="040B0500000000000000" pitchFamily="82" charset="-12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C54DA5F-A229-41CC-92BA-7D38A00E8BD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32794" r="16079" b="94184"/>
          <a:stretch/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04E01A1-76CE-4498-8BF7-8DF675BBE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215F3FE-BEF2-4F53-BF30-EA6185713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D369A16-B1AD-448B-8F65-F2FCB61E38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32794" r="16079" b="94184"/>
          <a:stretch/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112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448D4CAA-5130-4023-952D-AAF63B082929}"/>
              </a:ext>
            </a:extLst>
          </p:cNvPr>
          <p:cNvSpPr txBox="1"/>
          <p:nvPr/>
        </p:nvSpPr>
        <p:spPr>
          <a:xfrm>
            <a:off x="2378598" y="713223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NY/T 1180-2006</a:t>
            </a:r>
            <a:endParaRPr lang="zh-CN" altLang="en-US" sz="2400" dirty="0">
              <a:solidFill>
                <a:srgbClr val="9CBE5B"/>
              </a:solidFill>
              <a:latin typeface="DFPWaWaW5-GB5" panose="040B0500000000000000" pitchFamily="82" charset="-120"/>
              <a:ea typeface="DFPWaWaW5-GB5" panose="040B0500000000000000" pitchFamily="82" charset="-12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673F51EF-912F-49A3-912A-3830960588E6}"/>
              </a:ext>
            </a:extLst>
          </p:cNvPr>
          <p:cNvCxnSpPr/>
          <p:nvPr/>
        </p:nvCxnSpPr>
        <p:spPr>
          <a:xfrm>
            <a:off x="4572000" y="1727200"/>
            <a:ext cx="0" cy="247650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9AF2C12-63F5-4BDA-94C6-617995C7D0A3}"/>
              </a:ext>
            </a:extLst>
          </p:cNvPr>
          <p:cNvSpPr/>
          <p:nvPr/>
        </p:nvSpPr>
        <p:spPr>
          <a:xfrm>
            <a:off x="1828800" y="1199069"/>
            <a:ext cx="22962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  <a:cs typeface="YF补 汉仪夏日体+黑白emoji" panose="020B0604000101010104" pitchFamily="34" charset="-128"/>
                <a:sym typeface="+mn-lt"/>
              </a:rPr>
              <a:t>由农业部提出，是现在最主流的方法</a:t>
            </a:r>
            <a:endParaRPr lang="zh-CN" altLang="en-US" sz="2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942A35A-58E4-46C0-BA4B-950405DFC97B}"/>
              </a:ext>
            </a:extLst>
          </p:cNvPr>
          <p:cNvSpPr/>
          <p:nvPr/>
        </p:nvSpPr>
        <p:spPr>
          <a:xfrm>
            <a:off x="5028792" y="4313326"/>
            <a:ext cx="2383794" cy="26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萝莉体 第二版" panose="02000500000000000000" pitchFamily="2" charset="-122"/>
                <a:sym typeface="+mn-lt"/>
              </a:rPr>
              <a:t>。</a:t>
            </a:r>
            <a:endParaRPr lang="zh-CN" altLang="en-US" sz="900" dirty="0">
              <a:solidFill>
                <a:srgbClr val="000000">
                  <a:lumMod val="65000"/>
                  <a:lumOff val="35000"/>
                </a:srgbClr>
              </a:solidFill>
              <a:latin typeface="新宋体" panose="02010609030101010101" pitchFamily="49" charset="-122"/>
              <a:ea typeface="新宋体" panose="02010609030101010101" pitchFamily="49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000" y="2622033"/>
            <a:ext cx="2601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主要器材：</a:t>
            </a:r>
            <a:r>
              <a:rPr lang="en-US" altLang="zh-CN" dirty="0" smtClean="0"/>
              <a:t>WBS</a:t>
            </a:r>
            <a:r>
              <a:rPr lang="zh-CN" altLang="en-US" dirty="0" smtClean="0"/>
              <a:t>刀具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恒温水浴锅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真空包装机</a:t>
            </a:r>
            <a:endParaRPr lang="zh-CN" altLang="en-US" dirty="0"/>
          </a:p>
        </p:txBody>
      </p:sp>
      <p:pic>
        <p:nvPicPr>
          <p:cNvPr id="1026" name="Picture 2" descr="https://bkimg.cdn.bcebos.com/pic/a08b87d6277f9e2fdb3319401530e924b899f370?x-bce-process=image/resize,m_lfit,w_268,limit_1/format,f_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62" y="1478086"/>
            <a:ext cx="3050525" cy="22878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8053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4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4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AC2D3647-B4A8-4223-98C7-FAF6AAB6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2AD1C1A-755B-40E8-83FF-B0D421B01833}"/>
              </a:ext>
            </a:extLst>
          </p:cNvPr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6BBD26-A6A4-4E74-B3EE-293599078F71}"/>
              </a:ext>
            </a:extLst>
          </p:cNvPr>
          <p:cNvSpPr txBox="1"/>
          <p:nvPr/>
        </p:nvSpPr>
        <p:spPr>
          <a:xfrm>
            <a:off x="2485667" y="20698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肉蛋白活性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C54DA5F-A229-41CC-92BA-7D38A00E8BD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32794" r="16079" b="94184"/>
          <a:stretch/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04E01A1-76CE-4498-8BF7-8DF675BBE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215F3FE-BEF2-4F53-BF30-EA6185713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D369A16-B1AD-448B-8F65-F2FCB61E38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32794" r="16079" b="94184"/>
          <a:stretch/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938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32FDD310-CAF8-47A1-B462-F2618CEC46BE}"/>
              </a:ext>
            </a:extLst>
          </p:cNvPr>
          <p:cNvSpPr/>
          <p:nvPr/>
        </p:nvSpPr>
        <p:spPr>
          <a:xfrm>
            <a:off x="3149600" y="755076"/>
            <a:ext cx="2806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肉蛋白活性检测</a:t>
            </a:r>
            <a:endParaRPr lang="en-US" altLang="zh-CN" sz="2800" dirty="0">
              <a:solidFill>
                <a:srgbClr val="9CBE5B"/>
              </a:solidFill>
              <a:latin typeface="DFPWaWaW5-GB5" panose="040B0500000000000000" pitchFamily="82" charset="-120"/>
              <a:ea typeface="DFPWaWaW5-GB5" panose="040B0500000000000000" pitchFamily="82" charset="-12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4029B8E-5099-4782-B417-30893E59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15" y="755075"/>
            <a:ext cx="989567" cy="1877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A7BC2D3-33CD-4F3A-AD89-348EE259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83" y="755076"/>
            <a:ext cx="989567" cy="18771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A5E1BEC-E709-4889-954B-C35C4298C812}"/>
              </a:ext>
            </a:extLst>
          </p:cNvPr>
          <p:cNvSpPr/>
          <p:nvPr/>
        </p:nvSpPr>
        <p:spPr>
          <a:xfrm>
            <a:off x="2001251" y="1482179"/>
            <a:ext cx="55379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YF补 汉仪夏日体+黑白emoji" panose="020B0604000101010104" pitchFamily="34" charset="-128"/>
                <a:ea typeface="YF补 汉仪夏日体+黑白emoji" panose="020B0604000101010104" pitchFamily="34" charset="-128"/>
                <a:cs typeface="YF补 汉仪夏日体+黑白emoji" panose="020B0604000101010104" pitchFamily="34" charset="-128"/>
              </a:rPr>
              <a:t>肌肉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YF补 汉仪夏日体+黑白emoji" panose="020B0604000101010104" pitchFamily="34" charset="-128"/>
                <a:ea typeface="YF补 汉仪夏日体+黑白emoji" panose="020B0604000101010104" pitchFamily="34" charset="-128"/>
                <a:cs typeface="YF补 汉仪夏日体+黑白emoji" panose="020B0604000101010104" pitchFamily="34" charset="-128"/>
              </a:rPr>
              <a:t>嫩度取决于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YF补 汉仪夏日体+黑白emoji" panose="020B0604000101010104" pitchFamily="34" charset="-128"/>
                <a:ea typeface="YF补 汉仪夏日体+黑白emoji" panose="020B0604000101010104" pitchFamily="34" charset="-128"/>
                <a:cs typeface="YF补 汉仪夏日体+黑白emoji" panose="020B0604000101010104" pitchFamily="34" charset="-128"/>
              </a:rPr>
              <a:t>肌肉中结缔组织的分布、密度和性质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YF补 汉仪夏日体+黑白emoji" panose="020B0604000101010104" pitchFamily="34" charset="-128"/>
              <a:ea typeface="YF补 汉仪夏日体+黑白emoji" panose="020B0604000101010104" pitchFamily="34" charset="-128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26EA299-1090-4610-82B2-8C37C7B9FD97}"/>
              </a:ext>
            </a:extLst>
          </p:cNvPr>
          <p:cNvSpPr/>
          <p:nvPr/>
        </p:nvSpPr>
        <p:spPr>
          <a:xfrm>
            <a:off x="4732637" y="2357833"/>
            <a:ext cx="30390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结缔组织中对</a:t>
            </a:r>
            <a:r>
              <a:rPr lang="zh-CN" altLang="en-US" dirty="0"/>
              <a:t>肉嫩度影响较大的是胶原纤维</a:t>
            </a:r>
            <a:r>
              <a:rPr lang="en-US" altLang="zh-CN" dirty="0"/>
              <a:t>,</a:t>
            </a:r>
            <a:r>
              <a:rPr lang="zh-CN" altLang="en-US" dirty="0"/>
              <a:t>即胶原蛋白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YF补 汉仪夏日体+黑白emoji" panose="020B0604000101010104" pitchFamily="34" charset="-128"/>
              <a:ea typeface="YF补 汉仪夏日体+黑白emoji" panose="020B0604000101010104" pitchFamily="34" charset="-128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33FC013-1635-4F54-A68B-EDF318251B1E}"/>
              </a:ext>
            </a:extLst>
          </p:cNvPr>
          <p:cNvSpPr/>
          <p:nvPr/>
        </p:nvSpPr>
        <p:spPr>
          <a:xfrm>
            <a:off x="1915507" y="4237718"/>
            <a:ext cx="26374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YF补 汉仪夏日体+黑白emoji" panose="020B0604000101010104" pitchFamily="34" charset="-128"/>
                <a:ea typeface="YF补 汉仪夏日体+黑白emoji" panose="020B0604000101010104" pitchFamily="34" charset="-128"/>
                <a:cs typeface="YF补 汉仪夏日体+黑白emoji" panose="020B0604000101010104" pitchFamily="34" charset="-128"/>
                <a:sym typeface="+mn-lt"/>
              </a:rPr>
              <a:t>缺陷：精确度很低（试纸）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YF补 汉仪夏日体+黑白emoji" panose="020B0604000101010104" pitchFamily="34" charset="-128"/>
              <a:ea typeface="YF补 汉仪夏日体+黑白emoji" panose="020B0604000101010104" pitchFamily="34" charset="-128"/>
              <a:cs typeface="YF补 汉仪夏日体+黑白emoji" panose="020B0604000101010104" pitchFamily="34" charset="-128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76415" y="199001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怎么检测蛋白的活性呢？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5629" y="3445507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----</a:t>
            </a:r>
            <a:r>
              <a:rPr lang="zh-CN" altLang="en-US" dirty="0" smtClean="0"/>
              <a:t>检测胶原蛋白的活性</a:t>
            </a:r>
            <a:endParaRPr lang="zh-CN" altLang="en-US" dirty="0"/>
          </a:p>
        </p:txBody>
      </p:sp>
      <p:pic>
        <p:nvPicPr>
          <p:cNvPr id="2050" name="Picture 2" descr="https://bkimg.cdn.bcebos.com/pic/4a36acaf2edda3cc80dff6d700e93901213f920a?x-bce-process=image/resize,m_lfit,w_268,limit_1/format,f_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37" y="2090300"/>
            <a:ext cx="3980212" cy="2242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74344" y="4311264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羟脯氨酸浓度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196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10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63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63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  <p:bldP spid="10" grpId="0"/>
      <p:bldP spid="12" grpId="0"/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AC2D3647-B4A8-4223-98C7-FAF6AAB6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2AD1C1A-755B-40E8-83FF-B0D421B01833}"/>
              </a:ext>
            </a:extLst>
          </p:cNvPr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6BBD26-A6A4-4E74-B3EE-293599078F71}"/>
              </a:ext>
            </a:extLst>
          </p:cNvPr>
          <p:cNvSpPr txBox="1"/>
          <p:nvPr/>
        </p:nvSpPr>
        <p:spPr>
          <a:xfrm>
            <a:off x="2355133" y="2028173"/>
            <a:ext cx="4172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9CBE5B"/>
                </a:solidFill>
                <a:latin typeface="DFPWaWaW5-GB5" panose="040B0500000000000000" pitchFamily="82" charset="-120"/>
                <a:ea typeface="DFPWaWaW5-GB5" panose="040B0500000000000000" pitchFamily="82" charset="-120"/>
              </a:rPr>
              <a:t>色泽外观</a:t>
            </a:r>
            <a:endParaRPr lang="zh-CN" altLang="en-US" sz="2800" dirty="0">
              <a:solidFill>
                <a:srgbClr val="9CBE5B"/>
              </a:solidFill>
              <a:latin typeface="DFPWaWaW5-GB5" panose="040B0500000000000000" pitchFamily="82" charset="-120"/>
              <a:ea typeface="DFPWaWaW5-GB5" panose="040B0500000000000000" pitchFamily="82" charset="-12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C54DA5F-A229-41CC-92BA-7D38A00E8BD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32794" r="16079" b="94184"/>
          <a:stretch/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04E01A1-76CE-4498-8BF7-8DF675BBE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215F3FE-BEF2-4F53-BF30-EA6185713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D369A16-B1AD-448B-8F65-F2FCB61E38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32794" r="16079" b="94184"/>
          <a:stretch/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41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xmlns="" id="{A5829585-FB8D-4DB7-BCFE-ADC81FB2F40A}"/>
              </a:ext>
            </a:extLst>
          </p:cNvPr>
          <p:cNvSpPr/>
          <p:nvPr/>
        </p:nvSpPr>
        <p:spPr>
          <a:xfrm>
            <a:off x="600075" y="1609724"/>
            <a:ext cx="8096250" cy="1554381"/>
          </a:xfrm>
          <a:custGeom>
            <a:avLst/>
            <a:gdLst>
              <a:gd name="connsiteX0" fmla="*/ 0 w 8143875"/>
              <a:gd name="connsiteY0" fmla="*/ 0 h 1681358"/>
              <a:gd name="connsiteX1" fmla="*/ 1114425 w 8143875"/>
              <a:gd name="connsiteY1" fmla="*/ 400050 h 1681358"/>
              <a:gd name="connsiteX2" fmla="*/ 3152775 w 8143875"/>
              <a:gd name="connsiteY2" fmla="*/ 1495425 h 1681358"/>
              <a:gd name="connsiteX3" fmla="*/ 4876800 w 8143875"/>
              <a:gd name="connsiteY3" fmla="*/ 361950 h 1681358"/>
              <a:gd name="connsiteX4" fmla="*/ 7077075 w 8143875"/>
              <a:gd name="connsiteY4" fmla="*/ 1666875 h 1681358"/>
              <a:gd name="connsiteX5" fmla="*/ 8143875 w 8143875"/>
              <a:gd name="connsiteY5" fmla="*/ 1076325 h 1681358"/>
              <a:gd name="connsiteX0" fmla="*/ 0 w 8143875"/>
              <a:gd name="connsiteY0" fmla="*/ 0 h 1690698"/>
              <a:gd name="connsiteX1" fmla="*/ 1114425 w 8143875"/>
              <a:gd name="connsiteY1" fmla="*/ 400050 h 1690698"/>
              <a:gd name="connsiteX2" fmla="*/ 3152775 w 8143875"/>
              <a:gd name="connsiteY2" fmla="*/ 1495425 h 1690698"/>
              <a:gd name="connsiteX3" fmla="*/ 4876800 w 8143875"/>
              <a:gd name="connsiteY3" fmla="*/ 361950 h 1690698"/>
              <a:gd name="connsiteX4" fmla="*/ 6315075 w 8143875"/>
              <a:gd name="connsiteY4" fmla="*/ 1676400 h 1690698"/>
              <a:gd name="connsiteX5" fmla="*/ 8143875 w 8143875"/>
              <a:gd name="connsiteY5" fmla="*/ 1076325 h 1690698"/>
              <a:gd name="connsiteX0" fmla="*/ 0 w 8096250"/>
              <a:gd name="connsiteY0" fmla="*/ 0 h 1678175"/>
              <a:gd name="connsiteX1" fmla="*/ 1114425 w 8096250"/>
              <a:gd name="connsiteY1" fmla="*/ 400050 h 1678175"/>
              <a:gd name="connsiteX2" fmla="*/ 3152775 w 8096250"/>
              <a:gd name="connsiteY2" fmla="*/ 1495425 h 1678175"/>
              <a:gd name="connsiteX3" fmla="*/ 4876800 w 8096250"/>
              <a:gd name="connsiteY3" fmla="*/ 361950 h 1678175"/>
              <a:gd name="connsiteX4" fmla="*/ 6315075 w 8096250"/>
              <a:gd name="connsiteY4" fmla="*/ 1676400 h 1678175"/>
              <a:gd name="connsiteX5" fmla="*/ 8096250 w 8096250"/>
              <a:gd name="connsiteY5" fmla="*/ 19050 h 1678175"/>
              <a:gd name="connsiteX0" fmla="*/ 0 w 8096250"/>
              <a:gd name="connsiteY0" fmla="*/ 0 h 1554493"/>
              <a:gd name="connsiteX1" fmla="*/ 1114425 w 8096250"/>
              <a:gd name="connsiteY1" fmla="*/ 400050 h 1554493"/>
              <a:gd name="connsiteX2" fmla="*/ 3152775 w 8096250"/>
              <a:gd name="connsiteY2" fmla="*/ 1495425 h 1554493"/>
              <a:gd name="connsiteX3" fmla="*/ 4876800 w 8096250"/>
              <a:gd name="connsiteY3" fmla="*/ 361950 h 1554493"/>
              <a:gd name="connsiteX4" fmla="*/ 6667500 w 8096250"/>
              <a:gd name="connsiteY4" fmla="*/ 1552575 h 1554493"/>
              <a:gd name="connsiteX5" fmla="*/ 8096250 w 8096250"/>
              <a:gd name="connsiteY5" fmla="*/ 19050 h 1554493"/>
              <a:gd name="connsiteX0" fmla="*/ 0 w 8096250"/>
              <a:gd name="connsiteY0" fmla="*/ 0 h 1554496"/>
              <a:gd name="connsiteX1" fmla="*/ 1114425 w 8096250"/>
              <a:gd name="connsiteY1" fmla="*/ 400050 h 1554496"/>
              <a:gd name="connsiteX2" fmla="*/ 2733675 w 8096250"/>
              <a:gd name="connsiteY2" fmla="*/ 1485900 h 1554496"/>
              <a:gd name="connsiteX3" fmla="*/ 4876800 w 8096250"/>
              <a:gd name="connsiteY3" fmla="*/ 361950 h 1554496"/>
              <a:gd name="connsiteX4" fmla="*/ 6667500 w 8096250"/>
              <a:gd name="connsiteY4" fmla="*/ 1552575 h 1554496"/>
              <a:gd name="connsiteX5" fmla="*/ 8096250 w 8096250"/>
              <a:gd name="connsiteY5" fmla="*/ 19050 h 1554496"/>
              <a:gd name="connsiteX0" fmla="*/ 0 w 8096250"/>
              <a:gd name="connsiteY0" fmla="*/ 0 h 1554381"/>
              <a:gd name="connsiteX1" fmla="*/ 1114425 w 8096250"/>
              <a:gd name="connsiteY1" fmla="*/ 400050 h 1554381"/>
              <a:gd name="connsiteX2" fmla="*/ 2733675 w 8096250"/>
              <a:gd name="connsiteY2" fmla="*/ 1485900 h 1554381"/>
              <a:gd name="connsiteX3" fmla="*/ 4724400 w 8096250"/>
              <a:gd name="connsiteY3" fmla="*/ 352425 h 1554381"/>
              <a:gd name="connsiteX4" fmla="*/ 6667500 w 8096250"/>
              <a:gd name="connsiteY4" fmla="*/ 1552575 h 1554381"/>
              <a:gd name="connsiteX5" fmla="*/ 8096250 w 8096250"/>
              <a:gd name="connsiteY5" fmla="*/ 19050 h 155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96250" h="1554381">
                <a:moveTo>
                  <a:pt x="0" y="0"/>
                </a:moveTo>
                <a:cubicBezTo>
                  <a:pt x="294481" y="75406"/>
                  <a:pt x="658813" y="152400"/>
                  <a:pt x="1114425" y="400050"/>
                </a:cubicBezTo>
                <a:cubicBezTo>
                  <a:pt x="1570037" y="647700"/>
                  <a:pt x="2132013" y="1493837"/>
                  <a:pt x="2733675" y="1485900"/>
                </a:cubicBezTo>
                <a:cubicBezTo>
                  <a:pt x="3335337" y="1477963"/>
                  <a:pt x="4068763" y="341313"/>
                  <a:pt x="4724400" y="352425"/>
                </a:cubicBezTo>
                <a:cubicBezTo>
                  <a:pt x="5380037" y="363537"/>
                  <a:pt x="6105525" y="1608138"/>
                  <a:pt x="6667500" y="1552575"/>
                </a:cubicBezTo>
                <a:cubicBezTo>
                  <a:pt x="7229475" y="1497012"/>
                  <a:pt x="8056563" y="76200"/>
                  <a:pt x="8096250" y="1905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2508736-FF3F-49F8-839D-198476F6CBE1}"/>
              </a:ext>
            </a:extLst>
          </p:cNvPr>
          <p:cNvSpPr/>
          <p:nvPr/>
        </p:nvSpPr>
        <p:spPr>
          <a:xfrm>
            <a:off x="600075" y="1467486"/>
            <a:ext cx="3453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从形态学的角度看，肌纤维的大小、走向直接反映出肉的</a:t>
            </a:r>
            <a:r>
              <a:rPr lang="zh-CN" altLang="en-US" dirty="0" smtClean="0"/>
              <a:t>纹理</a:t>
            </a:r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  <a:latin typeface="新宋体" panose="02010609030101010101" pitchFamily="49" charset="-122"/>
              <a:ea typeface="新宋体" panose="02010609030101010101" pitchFamily="49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267DC8A-4300-4B61-9BFF-95ED657A3784}"/>
              </a:ext>
            </a:extLst>
          </p:cNvPr>
          <p:cNvSpPr/>
          <p:nvPr/>
        </p:nvSpPr>
        <p:spPr>
          <a:xfrm>
            <a:off x="5129187" y="1467486"/>
            <a:ext cx="2720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而肉纹理的粗细与肌束横截面积和肌内脂肪有关</a:t>
            </a:r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  <a:latin typeface="新宋体" panose="02010609030101010101" pitchFamily="49" charset="-122"/>
              <a:ea typeface="新宋体" panose="02010609030101010101" pitchFamily="49" charset="-122"/>
              <a:cs typeface="萝莉体 第二版" panose="02000500000000000000" pitchFamily="2" charset="-122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17148" y="77418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5F8C26"/>
                </a:solidFill>
              </a:rPr>
              <a:t>色泽外观的比对</a:t>
            </a:r>
            <a:endParaRPr lang="zh-CN" altLang="en-US" sz="2400" dirty="0">
              <a:solidFill>
                <a:srgbClr val="5F8C2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4" y="3164105"/>
            <a:ext cx="2225675" cy="16069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99" y="3064292"/>
            <a:ext cx="2299497" cy="17246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3055456" y="262306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是否可以比对试验前后的色泽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207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AC2D3647-B4A8-4223-98C7-FAF6AAB6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164"/>
            <a:ext cx="3505200" cy="33668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2AD1C1A-755B-40E8-83FF-B0D421B01833}"/>
              </a:ext>
            </a:extLst>
          </p:cNvPr>
          <p:cNvSpPr txBox="1"/>
          <p:nvPr/>
        </p:nvSpPr>
        <p:spPr>
          <a:xfrm>
            <a:off x="3564391" y="985067"/>
            <a:ext cx="2015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9CBE5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6000" dirty="0">
              <a:solidFill>
                <a:srgbClr val="9CBE5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16BBD26-A6A4-4E74-B3EE-293599078F71}"/>
              </a:ext>
            </a:extLst>
          </p:cNvPr>
          <p:cNvSpPr txBox="1"/>
          <p:nvPr/>
        </p:nvSpPr>
        <p:spPr>
          <a:xfrm>
            <a:off x="2485667" y="2069891"/>
            <a:ext cx="417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  <a:endParaRPr lang="zh-CN" alt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C54DA5F-A229-41CC-92BA-7D38A00E8BD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32794" r="16079" b="94184"/>
          <a:stretch/>
        </p:blipFill>
        <p:spPr>
          <a:xfrm flipH="1">
            <a:off x="3420000" y="1992173"/>
            <a:ext cx="2304000" cy="36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04E01A1-76CE-4498-8BF7-8DF675BBE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2280080"/>
            <a:ext cx="1371913" cy="2858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215F3FE-BEF2-4F53-BF30-EA6185713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7035" y="2285349"/>
            <a:ext cx="1371913" cy="28581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D369A16-B1AD-448B-8F65-F2FCB61E38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32794" r="16079" b="94184"/>
          <a:stretch/>
        </p:blipFill>
        <p:spPr>
          <a:xfrm>
            <a:off x="3420000" y="2887523"/>
            <a:ext cx="2304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02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夏日小清新彩色手绘ppt模板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2D78B"/>
      </a:accent1>
      <a:accent2>
        <a:srgbClr val="7FBC40"/>
      </a:accent2>
      <a:accent3>
        <a:srgbClr val="4AA03F"/>
      </a:accent3>
      <a:accent4>
        <a:srgbClr val="37782F"/>
      </a:accent4>
      <a:accent5>
        <a:srgbClr val="15884A"/>
      </a:accent5>
      <a:accent6>
        <a:srgbClr val="7A9156"/>
      </a:accent6>
      <a:hlink>
        <a:srgbClr val="B2D78B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B2D78B"/>
    </a:accent1>
    <a:accent2>
      <a:srgbClr val="7FBC40"/>
    </a:accent2>
    <a:accent3>
      <a:srgbClr val="4AA03F"/>
    </a:accent3>
    <a:accent4>
      <a:srgbClr val="37782F"/>
    </a:accent4>
    <a:accent5>
      <a:srgbClr val="15884A"/>
    </a:accent5>
    <a:accent6>
      <a:srgbClr val="7A9156"/>
    </a:accent6>
    <a:hlink>
      <a:srgbClr val="B2D78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245</Words>
  <Application>Microsoft Office PowerPoint</Application>
  <PresentationFormat>全屏显示(16:9)</PresentationFormat>
  <Paragraphs>62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夏日小清新彩色手绘ppt模板</dc:title>
  <dc:creator>wmy</dc:creator>
  <cp:lastModifiedBy>YYDMW</cp:lastModifiedBy>
  <cp:revision>343</cp:revision>
  <dcterms:created xsi:type="dcterms:W3CDTF">2017-07-29T07:38:32Z</dcterms:created>
  <dcterms:modified xsi:type="dcterms:W3CDTF">2020-08-10T13:07:05Z</dcterms:modified>
</cp:coreProperties>
</file>