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90" r:id="rId1"/>
  </p:sldMasterIdLst>
  <p:notesMasterIdLst>
    <p:notesMasterId r:id="rId10"/>
  </p:notesMasterIdLst>
  <p:handoutMasterIdLst>
    <p:handoutMasterId r:id="rId11"/>
  </p:handoutMasterIdLst>
  <p:sldIdLst>
    <p:sldId id="331" r:id="rId2"/>
    <p:sldId id="483" r:id="rId3"/>
    <p:sldId id="482" r:id="rId4"/>
    <p:sldId id="480" r:id="rId5"/>
    <p:sldId id="481" r:id="rId6"/>
    <p:sldId id="472" r:id="rId7"/>
    <p:sldId id="464" r:id="rId8"/>
    <p:sldId id="37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080" autoAdjust="0"/>
  </p:normalViewPr>
  <p:slideViewPr>
    <p:cSldViewPr snapToGrid="0" snapToObjects="1">
      <p:cViewPr>
        <p:scale>
          <a:sx n="75" d="100"/>
          <a:sy n="75" d="100"/>
        </p:scale>
        <p:origin x="-80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2E83F-FD19-2541-A416-9407E6C14EA1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C4500-C450-EC49-B7C1-B4465A3A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50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C925C-5080-3346-A370-84EB7DBD419D}" type="datetimeFigureOut">
              <a:rPr lang="en-US" smtClean="0"/>
              <a:t>11/21/15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54A93-9883-F745-A8E9-3EB78A443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749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0E38D2-FF62-594B-BB1F-92362D8896A8}" type="slidenum">
              <a:rPr lang="en-US" sz="1200">
                <a:latin typeface="Calibri" charset="0"/>
                <a:cs typeface="Arial" charset="0"/>
              </a:rPr>
              <a:pPr eaLnBrk="1" hangingPunct="1"/>
              <a:t>1</a:t>
            </a:fld>
            <a:endParaRPr lang="en-US" sz="1200">
              <a:latin typeface="Calibri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AE53-04CE-7643-8F4D-412C827339C4}" type="datetime1">
              <a:rPr lang="en-US" smtClean="0"/>
              <a:t>11/21/15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0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0C58-A8BF-2144-B031-EC822FF7EB9E}" type="datetime1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C324-612E-FA42-A021-FF3ABBF3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7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0196-FAE7-4044-AE6B-8814F663BBC1}" type="datetime1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C324-612E-FA42-A021-FF3ABBF3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5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D4C6-5B7E-9E4E-8B49-8F73B56C5380}" type="datetime1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C324-612E-FA42-A021-FF3ABBF3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2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9450-1C62-AC4C-9EF8-23E0C19327E3}" type="datetime1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7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D7D3-CA95-9947-8920-12FBA0A9874C}" type="datetime1">
              <a:rPr lang="en-US" smtClean="0"/>
              <a:t>11/21/15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C324-612E-FA42-A021-FF3ABBF3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7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9635F-2A81-1246-A265-46C1DEECB0EC}" type="datetime1">
              <a:rPr lang="en-US" smtClean="0"/>
              <a:t>11/21/15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C324-612E-FA42-A021-FF3ABBF3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5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26B2-92E3-994F-9A5B-4FA1C5FD8D20}" type="datetime1">
              <a:rPr lang="en-US" smtClean="0"/>
              <a:t>11/21/15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C324-612E-FA42-A021-FF3ABBF3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7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EB3C-7A16-E545-9608-FE09D8968252}" type="datetime1">
              <a:rPr lang="en-US" smtClean="0"/>
              <a:t>11/21/15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C324-612E-FA42-A021-FF3ABBF3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7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2AB0-0577-AE4D-84B7-677406B4C7C6}" type="datetime1">
              <a:rPr lang="en-US" smtClean="0"/>
              <a:t>11/21/15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2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618E-838B-5448-BF22-B7A0C2A3254E}" type="datetime1">
              <a:rPr lang="en-US" smtClean="0"/>
              <a:t>11/21/15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C324-612E-FA42-A021-FF3ABBF3D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9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A40B3-D034-FA43-A6D0-568ACF172128}" type="datetime1">
              <a:rPr lang="en-US" smtClean="0"/>
              <a:t>11/21/15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DC324-612E-FA42-A021-FF3ABBF3D06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BMI_2c_hor+side_cmyk.eps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53200" y="6356350"/>
            <a:ext cx="2154267" cy="35872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787621"/>
            <a:ext cx="9144000" cy="697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44935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 Box 45"/>
          <p:cNvSpPr txBox="1">
            <a:spLocks noChangeArrowheads="1"/>
          </p:cNvSpPr>
          <p:nvPr userDrawn="1"/>
        </p:nvSpPr>
        <p:spPr bwMode="auto">
          <a:xfrm>
            <a:off x="0" y="-1"/>
            <a:ext cx="9144000" cy="150987"/>
          </a:xfrm>
          <a:prstGeom prst="rect">
            <a:avLst/>
          </a:prstGeom>
          <a:gradFill flip="none" rotWithShape="1">
            <a:gsLst>
              <a:gs pos="0">
                <a:srgbClr val="BD4F19">
                  <a:shade val="30000"/>
                  <a:satMod val="115000"/>
                </a:srgbClr>
              </a:gs>
              <a:gs pos="50000">
                <a:srgbClr val="BD4F19">
                  <a:shade val="67500"/>
                  <a:satMod val="115000"/>
                </a:srgbClr>
              </a:gs>
              <a:gs pos="100000">
                <a:srgbClr val="BD4F19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algn="ctr" defTabSz="5016500">
              <a:spcBef>
                <a:spcPct val="50000"/>
              </a:spcBef>
              <a:defRPr sz="36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24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92" r:id="rId2"/>
    <p:sldLayoutId id="2147484493" r:id="rId3"/>
    <p:sldLayoutId id="2147484494" r:id="rId4"/>
    <p:sldLayoutId id="2147484495" r:id="rId5"/>
    <p:sldLayoutId id="2147484496" r:id="rId6"/>
    <p:sldLayoutId id="2147484497" r:id="rId7"/>
    <p:sldLayoutId id="2147484498" r:id="rId8"/>
    <p:sldLayoutId id="2147484499" r:id="rId9"/>
    <p:sldLayoutId id="2147484500" r:id="rId10"/>
    <p:sldLayoutId id="214748450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bmi.uth.edu/ccb/resources/clamp.htm" TargetMode="External"/><Relationship Id="rId3" Type="http://schemas.openxmlformats.org/officeDocument/2006/relationships/hyperlink" Target="mailto:Hua.Xu@uth.tmc.edu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0" y="863600"/>
            <a:ext cx="9144000" cy="16086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Clinical </a:t>
            </a:r>
            <a:r>
              <a:rPr lang="en-US" sz="4000" dirty="0"/>
              <a:t>Language Annotation, Modeling, and Processing </a:t>
            </a:r>
            <a:r>
              <a:rPr lang="en-US" sz="4000" dirty="0" smtClean="0"/>
              <a:t>Toolkit (CLAMP) </a:t>
            </a:r>
            <a:endParaRPr lang="en-US" sz="4000" b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0" y="3505200"/>
            <a:ext cx="91440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b="1" dirty="0" smtClean="0"/>
              <a:t>Hua Xu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dirty="0"/>
              <a:t>School of Biomedical Informatics, </a:t>
            </a:r>
            <a:endParaRPr lang="en-US" sz="2800" dirty="0" smtClean="0"/>
          </a:p>
          <a:p>
            <a:pPr algn="ctr"/>
            <a:r>
              <a:rPr lang="en-US" sz="2800" dirty="0" smtClean="0"/>
              <a:t>University </a:t>
            </a:r>
            <a:r>
              <a:rPr lang="en-US" sz="2800" dirty="0"/>
              <a:t>of Texas Health Science Center at Houston 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1638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D8E2B69-B0BB-6744-9551-D01294D41D28}" type="slidenum">
              <a:rPr lang="en-US" sz="1200">
                <a:solidFill>
                  <a:srgbClr val="898989"/>
                </a:solidFill>
                <a:latin typeface="Calibri" charset="0"/>
                <a:cs typeface="Arial" charset="0"/>
              </a:rPr>
              <a:pPr eaLnBrk="1" hangingPunct="1"/>
              <a:t>1</a:t>
            </a:fld>
            <a:endParaRPr lang="en-US" sz="1200">
              <a:solidFill>
                <a:srgbClr val="898989"/>
              </a:solidFill>
              <a:latin typeface="Calibri" charset="0"/>
              <a:cs typeface="Arial" charset="0"/>
            </a:endParaRPr>
          </a:p>
        </p:txBody>
      </p:sp>
      <p:pic>
        <p:nvPicPr>
          <p:cNvPr id="5" name="Picture 4" descr="2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4" y="2325426"/>
            <a:ext cx="1041398" cy="104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9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Transportability Problem of </a:t>
            </a:r>
            <a:r>
              <a:rPr lang="en-US" dirty="0" smtClean="0"/>
              <a:t>using clinical NLP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</a:t>
            </a:r>
            <a:r>
              <a:rPr lang="en-US" dirty="0"/>
              <a:t>one type of clinical notes to </a:t>
            </a:r>
            <a:r>
              <a:rPr lang="en-US" dirty="0" smtClean="0"/>
              <a:t>another</a:t>
            </a:r>
          </a:p>
          <a:p>
            <a:r>
              <a:rPr lang="en-US" dirty="0" smtClean="0"/>
              <a:t>From </a:t>
            </a:r>
            <a:r>
              <a:rPr lang="en-US" dirty="0"/>
              <a:t>one institute to another 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one application to </a:t>
            </a:r>
            <a:r>
              <a:rPr lang="en-US" dirty="0" smtClean="0"/>
              <a:t>another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Need </a:t>
            </a:r>
            <a:r>
              <a:rPr lang="en-US" dirty="0">
                <a:solidFill>
                  <a:srgbClr val="FF0000"/>
                </a:solidFill>
              </a:rPr>
              <a:t>a solution for </a:t>
            </a:r>
            <a:r>
              <a:rPr lang="en-US" dirty="0" smtClean="0">
                <a:solidFill>
                  <a:srgbClr val="FF0000"/>
                </a:solidFill>
              </a:rPr>
              <a:t>non-NLP experts to efficiently build high-performance NLP modules for individual applications!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C324-612E-FA42-A021-FF3ABBF3D0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87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CLAMP?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299920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An </a:t>
            </a:r>
            <a:r>
              <a:rPr lang="en-US" dirty="0"/>
              <a:t>IDE (integrated development environment) for building customized clinical NLP pipelines via GUIs</a:t>
            </a:r>
          </a:p>
          <a:p>
            <a:pPr lvl="1"/>
            <a:r>
              <a:rPr lang="en-US" dirty="0"/>
              <a:t>Annotating/analyzing clinical text</a:t>
            </a:r>
          </a:p>
          <a:p>
            <a:pPr lvl="1"/>
            <a:r>
              <a:rPr lang="en-US" dirty="0"/>
              <a:t>Training of ML-based modules</a:t>
            </a:r>
          </a:p>
          <a:p>
            <a:pPr lvl="1"/>
            <a:r>
              <a:rPr lang="en-US" dirty="0"/>
              <a:t>Specifying </a:t>
            </a:r>
            <a:r>
              <a:rPr lang="en-US" dirty="0" smtClean="0"/>
              <a:t>rules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general purpose </a:t>
            </a:r>
            <a:r>
              <a:rPr lang="en-US" dirty="0" smtClean="0"/>
              <a:t>clinical NLP system built on proven methods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C324-612E-FA42-A021-FF3ABBF3D06C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541039"/>
              </p:ext>
            </p:extLst>
          </p:nvPr>
        </p:nvGraphicFramePr>
        <p:xfrm>
          <a:off x="812802" y="4264448"/>
          <a:ext cx="6028269" cy="2438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149"/>
                <a:gridCol w="3738720"/>
                <a:gridCol w="914400"/>
              </a:tblGrid>
              <a:tr h="254212">
                <a:tc gridSpan="2">
                  <a:txBody>
                    <a:bodyPr/>
                    <a:lstStyle/>
                    <a:p>
                      <a:r>
                        <a:rPr lang="en-US" sz="1400" b="1" dirty="0" smtClean="0"/>
                        <a:t>NLP</a:t>
                      </a:r>
                      <a:r>
                        <a:rPr lang="en-US" sz="1400" b="1" baseline="0" dirty="0" smtClean="0"/>
                        <a:t> Tasks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Ranking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212">
                <a:tc rowSpan="3">
                  <a:txBody>
                    <a:bodyPr/>
                    <a:lstStyle/>
                    <a:p>
                      <a:r>
                        <a:rPr lang="en-US" sz="1400" dirty="0" smtClean="0"/>
                        <a:t>Named entity recognition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2009 i2b2, medication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#2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21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2010</a:t>
                      </a:r>
                      <a:r>
                        <a:rPr lang="en-US" sz="1400" baseline="0" dirty="0" smtClean="0"/>
                        <a:t> i2b2 problem, treatment, test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#2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21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2013 </a:t>
                      </a:r>
                      <a:r>
                        <a:rPr lang="en-US" sz="1400" dirty="0" err="1" smtClean="0"/>
                        <a:t>SHARe</a:t>
                      </a:r>
                      <a:r>
                        <a:rPr lang="en-US" sz="1400" dirty="0" smtClean="0"/>
                        <a:t>/CLEF abbreviation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#1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21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UMLS encoding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2014 </a:t>
                      </a:r>
                      <a:r>
                        <a:rPr lang="en-US" sz="1400" dirty="0" err="1" smtClean="0"/>
                        <a:t>SemEval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disorder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#1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212">
                <a:tc rowSpan="3">
                  <a:txBody>
                    <a:bodyPr/>
                    <a:lstStyle/>
                    <a:p>
                      <a:r>
                        <a:rPr lang="en-US" sz="1400" dirty="0" smtClean="0"/>
                        <a:t>Relation extraction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2012</a:t>
                      </a:r>
                      <a:r>
                        <a:rPr lang="en-US" sz="1400" baseline="0" dirty="0" smtClean="0"/>
                        <a:t> i2b2 Temporal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#1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2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2015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SemEval</a:t>
                      </a:r>
                      <a:r>
                        <a:rPr lang="en-US" sz="1400" baseline="0" dirty="0" smtClean="0"/>
                        <a:t> Disease-modifier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#1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21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2015 </a:t>
                      </a:r>
                      <a:r>
                        <a:rPr lang="en-US" sz="1400" dirty="0" err="1" smtClean="0"/>
                        <a:t>BioCREATIVE</a:t>
                      </a:r>
                      <a:r>
                        <a:rPr lang="en-US" sz="1400" dirty="0" smtClean="0"/>
                        <a:t> Chemical-induced</a:t>
                      </a:r>
                      <a:r>
                        <a:rPr lang="en-US" sz="1400" baseline="0" dirty="0" smtClean="0"/>
                        <a:t> disease 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#1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 descr="2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8" y="477838"/>
            <a:ext cx="741362" cy="74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54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7" y="274638"/>
            <a:ext cx="887306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CLAMP Demo </a:t>
            </a:r>
            <a:r>
              <a:rPr lang="en-US" dirty="0" smtClean="0"/>
              <a:t>1 – Build a rule-based system to extract smoking status from clinical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</a:t>
            </a:r>
            <a:r>
              <a:rPr lang="en-US" dirty="0" smtClean="0"/>
              <a:t>: sentences containing patient smoking information</a:t>
            </a:r>
          </a:p>
          <a:p>
            <a:r>
              <a:rPr lang="en-US" dirty="0" smtClean="0"/>
              <a:t>Output: three types of status for each smoking mention:</a:t>
            </a:r>
          </a:p>
          <a:p>
            <a:pPr lvl="1"/>
            <a:r>
              <a:rPr lang="en-US" dirty="0" smtClean="0"/>
              <a:t>Current Smoker: </a:t>
            </a:r>
            <a:r>
              <a:rPr lang="en-US" dirty="0"/>
              <a:t> She is continuing to smoke</a:t>
            </a:r>
          </a:p>
          <a:p>
            <a:pPr lvl="1"/>
            <a:r>
              <a:rPr lang="en-US" dirty="0" smtClean="0"/>
              <a:t>Past </a:t>
            </a:r>
            <a:r>
              <a:rPr lang="en-US" dirty="0" smtClean="0"/>
              <a:t>Smoker</a:t>
            </a:r>
            <a:r>
              <a:rPr lang="en-US" dirty="0"/>
              <a:t>: She has a prior history of smoking although not currently</a:t>
            </a:r>
          </a:p>
          <a:p>
            <a:pPr lvl="1"/>
            <a:r>
              <a:rPr lang="en-US" dirty="0" smtClean="0"/>
              <a:t>Non</a:t>
            </a:r>
            <a:r>
              <a:rPr lang="en-US" dirty="0" smtClean="0"/>
              <a:t>-Smoker: </a:t>
            </a:r>
            <a:r>
              <a:rPr lang="en-US" dirty="0"/>
              <a:t>She denies any tobacco use , alcohol use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C324-612E-FA42-A021-FF3ABBF3D0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79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3" y="308504"/>
            <a:ext cx="902546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CLAMP Demo </a:t>
            </a:r>
            <a:r>
              <a:rPr lang="en-US" dirty="0"/>
              <a:t>2 - Build a hybrid (machine learning + rules) system for extracting </a:t>
            </a:r>
            <a:r>
              <a:rPr lang="en-US" dirty="0" err="1"/>
              <a:t>labtest</a:t>
            </a:r>
            <a:r>
              <a:rPr lang="en-US" dirty="0"/>
              <a:t> concepts and values from clinical </a:t>
            </a:r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0402"/>
            <a:ext cx="8229600" cy="4341283"/>
          </a:xfrm>
        </p:spPr>
        <p:txBody>
          <a:bodyPr>
            <a:normAutofit/>
          </a:bodyPr>
          <a:lstStyle/>
          <a:p>
            <a:r>
              <a:rPr lang="en-US" dirty="0" smtClean="0"/>
              <a:t>Input</a:t>
            </a:r>
            <a:r>
              <a:rPr lang="en-US" dirty="0"/>
              <a:t>: discharge summaries</a:t>
            </a:r>
          </a:p>
          <a:p>
            <a:r>
              <a:rPr lang="en-US" dirty="0"/>
              <a:t>Output: lab test concepts mentioned in the text with attributes of:</a:t>
            </a:r>
          </a:p>
          <a:p>
            <a:pPr lvl="1"/>
            <a:r>
              <a:rPr lang="en-US" dirty="0"/>
              <a:t>Offsets</a:t>
            </a:r>
          </a:p>
          <a:p>
            <a:pPr lvl="1"/>
            <a:r>
              <a:rPr lang="en-US" dirty="0"/>
              <a:t>Negation</a:t>
            </a:r>
          </a:p>
          <a:p>
            <a:pPr lvl="1"/>
            <a:r>
              <a:rPr lang="en-US" dirty="0"/>
              <a:t>UMLS CUIs</a:t>
            </a:r>
          </a:p>
          <a:p>
            <a:pPr lvl="1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C324-612E-FA42-A021-FF3ABBF3D0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58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CLAMP is available in two versions:</a:t>
            </a:r>
          </a:p>
          <a:p>
            <a:pPr lvl="1"/>
            <a:r>
              <a:rPr lang="en-US" dirty="0" smtClean="0"/>
              <a:t>CLAMP CMD (free)</a:t>
            </a:r>
          </a:p>
          <a:p>
            <a:pPr lvl="1"/>
            <a:r>
              <a:rPr lang="en-US" dirty="0" smtClean="0"/>
              <a:t>CLAMP GUI (depends on the license)</a:t>
            </a: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https://sbmi.uth.edu/ccb/resources/clamp.htm</a:t>
            </a:r>
            <a:endParaRPr lang="en-US" dirty="0" smtClean="0"/>
          </a:p>
          <a:p>
            <a:r>
              <a:rPr lang="en-US" dirty="0" smtClean="0"/>
              <a:t>It is not an open source software, but source codes are available for collaborators with appropriate licenses.  </a:t>
            </a:r>
          </a:p>
          <a:p>
            <a:r>
              <a:rPr lang="en-US" dirty="0" smtClean="0"/>
              <a:t>We are looking for collaborators to co-develop the system!</a:t>
            </a:r>
            <a:r>
              <a:rPr lang="en-US" dirty="0"/>
              <a:t> </a:t>
            </a:r>
            <a:r>
              <a:rPr lang="en-US" dirty="0" smtClean="0"/>
              <a:t>If interested, please contact: </a:t>
            </a:r>
            <a:r>
              <a:rPr lang="en-US" dirty="0" smtClean="0">
                <a:hlinkClick r:id="rId3"/>
              </a:rPr>
              <a:t>Hua.Xu@uth.tmc.edu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7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Acknowledgement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685799" y="3081334"/>
            <a:ext cx="3699933" cy="1592261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800" b="1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Grants</a:t>
            </a:r>
          </a:p>
          <a:p>
            <a:pPr lvl="1"/>
            <a:r>
              <a:rPr lang="en-US" sz="1800" b="1" dirty="0">
                <a:latin typeface="Arial"/>
                <a:cs typeface="Arial"/>
              </a:rPr>
              <a:t>CPRIT R1307 </a:t>
            </a:r>
          </a:p>
          <a:p>
            <a:pPr lvl="1"/>
            <a:r>
              <a:rPr lang="en-US" sz="1800" b="1" dirty="0">
                <a:latin typeface="Arial"/>
                <a:cs typeface="Arial"/>
              </a:rPr>
              <a:t>NIGMS R01 GM102282</a:t>
            </a:r>
          </a:p>
          <a:p>
            <a:pPr lvl="1"/>
            <a:r>
              <a:rPr lang="en-US" sz="1800" b="1" dirty="0" smtClean="0">
                <a:latin typeface="Arial"/>
                <a:cs typeface="Arial"/>
              </a:rPr>
              <a:t>NLM </a:t>
            </a:r>
            <a:r>
              <a:rPr lang="en-US" sz="1800" b="1" dirty="0">
                <a:latin typeface="Arial"/>
                <a:cs typeface="Arial"/>
              </a:rPr>
              <a:t>R01 </a:t>
            </a:r>
            <a:r>
              <a:rPr lang="en-US" sz="1800" b="1" dirty="0" smtClean="0">
                <a:latin typeface="Arial"/>
                <a:cs typeface="Arial"/>
              </a:rPr>
              <a:t>LM010681</a:t>
            </a:r>
            <a:endParaRPr lang="en-US" sz="1800" b="1" dirty="0">
              <a:latin typeface="Arial"/>
              <a:cs typeface="Arial"/>
            </a:endParaRPr>
          </a:p>
        </p:txBody>
      </p:sp>
      <p:sp>
        <p:nvSpPr>
          <p:cNvPr id="75779" name="Content Placeholder 2"/>
          <p:cNvSpPr txBox="1">
            <a:spLocks/>
          </p:cNvSpPr>
          <p:nvPr/>
        </p:nvSpPr>
        <p:spPr bwMode="auto">
          <a:xfrm>
            <a:off x="685800" y="1532462"/>
            <a:ext cx="4038600" cy="1362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FontTx/>
              <a:buChar char="•"/>
            </a:pPr>
            <a:r>
              <a:rPr lang="en-US" sz="1800" b="1" dirty="0" smtClean="0">
                <a:solidFill>
                  <a:srgbClr val="000000"/>
                </a:solidFill>
              </a:rPr>
              <a:t>Collaborators</a:t>
            </a:r>
            <a:endParaRPr lang="en-US" sz="1800" b="1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FontTx/>
              <a:buChar char="–"/>
            </a:pPr>
            <a:r>
              <a:rPr lang="en-US" sz="1800" b="1" dirty="0" err="1">
                <a:solidFill>
                  <a:srgbClr val="000000"/>
                </a:solidFill>
              </a:rPr>
              <a:t>Hongfang</a:t>
            </a:r>
            <a:r>
              <a:rPr lang="en-US" sz="1800" b="1" dirty="0">
                <a:solidFill>
                  <a:srgbClr val="000000"/>
                </a:solidFill>
              </a:rPr>
              <a:t> Liu, </a:t>
            </a:r>
            <a:r>
              <a:rPr lang="en-US" sz="1800" b="1" dirty="0" smtClean="0">
                <a:solidFill>
                  <a:srgbClr val="000000"/>
                </a:solidFill>
              </a:rPr>
              <a:t>PhD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FontTx/>
              <a:buChar char="–"/>
            </a:pPr>
            <a:r>
              <a:rPr lang="en-US" sz="1800" b="1" dirty="0" err="1" smtClean="0">
                <a:solidFill>
                  <a:srgbClr val="000000"/>
                </a:solidFill>
              </a:rPr>
              <a:t>Serguei</a:t>
            </a:r>
            <a:r>
              <a:rPr lang="en-US" sz="1800" b="1" dirty="0" smtClean="0">
                <a:solidFill>
                  <a:srgbClr val="000000"/>
                </a:solidFill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</a:rPr>
              <a:t>Pakhomov</a:t>
            </a:r>
            <a:r>
              <a:rPr lang="en-US" sz="1800" b="1" dirty="0" smtClean="0">
                <a:solidFill>
                  <a:srgbClr val="000000"/>
                </a:solidFill>
              </a:rPr>
              <a:t>, PhD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FontTx/>
              <a:buChar char="–"/>
            </a:pPr>
            <a:r>
              <a:rPr lang="en-US" sz="1800" b="1" dirty="0" smtClean="0">
                <a:solidFill>
                  <a:srgbClr val="000000"/>
                </a:solidFill>
              </a:rPr>
              <a:t>Jason </a:t>
            </a:r>
            <a:r>
              <a:rPr lang="en-US" sz="1800" b="1" dirty="0" err="1" smtClean="0">
                <a:solidFill>
                  <a:srgbClr val="000000"/>
                </a:solidFill>
              </a:rPr>
              <a:t>Hou</a:t>
            </a:r>
            <a:r>
              <a:rPr lang="en-US" sz="1800" b="1" dirty="0" smtClean="0">
                <a:solidFill>
                  <a:srgbClr val="000000"/>
                </a:solidFill>
              </a:rPr>
              <a:t>, MD</a:t>
            </a:r>
          </a:p>
        </p:txBody>
      </p:sp>
      <p:sp>
        <p:nvSpPr>
          <p:cNvPr id="75780" name="Content Placeholder 2"/>
          <p:cNvSpPr txBox="1">
            <a:spLocks/>
          </p:cNvSpPr>
          <p:nvPr/>
        </p:nvSpPr>
        <p:spPr bwMode="auto">
          <a:xfrm>
            <a:off x="4563533" y="1447795"/>
            <a:ext cx="29337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</a:pPr>
            <a:r>
              <a:rPr lang="en-US" sz="1800" b="1" dirty="0" smtClean="0">
                <a:solidFill>
                  <a:srgbClr val="000000"/>
                </a:solidFill>
              </a:rPr>
              <a:t>Team members: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FontTx/>
              <a:buChar char="-"/>
            </a:pPr>
            <a:r>
              <a:rPr lang="en-US" sz="1800" b="1" dirty="0" err="1" smtClean="0"/>
              <a:t>Jingqi</a:t>
            </a:r>
            <a:r>
              <a:rPr lang="en-US" sz="1800" b="1" dirty="0" smtClean="0"/>
              <a:t> Wang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FontTx/>
              <a:buChar char="-"/>
            </a:pPr>
            <a:r>
              <a:rPr lang="en-US" sz="1800" b="1" dirty="0" smtClean="0"/>
              <a:t>Min Jiang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FontTx/>
              <a:buChar char="-"/>
            </a:pPr>
            <a:r>
              <a:rPr lang="en-US" sz="1800" b="1" dirty="0" err="1" smtClean="0"/>
              <a:t>Ergin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Soysal</a:t>
            </a:r>
            <a:endParaRPr lang="en-US" sz="1800" b="1" dirty="0" smtClean="0"/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FontTx/>
              <a:buChar char="-"/>
            </a:pPr>
            <a:r>
              <a:rPr lang="en-US" sz="1800" b="1" dirty="0" err="1" smtClean="0"/>
              <a:t>Sungrim</a:t>
            </a:r>
            <a:r>
              <a:rPr lang="en-US" sz="1800" b="1" dirty="0" smtClean="0"/>
              <a:t> Moon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FontTx/>
              <a:buChar char="-"/>
            </a:pPr>
            <a:r>
              <a:rPr lang="en-US" sz="1800" b="1" dirty="0" smtClean="0"/>
              <a:t>Jun Xu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FontTx/>
              <a:buChar char="-"/>
            </a:pPr>
            <a:r>
              <a:rPr lang="en-US" sz="1800" b="1" dirty="0" err="1" smtClean="0"/>
              <a:t>Yaoyun</a:t>
            </a:r>
            <a:r>
              <a:rPr lang="en-US" sz="1800" b="1" dirty="0" smtClean="0"/>
              <a:t> Zhang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FontTx/>
              <a:buChar char="-"/>
            </a:pPr>
            <a:r>
              <a:rPr lang="en-US" sz="1800" b="1" dirty="0" err="1" smtClean="0"/>
              <a:t>Anupama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Gururaj</a:t>
            </a:r>
            <a:endParaRPr lang="en-US" sz="1800" b="1" dirty="0" smtClean="0"/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FontTx/>
              <a:buChar char="-"/>
            </a:pPr>
            <a:r>
              <a:rPr lang="en-US" sz="1800" b="1" dirty="0" err="1" smtClean="0"/>
              <a:t>Yonghui</a:t>
            </a:r>
            <a:r>
              <a:rPr lang="en-US" sz="1800" b="1" dirty="0" smtClean="0"/>
              <a:t> Wu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FontTx/>
              <a:buChar char="-"/>
            </a:pPr>
            <a:r>
              <a:rPr lang="en-US" sz="1800" b="1" dirty="0" smtClean="0"/>
              <a:t>Nina </a:t>
            </a:r>
            <a:r>
              <a:rPr lang="en-US" sz="1800" b="1" dirty="0" err="1"/>
              <a:t>Slimi</a:t>
            </a:r>
            <a:endParaRPr lang="en-US" sz="1800" b="1" dirty="0"/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FontTx/>
              <a:buChar char="-"/>
            </a:pPr>
            <a:r>
              <a:rPr lang="en-US" sz="1800" b="1" dirty="0"/>
              <a:t>Kyle Nguyen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FontTx/>
              <a:buChar char="-"/>
            </a:pPr>
            <a:r>
              <a:rPr lang="en-US" sz="1800" b="1" dirty="0" err="1"/>
              <a:t>Tolulola</a:t>
            </a:r>
            <a:r>
              <a:rPr lang="en-US" sz="1800" b="1" dirty="0"/>
              <a:t> </a:t>
            </a:r>
            <a:r>
              <a:rPr lang="en-US" sz="1800" b="1" dirty="0" err="1"/>
              <a:t>Dawodu</a:t>
            </a:r>
            <a:endParaRPr lang="en-US" sz="1800" b="1" dirty="0"/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FontTx/>
              <a:buChar char="-"/>
            </a:pPr>
            <a:r>
              <a:rPr lang="en-US" sz="1800" b="1" dirty="0" err="1"/>
              <a:t>Yukun</a:t>
            </a:r>
            <a:r>
              <a:rPr lang="en-US" sz="1800" b="1" dirty="0"/>
              <a:t> Chen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  <a:buFontTx/>
              <a:buChar char="-"/>
            </a:pPr>
            <a:r>
              <a:rPr lang="en-US" sz="1800" b="1" dirty="0" err="1" smtClean="0"/>
              <a:t>Qiang</a:t>
            </a:r>
            <a:r>
              <a:rPr lang="en-US" sz="1800" b="1" dirty="0" smtClean="0"/>
              <a:t> </a:t>
            </a:r>
            <a:r>
              <a:rPr lang="en-US" sz="1800" b="1" dirty="0"/>
              <a:t>Wei</a:t>
            </a:r>
          </a:p>
          <a:p>
            <a:pPr marL="457200" lvl="1" indent="0" eaLnBrk="1" hangingPunct="1">
              <a:lnSpc>
                <a:spcPct val="80000"/>
              </a:lnSpc>
              <a:spcBef>
                <a:spcPct val="20000"/>
              </a:spcBef>
              <a:buClr>
                <a:srgbClr val="FF9933"/>
              </a:buClr>
            </a:pPr>
            <a:endParaRPr lang="en-US" sz="1800" b="1" dirty="0" smtClean="0"/>
          </a:p>
        </p:txBody>
      </p:sp>
      <p:sp>
        <p:nvSpPr>
          <p:cNvPr id="75781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6F320B-BA13-C64A-B1E3-69060BC9979F}" type="slidenum">
              <a:rPr lang="en-US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7</a:t>
            </a:fld>
            <a:endParaRPr lang="en-US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03418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>
          <a:xfrm>
            <a:off x="457200" y="1256771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libri" charset="0"/>
                <a:ea typeface="ＭＳ Ｐゴシック" charset="0"/>
                <a:cs typeface="ＭＳ Ｐゴシック" charset="0"/>
              </a:rPr>
              <a:t>Thank you!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Arial" charset="0"/>
              <a:buNone/>
            </a:pPr>
            <a:endParaRPr lang="en-US" sz="54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indent="0" algn="ctr">
              <a:buFont typeface="Arial" charset="0"/>
              <a:buNone/>
            </a:pPr>
            <a:r>
              <a:rPr lang="en-US" sz="5400" dirty="0" smtClean="0">
                <a:latin typeface="Calibri" charset="0"/>
                <a:ea typeface="ＭＳ Ｐゴシック" charset="0"/>
                <a:cs typeface="ＭＳ Ｐゴシック" charset="0"/>
              </a:rPr>
              <a:t>Questions?</a:t>
            </a:r>
          </a:p>
          <a:p>
            <a:pPr marL="0" indent="0" algn="ctr">
              <a:buFont typeface="Arial" charset="0"/>
              <a:buNone/>
            </a:pPr>
            <a:endParaRPr lang="en-US" sz="54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indent="0" algn="ctr">
              <a:buFont typeface="Arial" charset="0"/>
              <a:buNone/>
            </a:pPr>
            <a:r>
              <a:rPr lang="en-US" sz="3600" dirty="0" err="1" smtClean="0">
                <a:latin typeface="Calibri" charset="0"/>
                <a:ea typeface="ＭＳ Ｐゴシック" charset="0"/>
                <a:cs typeface="ＭＳ Ｐゴシック" charset="0"/>
              </a:rPr>
              <a:t>hua.xu@uth.tmc.edu</a:t>
            </a:r>
            <a:endParaRPr lang="en-US" sz="36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075915-3DB5-4342-845A-2CA454CA6757}" type="slidenum">
              <a:rPr lang="en-US" sz="1200">
                <a:solidFill>
                  <a:srgbClr val="898989"/>
                </a:solidFill>
                <a:latin typeface="Calibri" charset="0"/>
                <a:cs typeface="Arial" charset="0"/>
              </a:rPr>
              <a:pPr eaLnBrk="1" hangingPunct="1"/>
              <a:t>8</a:t>
            </a:fld>
            <a:endParaRPr lang="en-US" sz="1200">
              <a:solidFill>
                <a:srgbClr val="898989"/>
              </a:solidFill>
              <a:latin typeface="Calibri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50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7141</TotalTime>
  <Words>426</Words>
  <Application>Microsoft Macintosh PowerPoint</Application>
  <PresentationFormat>On-screen Show (4:3)</PresentationFormat>
  <Paragraphs>98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Clinical Language Annotation, Modeling, and Processing Toolkit (CLAMP) </vt:lpstr>
      <vt:lpstr>The Transportability Problem of using clinical NLP systems</vt:lpstr>
      <vt:lpstr>What is CLAMP?</vt:lpstr>
      <vt:lpstr>CLAMP Demo 1 – Build a rule-based system to extract smoking status from clinical text</vt:lpstr>
      <vt:lpstr>CLAMP Demo 2 - Build a hybrid (machine learning + rules) system for extracting labtest concepts and values from clinical text</vt:lpstr>
      <vt:lpstr>Availability </vt:lpstr>
      <vt:lpstr>Acknowledgement</vt:lpstr>
      <vt:lpstr>Thank you!</vt:lpstr>
    </vt:vector>
  </TitlesOfParts>
  <Company>UT Health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ShARe/CLEF eHealth 2013 Challenge</dc:title>
  <dc:creator>Yonghui Wu</dc:creator>
  <cp:lastModifiedBy>Hua Xu</cp:lastModifiedBy>
  <cp:revision>690</cp:revision>
  <dcterms:created xsi:type="dcterms:W3CDTF">2013-07-10T17:06:27Z</dcterms:created>
  <dcterms:modified xsi:type="dcterms:W3CDTF">2015-11-21T17:32:18Z</dcterms:modified>
</cp:coreProperties>
</file>