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E2FB0C-B4AB-459D-9C0A-B883AF34DF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62B2D66-A684-436D-9C8C-C82FBF86DA9D}">
      <dgm:prSet custT="1"/>
      <dgm:spPr/>
      <dgm:t>
        <a:bodyPr/>
        <a:lstStyle/>
        <a:p>
          <a:pPr algn="l">
            <a:lnSpc>
              <a:spcPct val="100000"/>
            </a:lnSpc>
          </a:pPr>
          <a:r>
            <a:rPr lang="en-US" sz="1400" dirty="0"/>
            <a:t>a) </a:t>
          </a:r>
          <a:r>
            <a:rPr lang="en-US" sz="1400" b="1" dirty="0"/>
            <a:t>Platform managers</a:t>
          </a:r>
          <a:r>
            <a:rPr lang="en-US" sz="1400" dirty="0"/>
            <a:t> who monitor courses. They can identify the most popular courses on the platform and analyze their shared features, enabling them to provide more targeted and constructive feedback to course creators.</a:t>
          </a:r>
        </a:p>
      </dgm:t>
    </dgm:pt>
    <dgm:pt modelId="{377B2FE1-4792-4051-BACE-DE040E61131E}" type="parTrans" cxnId="{AE84FA31-4855-4F5E-B3DB-1F19D1E2B43B}">
      <dgm:prSet/>
      <dgm:spPr/>
      <dgm:t>
        <a:bodyPr/>
        <a:lstStyle/>
        <a:p>
          <a:endParaRPr lang="en-US"/>
        </a:p>
      </dgm:t>
    </dgm:pt>
    <dgm:pt modelId="{5EB64DF1-5BA6-4E8D-956D-52A5462205E2}" type="sibTrans" cxnId="{AE84FA31-4855-4F5E-B3DB-1F19D1E2B43B}">
      <dgm:prSet/>
      <dgm:spPr/>
      <dgm:t>
        <a:bodyPr/>
        <a:lstStyle/>
        <a:p>
          <a:endParaRPr lang="en-US"/>
        </a:p>
      </dgm:t>
    </dgm:pt>
    <dgm:pt modelId="{80D20BCE-532F-4738-8D71-485F8C06AABA}">
      <dgm:prSet/>
      <dgm:spPr/>
      <dgm:t>
        <a:bodyPr/>
        <a:lstStyle/>
        <a:p>
          <a:pPr algn="l">
            <a:lnSpc>
              <a:spcPct val="100000"/>
            </a:lnSpc>
          </a:pPr>
          <a:r>
            <a:rPr lang="en-US" dirty="0"/>
            <a:t>b) </a:t>
          </a:r>
          <a:r>
            <a:rPr lang="en-US" b="1" dirty="0"/>
            <a:t>Students</a:t>
          </a:r>
          <a:r>
            <a:rPr lang="en-US" dirty="0"/>
            <a:t> looking for high-quality courses. They can explore basic course information and key statistics—such as course duration, comments, and project numbers—to make informed decisions about which courses to attend.</a:t>
          </a:r>
        </a:p>
      </dgm:t>
    </dgm:pt>
    <dgm:pt modelId="{17FEFBE5-A197-46E6-A8AB-3BCF1CC92FA2}" type="parTrans" cxnId="{E92DBC94-C76F-4A5C-8B4A-EEDEBC8020F7}">
      <dgm:prSet/>
      <dgm:spPr/>
      <dgm:t>
        <a:bodyPr/>
        <a:lstStyle/>
        <a:p>
          <a:endParaRPr lang="en-US"/>
        </a:p>
      </dgm:t>
    </dgm:pt>
    <dgm:pt modelId="{9991A978-4C20-46B3-B42D-07BE96C139B7}" type="sibTrans" cxnId="{E92DBC94-C76F-4A5C-8B4A-EEDEBC8020F7}">
      <dgm:prSet/>
      <dgm:spPr/>
      <dgm:t>
        <a:bodyPr/>
        <a:lstStyle/>
        <a:p>
          <a:endParaRPr lang="en-US"/>
        </a:p>
      </dgm:t>
    </dgm:pt>
    <dgm:pt modelId="{C9DDF0AD-FAF9-4059-B575-D9B83973C083}">
      <dgm:prSet/>
      <dgm:spPr/>
      <dgm:t>
        <a:bodyPr/>
        <a:lstStyle/>
        <a:p>
          <a:pPr algn="l">
            <a:lnSpc>
              <a:spcPct val="100000"/>
            </a:lnSpc>
          </a:pPr>
          <a:r>
            <a:rPr lang="en-US" dirty="0"/>
            <a:t>c) </a:t>
          </a:r>
          <a:r>
            <a:rPr lang="en-US" b="1" dirty="0"/>
            <a:t>Educators</a:t>
          </a:r>
          <a:r>
            <a:rPr lang="en-US" dirty="0"/>
            <a:t> seeking insights. They can analyze feedback on their courses and observe trends from the most popular ones to set goals and improve course quality.</a:t>
          </a:r>
        </a:p>
      </dgm:t>
    </dgm:pt>
    <dgm:pt modelId="{97172BB1-B65D-4E8C-81D1-F1692B3BAC60}" type="parTrans" cxnId="{BABC352A-F7BE-474D-8980-1C64E90469A7}">
      <dgm:prSet/>
      <dgm:spPr/>
      <dgm:t>
        <a:bodyPr/>
        <a:lstStyle/>
        <a:p>
          <a:endParaRPr lang="en-US"/>
        </a:p>
      </dgm:t>
    </dgm:pt>
    <dgm:pt modelId="{CD5CE631-6C96-4097-96EB-462E244AFE95}" type="sibTrans" cxnId="{BABC352A-F7BE-474D-8980-1C64E90469A7}">
      <dgm:prSet/>
      <dgm:spPr/>
      <dgm:t>
        <a:bodyPr/>
        <a:lstStyle/>
        <a:p>
          <a:endParaRPr lang="en-US"/>
        </a:p>
      </dgm:t>
    </dgm:pt>
    <dgm:pt modelId="{267235BE-20F2-4D39-989B-84E87FD3D10F}" type="pres">
      <dgm:prSet presAssocID="{0CE2FB0C-B4AB-459D-9C0A-B883AF34DF08}" presName="root" presStyleCnt="0">
        <dgm:presLayoutVars>
          <dgm:dir/>
          <dgm:resizeHandles val="exact"/>
        </dgm:presLayoutVars>
      </dgm:prSet>
      <dgm:spPr/>
    </dgm:pt>
    <dgm:pt modelId="{E9477895-C575-4E4D-B983-5E06960628A6}" type="pres">
      <dgm:prSet presAssocID="{C62B2D66-A684-436D-9C8C-C82FBF86DA9D}" presName="compNode" presStyleCnt="0"/>
      <dgm:spPr/>
    </dgm:pt>
    <dgm:pt modelId="{2F507BEB-2DE8-4C73-8673-3E3F3C6814B2}" type="pres">
      <dgm:prSet presAssocID="{C62B2D66-A684-436D-9C8C-C82FBF86DA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EDAC52D8-3FCE-4F2B-BE54-D7E0C4F0BEA0}" type="pres">
      <dgm:prSet presAssocID="{C62B2D66-A684-436D-9C8C-C82FBF86DA9D}" presName="spaceRect" presStyleCnt="0"/>
      <dgm:spPr/>
    </dgm:pt>
    <dgm:pt modelId="{0D354431-204B-4C0A-83A5-7D77A6A33CE2}" type="pres">
      <dgm:prSet presAssocID="{C62B2D66-A684-436D-9C8C-C82FBF86DA9D}" presName="textRect" presStyleLbl="revTx" presStyleIdx="0" presStyleCnt="3">
        <dgm:presLayoutVars>
          <dgm:chMax val="1"/>
          <dgm:chPref val="1"/>
        </dgm:presLayoutVars>
      </dgm:prSet>
      <dgm:spPr/>
    </dgm:pt>
    <dgm:pt modelId="{B5846DEB-9BC5-4A4D-97DA-BAE5246EA189}" type="pres">
      <dgm:prSet presAssocID="{5EB64DF1-5BA6-4E8D-956D-52A5462205E2}" presName="sibTrans" presStyleCnt="0"/>
      <dgm:spPr/>
    </dgm:pt>
    <dgm:pt modelId="{E84421F8-1BD9-4175-A6E3-78DBCEC63557}" type="pres">
      <dgm:prSet presAssocID="{80D20BCE-532F-4738-8D71-485F8C06AABA}" presName="compNode" presStyleCnt="0"/>
      <dgm:spPr/>
    </dgm:pt>
    <dgm:pt modelId="{5DCF652A-A2D5-4D7A-8ADA-A7CD11267916}" type="pres">
      <dgm:prSet presAssocID="{80D20BCE-532F-4738-8D71-485F8C06AA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63E692D7-B1B0-438B-B021-76F62A19D35C}" type="pres">
      <dgm:prSet presAssocID="{80D20BCE-532F-4738-8D71-485F8C06AABA}" presName="spaceRect" presStyleCnt="0"/>
      <dgm:spPr/>
    </dgm:pt>
    <dgm:pt modelId="{5CF55AB2-FBD7-43B2-BF09-8F1DD839AA44}" type="pres">
      <dgm:prSet presAssocID="{80D20BCE-532F-4738-8D71-485F8C06AABA}" presName="textRect" presStyleLbl="revTx" presStyleIdx="1" presStyleCnt="3">
        <dgm:presLayoutVars>
          <dgm:chMax val="1"/>
          <dgm:chPref val="1"/>
        </dgm:presLayoutVars>
      </dgm:prSet>
      <dgm:spPr/>
    </dgm:pt>
    <dgm:pt modelId="{29004169-1D84-41F0-BD54-60D95EC4AF2B}" type="pres">
      <dgm:prSet presAssocID="{9991A978-4C20-46B3-B42D-07BE96C139B7}" presName="sibTrans" presStyleCnt="0"/>
      <dgm:spPr/>
    </dgm:pt>
    <dgm:pt modelId="{2F5A97F8-78E2-40CA-A092-37EFACC01533}" type="pres">
      <dgm:prSet presAssocID="{C9DDF0AD-FAF9-4059-B575-D9B83973C083}" presName="compNode" presStyleCnt="0"/>
      <dgm:spPr/>
    </dgm:pt>
    <dgm:pt modelId="{F5FCEEEE-3417-4CE9-A7C1-98625263D7FC}" type="pres">
      <dgm:prSet presAssocID="{C9DDF0AD-FAF9-4059-B575-D9B83973C0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8554C498-E169-4585-AD7A-259FBFCDD1EC}" type="pres">
      <dgm:prSet presAssocID="{C9DDF0AD-FAF9-4059-B575-D9B83973C083}" presName="spaceRect" presStyleCnt="0"/>
      <dgm:spPr/>
    </dgm:pt>
    <dgm:pt modelId="{4896A5B7-B7B4-4FC5-BB01-D9369FB3D9C6}" type="pres">
      <dgm:prSet presAssocID="{C9DDF0AD-FAF9-4059-B575-D9B83973C083}" presName="textRect" presStyleLbl="revTx" presStyleIdx="2" presStyleCnt="3">
        <dgm:presLayoutVars>
          <dgm:chMax val="1"/>
          <dgm:chPref val="1"/>
        </dgm:presLayoutVars>
      </dgm:prSet>
      <dgm:spPr/>
    </dgm:pt>
  </dgm:ptLst>
  <dgm:cxnLst>
    <dgm:cxn modelId="{67654D1B-82B7-4A46-8B30-3F2B3F5096A6}" type="presOf" srcId="{C9DDF0AD-FAF9-4059-B575-D9B83973C083}" destId="{4896A5B7-B7B4-4FC5-BB01-D9369FB3D9C6}" srcOrd="0" destOrd="0" presId="urn:microsoft.com/office/officeart/2018/2/layout/IconLabelList"/>
    <dgm:cxn modelId="{88A9BE1E-CB47-42E0-AE3B-564394EE62BF}" type="presOf" srcId="{80D20BCE-532F-4738-8D71-485F8C06AABA}" destId="{5CF55AB2-FBD7-43B2-BF09-8F1DD839AA44}" srcOrd="0" destOrd="0" presId="urn:microsoft.com/office/officeart/2018/2/layout/IconLabelList"/>
    <dgm:cxn modelId="{BABC352A-F7BE-474D-8980-1C64E90469A7}" srcId="{0CE2FB0C-B4AB-459D-9C0A-B883AF34DF08}" destId="{C9DDF0AD-FAF9-4059-B575-D9B83973C083}" srcOrd="2" destOrd="0" parTransId="{97172BB1-B65D-4E8C-81D1-F1692B3BAC60}" sibTransId="{CD5CE631-6C96-4097-96EB-462E244AFE95}"/>
    <dgm:cxn modelId="{AE84FA31-4855-4F5E-B3DB-1F19D1E2B43B}" srcId="{0CE2FB0C-B4AB-459D-9C0A-B883AF34DF08}" destId="{C62B2D66-A684-436D-9C8C-C82FBF86DA9D}" srcOrd="0" destOrd="0" parTransId="{377B2FE1-4792-4051-BACE-DE040E61131E}" sibTransId="{5EB64DF1-5BA6-4E8D-956D-52A5462205E2}"/>
    <dgm:cxn modelId="{301AB885-1AEE-4021-8552-190E98C11AE5}" type="presOf" srcId="{0CE2FB0C-B4AB-459D-9C0A-B883AF34DF08}" destId="{267235BE-20F2-4D39-989B-84E87FD3D10F}" srcOrd="0" destOrd="0" presId="urn:microsoft.com/office/officeart/2018/2/layout/IconLabelList"/>
    <dgm:cxn modelId="{E92DBC94-C76F-4A5C-8B4A-EEDEBC8020F7}" srcId="{0CE2FB0C-B4AB-459D-9C0A-B883AF34DF08}" destId="{80D20BCE-532F-4738-8D71-485F8C06AABA}" srcOrd="1" destOrd="0" parTransId="{17FEFBE5-A197-46E6-A8AB-3BCF1CC92FA2}" sibTransId="{9991A978-4C20-46B3-B42D-07BE96C139B7}"/>
    <dgm:cxn modelId="{3E1C409B-915C-48FF-853C-DA7964F82835}" type="presOf" srcId="{C62B2D66-A684-436D-9C8C-C82FBF86DA9D}" destId="{0D354431-204B-4C0A-83A5-7D77A6A33CE2}" srcOrd="0" destOrd="0" presId="urn:microsoft.com/office/officeart/2018/2/layout/IconLabelList"/>
    <dgm:cxn modelId="{BCA6A38C-C309-40EE-B053-A3B13E08E771}" type="presParOf" srcId="{267235BE-20F2-4D39-989B-84E87FD3D10F}" destId="{E9477895-C575-4E4D-B983-5E06960628A6}" srcOrd="0" destOrd="0" presId="urn:microsoft.com/office/officeart/2018/2/layout/IconLabelList"/>
    <dgm:cxn modelId="{36653D9A-A4D6-4F6C-9041-74E22FB3996D}" type="presParOf" srcId="{E9477895-C575-4E4D-B983-5E06960628A6}" destId="{2F507BEB-2DE8-4C73-8673-3E3F3C6814B2}" srcOrd="0" destOrd="0" presId="urn:microsoft.com/office/officeart/2018/2/layout/IconLabelList"/>
    <dgm:cxn modelId="{B11DE27C-B37E-47D1-9CB7-D4AA6BEF65D5}" type="presParOf" srcId="{E9477895-C575-4E4D-B983-5E06960628A6}" destId="{EDAC52D8-3FCE-4F2B-BE54-D7E0C4F0BEA0}" srcOrd="1" destOrd="0" presId="urn:microsoft.com/office/officeart/2018/2/layout/IconLabelList"/>
    <dgm:cxn modelId="{BD553833-1D80-4697-A1C3-1C7C83651F01}" type="presParOf" srcId="{E9477895-C575-4E4D-B983-5E06960628A6}" destId="{0D354431-204B-4C0A-83A5-7D77A6A33CE2}" srcOrd="2" destOrd="0" presId="urn:microsoft.com/office/officeart/2018/2/layout/IconLabelList"/>
    <dgm:cxn modelId="{944159B3-EE6C-470F-BE50-C4C4080757A2}" type="presParOf" srcId="{267235BE-20F2-4D39-989B-84E87FD3D10F}" destId="{B5846DEB-9BC5-4A4D-97DA-BAE5246EA189}" srcOrd="1" destOrd="0" presId="urn:microsoft.com/office/officeart/2018/2/layout/IconLabelList"/>
    <dgm:cxn modelId="{9F9AE552-77B9-4ECB-ACBB-73F569A8DB69}" type="presParOf" srcId="{267235BE-20F2-4D39-989B-84E87FD3D10F}" destId="{E84421F8-1BD9-4175-A6E3-78DBCEC63557}" srcOrd="2" destOrd="0" presId="urn:microsoft.com/office/officeart/2018/2/layout/IconLabelList"/>
    <dgm:cxn modelId="{3447B489-FB03-4A53-9B48-821C97FA6C44}" type="presParOf" srcId="{E84421F8-1BD9-4175-A6E3-78DBCEC63557}" destId="{5DCF652A-A2D5-4D7A-8ADA-A7CD11267916}" srcOrd="0" destOrd="0" presId="urn:microsoft.com/office/officeart/2018/2/layout/IconLabelList"/>
    <dgm:cxn modelId="{5BF55396-1C1B-4446-B00F-13BAA5B4CDAE}" type="presParOf" srcId="{E84421F8-1BD9-4175-A6E3-78DBCEC63557}" destId="{63E692D7-B1B0-438B-B021-76F62A19D35C}" srcOrd="1" destOrd="0" presId="urn:microsoft.com/office/officeart/2018/2/layout/IconLabelList"/>
    <dgm:cxn modelId="{CC3D49FB-F1A2-46C4-939C-5084477AF1E5}" type="presParOf" srcId="{E84421F8-1BD9-4175-A6E3-78DBCEC63557}" destId="{5CF55AB2-FBD7-43B2-BF09-8F1DD839AA44}" srcOrd="2" destOrd="0" presId="urn:microsoft.com/office/officeart/2018/2/layout/IconLabelList"/>
    <dgm:cxn modelId="{6F10AF5E-3041-411E-9E77-C9CA4D65ADAC}" type="presParOf" srcId="{267235BE-20F2-4D39-989B-84E87FD3D10F}" destId="{29004169-1D84-41F0-BD54-60D95EC4AF2B}" srcOrd="3" destOrd="0" presId="urn:microsoft.com/office/officeart/2018/2/layout/IconLabelList"/>
    <dgm:cxn modelId="{47258697-C3C2-47A9-A0DA-9F10C261E21F}" type="presParOf" srcId="{267235BE-20F2-4D39-989B-84E87FD3D10F}" destId="{2F5A97F8-78E2-40CA-A092-37EFACC01533}" srcOrd="4" destOrd="0" presId="urn:microsoft.com/office/officeart/2018/2/layout/IconLabelList"/>
    <dgm:cxn modelId="{B09DA9EF-F70B-481F-87EE-2E0DF8CBD56D}" type="presParOf" srcId="{2F5A97F8-78E2-40CA-A092-37EFACC01533}" destId="{F5FCEEEE-3417-4CE9-A7C1-98625263D7FC}" srcOrd="0" destOrd="0" presId="urn:microsoft.com/office/officeart/2018/2/layout/IconLabelList"/>
    <dgm:cxn modelId="{B18E27E9-0EFE-43F9-B15A-D2365FFDE4A0}" type="presParOf" srcId="{2F5A97F8-78E2-40CA-A092-37EFACC01533}" destId="{8554C498-E169-4585-AD7A-259FBFCDD1EC}" srcOrd="1" destOrd="0" presId="urn:microsoft.com/office/officeart/2018/2/layout/IconLabelList"/>
    <dgm:cxn modelId="{3CB998DD-0FED-4914-A1D2-F2F1867AC6E8}" type="presParOf" srcId="{2F5A97F8-78E2-40CA-A092-37EFACC01533}" destId="{4896A5B7-B7B4-4FC5-BB01-D9369FB3D9C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07BEB-2DE8-4C73-8673-3E3F3C6814B2}">
      <dsp:nvSpPr>
        <dsp:cNvPr id="0" name=""/>
        <dsp:cNvSpPr/>
      </dsp:nvSpPr>
      <dsp:spPr>
        <a:xfrm>
          <a:off x="1212569" y="510808"/>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354431-204B-4C0A-83A5-7D77A6A33CE2}">
      <dsp:nvSpPr>
        <dsp:cNvPr id="0" name=""/>
        <dsp:cNvSpPr/>
      </dsp:nvSpPr>
      <dsp:spPr>
        <a:xfrm>
          <a:off x="417971" y="2310529"/>
          <a:ext cx="28894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a) </a:t>
          </a:r>
          <a:r>
            <a:rPr lang="en-US" sz="1400" b="1" kern="1200" dirty="0"/>
            <a:t>Platform managers</a:t>
          </a:r>
          <a:r>
            <a:rPr lang="en-US" sz="1400" kern="1200" dirty="0"/>
            <a:t> who monitor courses. They can identify the most popular courses on the platform and analyze their shared features, enabling them to provide more targeted and constructive feedback to course creators.</a:t>
          </a:r>
        </a:p>
      </dsp:txBody>
      <dsp:txXfrm>
        <a:off x="417971" y="2310529"/>
        <a:ext cx="2889450" cy="1530000"/>
      </dsp:txXfrm>
    </dsp:sp>
    <dsp:sp modelId="{5DCF652A-A2D5-4D7A-8ADA-A7CD11267916}">
      <dsp:nvSpPr>
        <dsp:cNvPr id="0" name=""/>
        <dsp:cNvSpPr/>
      </dsp:nvSpPr>
      <dsp:spPr>
        <a:xfrm>
          <a:off x="4607673" y="510808"/>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55AB2-FBD7-43B2-BF09-8F1DD839AA44}">
      <dsp:nvSpPr>
        <dsp:cNvPr id="0" name=""/>
        <dsp:cNvSpPr/>
      </dsp:nvSpPr>
      <dsp:spPr>
        <a:xfrm>
          <a:off x="3813074" y="2310529"/>
          <a:ext cx="28894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b) </a:t>
          </a:r>
          <a:r>
            <a:rPr lang="en-US" sz="1400" b="1" kern="1200" dirty="0"/>
            <a:t>Students</a:t>
          </a:r>
          <a:r>
            <a:rPr lang="en-US" sz="1400" kern="1200" dirty="0"/>
            <a:t> looking for high-quality courses. They can explore basic course information and key statistics—such as course duration, comments, and project numbers—to make informed decisions about which courses to attend.</a:t>
          </a:r>
        </a:p>
      </dsp:txBody>
      <dsp:txXfrm>
        <a:off x="3813074" y="2310529"/>
        <a:ext cx="2889450" cy="1530000"/>
      </dsp:txXfrm>
    </dsp:sp>
    <dsp:sp modelId="{F5FCEEEE-3417-4CE9-A7C1-98625263D7FC}">
      <dsp:nvSpPr>
        <dsp:cNvPr id="0" name=""/>
        <dsp:cNvSpPr/>
      </dsp:nvSpPr>
      <dsp:spPr>
        <a:xfrm>
          <a:off x="8002777" y="510808"/>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6A5B7-B7B4-4FC5-BB01-D9369FB3D9C6}">
      <dsp:nvSpPr>
        <dsp:cNvPr id="0" name=""/>
        <dsp:cNvSpPr/>
      </dsp:nvSpPr>
      <dsp:spPr>
        <a:xfrm>
          <a:off x="7208178" y="2310529"/>
          <a:ext cx="288945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c) </a:t>
          </a:r>
          <a:r>
            <a:rPr lang="en-US" sz="1400" b="1" kern="1200" dirty="0"/>
            <a:t>Educators</a:t>
          </a:r>
          <a:r>
            <a:rPr lang="en-US" sz="1400" kern="1200" dirty="0"/>
            <a:t> seeking insights. They can analyze feedback on their courses and observe trends from the most popular ones to set goals and improve course quality.</a:t>
          </a:r>
        </a:p>
      </dsp:txBody>
      <dsp:txXfrm>
        <a:off x="7208178" y="2310529"/>
        <a:ext cx="2889450" cy="153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E77D-B2EB-BD34-AEDD-95A2B32BB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E59AC840-515F-C925-099E-BB55DC097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D6E7FFAE-C263-1996-9D69-0FB1682F1B2C}"/>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5" name="Footer Placeholder 4">
            <a:extLst>
              <a:ext uri="{FF2B5EF4-FFF2-40B4-BE49-F238E27FC236}">
                <a16:creationId xmlns:a16="http://schemas.microsoft.com/office/drawing/2014/main" id="{7142D0CA-83D8-6D7F-30DC-C6E24BD1846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FCCE03D5-0A56-7172-FE91-E4D5A075D2E3}"/>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36030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B9FE-5350-7CB3-34C7-BA34F32D1996}"/>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54F7FBA2-D38B-03C7-7E41-97B5C16EA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A617AC3-0D88-D2DD-DBBB-1C275328F8D5}"/>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5" name="Footer Placeholder 4">
            <a:extLst>
              <a:ext uri="{FF2B5EF4-FFF2-40B4-BE49-F238E27FC236}">
                <a16:creationId xmlns:a16="http://schemas.microsoft.com/office/drawing/2014/main" id="{4428D332-D0C9-E52B-557C-380E38CA32A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AC5E5D5-6186-CA8F-C3F5-1F2A2984D6B8}"/>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392697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69D9E-3614-EF86-2181-53A7A7AE2B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59613AF3-E8DD-99E3-B0D8-0EA8DA909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DEA973E-D22D-D7A7-6E48-FF5970FF734C}"/>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5" name="Footer Placeholder 4">
            <a:extLst>
              <a:ext uri="{FF2B5EF4-FFF2-40B4-BE49-F238E27FC236}">
                <a16:creationId xmlns:a16="http://schemas.microsoft.com/office/drawing/2014/main" id="{93E26102-6FF5-902A-2236-2B3710D76A3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4FC79EB-74A4-52A7-4E34-429720E3C014}"/>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3553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0A16-0F1A-F39C-62D9-945831E150A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2E27FC64-F836-D281-10F7-2EF3C2171B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20C8D59-FB31-01B9-B653-FD52E3851899}"/>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5" name="Footer Placeholder 4">
            <a:extLst>
              <a:ext uri="{FF2B5EF4-FFF2-40B4-BE49-F238E27FC236}">
                <a16:creationId xmlns:a16="http://schemas.microsoft.com/office/drawing/2014/main" id="{0D20A0C9-FA5A-CAF8-4D61-838A34C4D26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32E80D2-B6CA-79B2-8801-60B5EF2CC689}"/>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147385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EB46-EA9B-2A15-17E3-7E00002B9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B8CC0BA0-CB3A-B659-3033-1460265748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71586-057D-10C6-36FA-3C3BDE624041}"/>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5" name="Footer Placeholder 4">
            <a:extLst>
              <a:ext uri="{FF2B5EF4-FFF2-40B4-BE49-F238E27FC236}">
                <a16:creationId xmlns:a16="http://schemas.microsoft.com/office/drawing/2014/main" id="{00B8AAC8-87A6-A813-E868-9FA656D9B4F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BAD1FD9-072A-935C-5B92-EC7A1B322B62}"/>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365107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C769-613F-9838-1620-830EC8D6D0E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3B9DEDF7-987E-F96A-87A8-8EEA20D9E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835872F-F964-55C0-DEBD-B66B4F676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9FDBB67E-2C03-0963-1AFE-3895309159E3}"/>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6" name="Footer Placeholder 5">
            <a:extLst>
              <a:ext uri="{FF2B5EF4-FFF2-40B4-BE49-F238E27FC236}">
                <a16:creationId xmlns:a16="http://schemas.microsoft.com/office/drawing/2014/main" id="{FB8257E2-BB78-F7AD-94A8-F0EA1D2B79E5}"/>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BB1F98DD-4497-3651-AA73-F9F81B599B11}"/>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344400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AAE5-3871-78BF-CFA1-1967879E5544}"/>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03D7C4D-9200-FFA5-29F6-2E37B20481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A54173-D62D-C692-3743-EB93DB24BC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8F4268D6-714E-BB7C-E717-76F32DAD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1B6190-6696-ABEA-E7F7-CDD04E917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78B6E17B-6660-4830-9FBB-4FA55CEF7E30}"/>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8" name="Footer Placeholder 7">
            <a:extLst>
              <a:ext uri="{FF2B5EF4-FFF2-40B4-BE49-F238E27FC236}">
                <a16:creationId xmlns:a16="http://schemas.microsoft.com/office/drawing/2014/main" id="{B3AD75BE-D256-5C1C-D749-8F13AEE24161}"/>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F0A73ADB-A988-8D23-39FF-543DB489E688}"/>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194382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BEF6-38D9-E31C-3140-5B12AD5F3155}"/>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58D01CB4-36C4-B14C-3336-9599CED31B1A}"/>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4" name="Footer Placeholder 3">
            <a:extLst>
              <a:ext uri="{FF2B5EF4-FFF2-40B4-BE49-F238E27FC236}">
                <a16:creationId xmlns:a16="http://schemas.microsoft.com/office/drawing/2014/main" id="{77CBEC22-C7CB-5AB0-D628-11AC86E9E29F}"/>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6761EC85-F552-7752-4D54-FE2D71FDFA16}"/>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256602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D116C-2803-1229-D65F-7BE8555D29D3}"/>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3" name="Footer Placeholder 2">
            <a:extLst>
              <a:ext uri="{FF2B5EF4-FFF2-40B4-BE49-F238E27FC236}">
                <a16:creationId xmlns:a16="http://schemas.microsoft.com/office/drawing/2014/main" id="{98797237-A2A7-3295-FCA9-BFA02A392D75}"/>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56DA12E6-486E-C7B5-4F5E-01CF8816C230}"/>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175656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7E2A-678A-4696-D896-CFBBA0E19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BD61996-D04F-ADE7-1C00-DADD16275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442230D7-0514-FA2E-E082-374D3FF99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CD15C-CB7D-102E-A75F-6D8D477B29E1}"/>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6" name="Footer Placeholder 5">
            <a:extLst>
              <a:ext uri="{FF2B5EF4-FFF2-40B4-BE49-F238E27FC236}">
                <a16:creationId xmlns:a16="http://schemas.microsoft.com/office/drawing/2014/main" id="{6A1EBC1B-DBF5-37C3-E4AD-0BADB85479F0}"/>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9B8C4A2-F29C-F8E6-3338-BCC36537513D}"/>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20820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1CBE-F8A5-7E18-696C-4D018496A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C6295317-269F-2CA3-4C4C-C8A13B957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CD936823-A035-F6DF-CC36-0893CF902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BCF1A-E20D-B150-15E6-99D86EFB39B3}"/>
              </a:ext>
            </a:extLst>
          </p:cNvPr>
          <p:cNvSpPr>
            <a:spLocks noGrp="1"/>
          </p:cNvSpPr>
          <p:nvPr>
            <p:ph type="dt" sz="half" idx="10"/>
          </p:nvPr>
        </p:nvSpPr>
        <p:spPr/>
        <p:txBody>
          <a:bodyPr/>
          <a:lstStyle/>
          <a:p>
            <a:fld id="{99048EF0-51B7-E24E-8D19-25A79E12B2E6}" type="datetimeFigureOut">
              <a:rPr lang="en-CN" smtClean="0"/>
              <a:t>2025/1/6</a:t>
            </a:fld>
            <a:endParaRPr lang="en-CN"/>
          </a:p>
        </p:txBody>
      </p:sp>
      <p:sp>
        <p:nvSpPr>
          <p:cNvPr id="6" name="Footer Placeholder 5">
            <a:extLst>
              <a:ext uri="{FF2B5EF4-FFF2-40B4-BE49-F238E27FC236}">
                <a16:creationId xmlns:a16="http://schemas.microsoft.com/office/drawing/2014/main" id="{6405EDB0-D2A3-3117-11FE-210DA26AD5A3}"/>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28F13BB-A88A-1158-1071-691D7D773706}"/>
              </a:ext>
            </a:extLst>
          </p:cNvPr>
          <p:cNvSpPr>
            <a:spLocks noGrp="1"/>
          </p:cNvSpPr>
          <p:nvPr>
            <p:ph type="sldNum" sz="quarter" idx="12"/>
          </p:nvPr>
        </p:nvSpPr>
        <p:spPr/>
        <p:txBody>
          <a:bodyPr/>
          <a:lstStyle/>
          <a:p>
            <a:fld id="{EEDF7639-6134-7F4B-B2D8-FE745C4C5F14}" type="slidenum">
              <a:rPr lang="en-CN" smtClean="0"/>
              <a:t>‹#›</a:t>
            </a:fld>
            <a:endParaRPr lang="en-CN"/>
          </a:p>
        </p:txBody>
      </p:sp>
    </p:spTree>
    <p:extLst>
      <p:ext uri="{BB962C8B-B14F-4D97-AF65-F5344CB8AC3E}">
        <p14:creationId xmlns:p14="http://schemas.microsoft.com/office/powerpoint/2010/main" val="43731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2D5E7-9CCE-91D5-7118-5E4A40863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32DEB635-B9DE-4BD9-9FD4-CAB9CCA9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EAF8F82-42C5-AFBF-2520-A4306070B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048EF0-51B7-E24E-8D19-25A79E12B2E6}" type="datetimeFigureOut">
              <a:rPr lang="en-CN" smtClean="0"/>
              <a:t>2025/1/6</a:t>
            </a:fld>
            <a:endParaRPr lang="en-CN"/>
          </a:p>
        </p:txBody>
      </p:sp>
      <p:sp>
        <p:nvSpPr>
          <p:cNvPr id="5" name="Footer Placeholder 4">
            <a:extLst>
              <a:ext uri="{FF2B5EF4-FFF2-40B4-BE49-F238E27FC236}">
                <a16:creationId xmlns:a16="http://schemas.microsoft.com/office/drawing/2014/main" id="{01B5CE58-30DF-70FC-350B-01E897C6A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N"/>
          </a:p>
        </p:txBody>
      </p:sp>
      <p:sp>
        <p:nvSpPr>
          <p:cNvPr id="6" name="Slide Number Placeholder 5">
            <a:extLst>
              <a:ext uri="{FF2B5EF4-FFF2-40B4-BE49-F238E27FC236}">
                <a16:creationId xmlns:a16="http://schemas.microsoft.com/office/drawing/2014/main" id="{9A850A3A-ECE3-CA95-04C7-15A87F3086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DF7639-6134-7F4B-B2D8-FE745C4C5F14}" type="slidenum">
              <a:rPr lang="en-CN" smtClean="0"/>
              <a:t>‹#›</a:t>
            </a:fld>
            <a:endParaRPr lang="en-CN"/>
          </a:p>
        </p:txBody>
      </p:sp>
    </p:spTree>
    <p:extLst>
      <p:ext uri="{BB962C8B-B14F-4D97-AF65-F5344CB8AC3E}">
        <p14:creationId xmlns:p14="http://schemas.microsoft.com/office/powerpoint/2010/main" val="302501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2A848343-10CB-966C-07DD-92F831E162F0}"/>
              </a:ext>
            </a:extLst>
          </p:cNvPr>
          <p:cNvPicPr>
            <a:picLocks noChangeAspect="1"/>
          </p:cNvPicPr>
          <p:nvPr/>
        </p:nvPicPr>
        <p:blipFill>
          <a:blip r:embed="rId2">
            <a:alphaModFix amt="50000"/>
          </a:blip>
          <a:srcRect t="20495"/>
          <a:stretch/>
        </p:blipFill>
        <p:spPr>
          <a:xfrm>
            <a:off x="20" y="1"/>
            <a:ext cx="12191980" cy="6857999"/>
          </a:xfrm>
          <a:prstGeom prst="rect">
            <a:avLst/>
          </a:prstGeom>
        </p:spPr>
      </p:pic>
      <p:sp>
        <p:nvSpPr>
          <p:cNvPr id="2" name="Title 1">
            <a:extLst>
              <a:ext uri="{FF2B5EF4-FFF2-40B4-BE49-F238E27FC236}">
                <a16:creationId xmlns:a16="http://schemas.microsoft.com/office/drawing/2014/main" id="{6C09CAE7-F386-53F8-33D7-E853293BD7C8}"/>
              </a:ext>
            </a:extLst>
          </p:cNvPr>
          <p:cNvSpPr>
            <a:spLocks noGrp="1"/>
          </p:cNvSpPr>
          <p:nvPr>
            <p:ph type="ctrTitle"/>
          </p:nvPr>
        </p:nvSpPr>
        <p:spPr>
          <a:xfrm>
            <a:off x="1524000" y="1122362"/>
            <a:ext cx="9144000" cy="2900518"/>
          </a:xfrm>
        </p:spPr>
        <p:txBody>
          <a:bodyPr>
            <a:normAutofit/>
          </a:bodyPr>
          <a:lstStyle/>
          <a:p>
            <a:r>
              <a:rPr lang="en-CN" dirty="0">
                <a:solidFill>
                  <a:srgbClr val="FFFFFF"/>
                </a:solidFill>
                <a:latin typeface="Anek Kannada" pitchFamily="2" charset="77"/>
                <a:cs typeface="Anek Kannada" pitchFamily="2" charset="77"/>
              </a:rPr>
              <a:t>Skillshare Course Evaluation Dashboard</a:t>
            </a:r>
          </a:p>
        </p:txBody>
      </p:sp>
      <p:sp>
        <p:nvSpPr>
          <p:cNvPr id="3" name="Subtitle 2">
            <a:extLst>
              <a:ext uri="{FF2B5EF4-FFF2-40B4-BE49-F238E27FC236}">
                <a16:creationId xmlns:a16="http://schemas.microsoft.com/office/drawing/2014/main" id="{72ECE0CE-B0F8-D583-390F-A706F956E300}"/>
              </a:ext>
            </a:extLst>
          </p:cNvPr>
          <p:cNvSpPr>
            <a:spLocks noGrp="1"/>
          </p:cNvSpPr>
          <p:nvPr>
            <p:ph type="subTitle" idx="1"/>
          </p:nvPr>
        </p:nvSpPr>
        <p:spPr>
          <a:xfrm>
            <a:off x="1524000" y="4159404"/>
            <a:ext cx="9144000" cy="1098395"/>
          </a:xfrm>
        </p:spPr>
        <p:txBody>
          <a:bodyPr>
            <a:normAutofit/>
          </a:bodyPr>
          <a:lstStyle/>
          <a:p>
            <a:r>
              <a:rPr lang="en-CN" dirty="0">
                <a:solidFill>
                  <a:srgbClr val="FFFFFF"/>
                </a:solidFill>
                <a:latin typeface="Anek Kannada" pitchFamily="2" charset="77"/>
                <a:cs typeface="Anek Kannada" pitchFamily="2" charset="77"/>
              </a:rPr>
              <a:t>Review, Analyze and Compare Courses in One Dashboard</a:t>
            </a:r>
          </a:p>
        </p:txBody>
      </p:sp>
    </p:spTree>
    <p:extLst>
      <p:ext uri="{BB962C8B-B14F-4D97-AF65-F5344CB8AC3E}">
        <p14:creationId xmlns:p14="http://schemas.microsoft.com/office/powerpoint/2010/main" val="11274938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29E1C5-7D52-0EB2-D9BA-B6D2D84777B9}"/>
              </a:ext>
            </a:extLst>
          </p:cNvPr>
          <p:cNvSpPr>
            <a:spLocks noGrp="1"/>
          </p:cNvSpPr>
          <p:nvPr>
            <p:ph idx="1"/>
          </p:nvPr>
        </p:nvSpPr>
        <p:spPr>
          <a:xfrm>
            <a:off x="630936" y="2660904"/>
            <a:ext cx="4818888" cy="3547872"/>
          </a:xfrm>
        </p:spPr>
        <p:txBody>
          <a:bodyPr anchor="t">
            <a:normAutofit/>
          </a:bodyPr>
          <a:lstStyle/>
          <a:p>
            <a:pPr marL="0" indent="0">
              <a:spcBef>
                <a:spcPts val="900"/>
              </a:spcBef>
              <a:spcAft>
                <a:spcPts val="900"/>
              </a:spcAft>
              <a:buNone/>
            </a:pPr>
            <a:r>
              <a:rPr lang="en-CN" sz="2400" b="1" kern="0" dirty="0">
                <a:effectLst/>
                <a:latin typeface="Anek Kannada" pitchFamily="2" charset="77"/>
                <a:ea typeface="Times New Roman" panose="02020603050405020304" pitchFamily="18" charset="0"/>
                <a:cs typeface="Anek Kannada" pitchFamily="2" charset="77"/>
              </a:rPr>
              <a:t>5</a:t>
            </a:r>
            <a:r>
              <a:rPr lang="en-US" sz="2400" b="1" kern="0" dirty="0">
                <a:effectLst/>
                <a:latin typeface="Anek Kannada" pitchFamily="2" charset="77"/>
                <a:ea typeface="Times New Roman" panose="02020603050405020304" pitchFamily="18" charset="0"/>
                <a:cs typeface="Anek Kannada" pitchFamily="2" charset="77"/>
              </a:rPr>
              <a:t>.</a:t>
            </a:r>
            <a:r>
              <a:rPr lang="en-CN" sz="2400" b="1" kern="0" dirty="0">
                <a:effectLst/>
                <a:latin typeface="Anek Kannada" pitchFamily="2" charset="77"/>
                <a:ea typeface="Times New Roman" panose="02020603050405020304" pitchFamily="18" charset="0"/>
                <a:cs typeface="Anek Kannada" pitchFamily="2" charset="77"/>
              </a:rPr>
              <a:t> Comparison for Two Courses</a:t>
            </a:r>
            <a:endParaRPr lang="en-CN" sz="2400" kern="100" dirty="0">
              <a:effectLst/>
              <a:latin typeface="Anek Kannada" pitchFamily="2" charset="77"/>
              <a:ea typeface="DengXian" panose="02010600030101010101" pitchFamily="2" charset="-122"/>
              <a:cs typeface="Anek Kannada" pitchFamily="2" charset="77"/>
            </a:endParaRPr>
          </a:p>
          <a:p>
            <a:pPr marL="0" indent="0">
              <a:spcBef>
                <a:spcPts val="900"/>
              </a:spcBef>
              <a:spcAft>
                <a:spcPts val="900"/>
              </a:spcAft>
              <a:buNone/>
            </a:pPr>
            <a:r>
              <a:rPr lang="en-CN" sz="2400" kern="100" dirty="0">
                <a:effectLst/>
                <a:latin typeface="Anek Kannada" pitchFamily="2" charset="77"/>
                <a:ea typeface="DengXian" panose="02010600030101010101" pitchFamily="2" charset="-122"/>
                <a:cs typeface="Anek Kannada" pitchFamily="2" charset="77"/>
              </a:rPr>
              <a:t>In this section, users can select any two courses and compare their review metrics in the chart to see which course has better reviews. This design enables meaningful comparison, making the user experience more engaging.</a:t>
            </a:r>
          </a:p>
          <a:p>
            <a:endParaRPr lang="en-CN" sz="2200" dirty="0"/>
          </a:p>
        </p:txBody>
      </p:sp>
      <p:pic>
        <p:nvPicPr>
          <p:cNvPr id="4" name="Picture 3" descr="A graph of blue bars&#10;&#10;Description automatically generated with medium confidence">
            <a:extLst>
              <a:ext uri="{FF2B5EF4-FFF2-40B4-BE49-F238E27FC236}">
                <a16:creationId xmlns:a16="http://schemas.microsoft.com/office/drawing/2014/main" id="{E3DC9A5C-E5FB-6F78-8144-177CC8C71D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9048" y="2384973"/>
            <a:ext cx="5458968" cy="2088053"/>
          </a:xfrm>
          <a:prstGeom prst="rect">
            <a:avLst/>
          </a:prstGeom>
        </p:spPr>
      </p:pic>
    </p:spTree>
    <p:extLst>
      <p:ext uri="{BB962C8B-B14F-4D97-AF65-F5344CB8AC3E}">
        <p14:creationId xmlns:p14="http://schemas.microsoft.com/office/powerpoint/2010/main" val="394083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58B06-FE95-3BDA-BA12-B36E826F3EE4}"/>
              </a:ext>
            </a:extLst>
          </p:cNvPr>
          <p:cNvSpPr>
            <a:spLocks noGrp="1"/>
          </p:cNvSpPr>
          <p:nvPr>
            <p:ph type="title"/>
          </p:nvPr>
        </p:nvSpPr>
        <p:spPr>
          <a:xfrm>
            <a:off x="411480" y="991443"/>
            <a:ext cx="4443154" cy="1087819"/>
          </a:xfrm>
        </p:spPr>
        <p:txBody>
          <a:bodyPr anchor="b">
            <a:normAutofit/>
          </a:bodyPr>
          <a:lstStyle/>
          <a:p>
            <a:r>
              <a:rPr lang="en-CN" sz="3400" dirty="0">
                <a:latin typeface="Anek Kannada" pitchFamily="2" charset="77"/>
                <a:cs typeface="Anek Kannada" pitchFamily="2" charset="77"/>
              </a:rPr>
              <a:t>Intro: SkillShare</a:t>
            </a:r>
          </a:p>
        </p:txBody>
      </p:sp>
      <p:sp>
        <p:nvSpPr>
          <p:cNvPr id="18" name="Rectangle 17">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87D9ABF-FD92-C3D1-FD7E-5446DF84EAAF}"/>
              </a:ext>
            </a:extLst>
          </p:cNvPr>
          <p:cNvSpPr>
            <a:spLocks noGrp="1"/>
          </p:cNvSpPr>
          <p:nvPr>
            <p:ph idx="1"/>
          </p:nvPr>
        </p:nvSpPr>
        <p:spPr>
          <a:xfrm>
            <a:off x="411480" y="2684095"/>
            <a:ext cx="4443154" cy="3492868"/>
          </a:xfrm>
        </p:spPr>
        <p:txBody>
          <a:bodyPr>
            <a:normAutofit fontScale="92500" lnSpcReduction="10000"/>
          </a:bodyPr>
          <a:lstStyle/>
          <a:p>
            <a:r>
              <a:rPr lang="en-CN" sz="1800" dirty="0">
                <a:effectLst/>
                <a:latin typeface="Anek Kannada" pitchFamily="2" charset="77"/>
                <a:ea typeface="Times New Roman" panose="02020603050405020304" pitchFamily="18" charset="0"/>
                <a:cs typeface="Anek Kannada" pitchFamily="2" charset="77"/>
              </a:rPr>
              <a:t>Skillshare is an online learning platform offering a wide range of classes in areas such as graphic design, cooking, productivity, filmmaking, content creation, UI/UX design, marketing, crafts, music, social media, and entrepreneurship. It caters primarily to creative learners, including artists, designers, and writers, who can explore courses aligned with their interests and learn at their own pace. Courses are taught by experienced professionals with years of expertise in their respective creative fields. Skillshare empowers learners to start new careers, transition to different fields, or advance in their current professions.</a:t>
            </a:r>
          </a:p>
        </p:txBody>
      </p:sp>
      <p:pic>
        <p:nvPicPr>
          <p:cNvPr id="4" name="Picture 3" descr="A screenshot of a web page&#10;&#10;Description automatically generated">
            <a:extLst>
              <a:ext uri="{FF2B5EF4-FFF2-40B4-BE49-F238E27FC236}">
                <a16:creationId xmlns:a16="http://schemas.microsoft.com/office/drawing/2014/main" id="{33223570-FF34-C81F-3273-664C4E9BD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5816" y="1485298"/>
            <a:ext cx="6440424" cy="3832050"/>
          </a:xfrm>
          <a:prstGeom prst="rect">
            <a:avLst/>
          </a:prstGeom>
        </p:spPr>
      </p:pic>
    </p:spTree>
    <p:extLst>
      <p:ext uri="{BB962C8B-B14F-4D97-AF65-F5344CB8AC3E}">
        <p14:creationId xmlns:p14="http://schemas.microsoft.com/office/powerpoint/2010/main" val="132217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AC94-591A-5C15-35CF-84C933081E44}"/>
              </a:ext>
            </a:extLst>
          </p:cNvPr>
          <p:cNvSpPr>
            <a:spLocks noGrp="1"/>
          </p:cNvSpPr>
          <p:nvPr>
            <p:ph type="title"/>
          </p:nvPr>
        </p:nvSpPr>
        <p:spPr>
          <a:xfrm>
            <a:off x="838200" y="365125"/>
            <a:ext cx="10515600" cy="1002397"/>
          </a:xfrm>
        </p:spPr>
        <p:txBody>
          <a:bodyPr>
            <a:normAutofit/>
          </a:bodyPr>
          <a:lstStyle/>
          <a:p>
            <a:r>
              <a:rPr lang="en-CN" sz="3400" dirty="0">
                <a:effectLst/>
                <a:latin typeface="Anek Kannada" pitchFamily="2" charset="77"/>
                <a:ea typeface="DengXian" panose="02010600030101010101" pitchFamily="2" charset="-122"/>
                <a:cs typeface="Anek Kannada" pitchFamily="2" charset="77"/>
              </a:rPr>
              <a:t>Skillshare Course Evaluation Dashboard</a:t>
            </a:r>
            <a:r>
              <a:rPr lang="en-CN" sz="3400" dirty="0">
                <a:effectLst/>
                <a:latin typeface="Anek Kannada" pitchFamily="2" charset="77"/>
                <a:cs typeface="Anek Kannada" pitchFamily="2" charset="77"/>
              </a:rPr>
              <a:t> </a:t>
            </a:r>
            <a:endParaRPr lang="en-CN" sz="3400" dirty="0">
              <a:latin typeface="Anek Kannada" pitchFamily="2" charset="77"/>
              <a:cs typeface="Anek Kannada" pitchFamily="2" charset="77"/>
            </a:endParaRPr>
          </a:p>
        </p:txBody>
      </p:sp>
      <p:graphicFrame>
        <p:nvGraphicFramePr>
          <p:cNvPr id="5" name="Content Placeholder 2">
            <a:extLst>
              <a:ext uri="{FF2B5EF4-FFF2-40B4-BE49-F238E27FC236}">
                <a16:creationId xmlns:a16="http://schemas.microsoft.com/office/drawing/2014/main" id="{2F0C1249-8E55-2B75-724E-6D1F7B071256}"/>
              </a:ext>
            </a:extLst>
          </p:cNvPr>
          <p:cNvGraphicFramePr>
            <a:graphicFrameLocks noGrp="1"/>
          </p:cNvGraphicFramePr>
          <p:nvPr>
            <p:ph idx="1"/>
            <p:extLst>
              <p:ext uri="{D42A27DB-BD31-4B8C-83A1-F6EECF244321}">
                <p14:modId xmlns:p14="http://schemas.microsoft.com/office/powerpoint/2010/main" val="16773484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A07FE6D0-AD05-F3B7-8130-0EFD67419567}"/>
              </a:ext>
            </a:extLst>
          </p:cNvPr>
          <p:cNvSpPr txBox="1"/>
          <p:nvPr/>
        </p:nvSpPr>
        <p:spPr>
          <a:xfrm>
            <a:off x="838200" y="1367522"/>
            <a:ext cx="10515600" cy="646331"/>
          </a:xfrm>
          <a:prstGeom prst="rect">
            <a:avLst/>
          </a:prstGeom>
          <a:noFill/>
        </p:spPr>
        <p:txBody>
          <a:bodyPr wrap="square">
            <a:spAutoFit/>
          </a:bodyPr>
          <a:lstStyle/>
          <a:p>
            <a:pPr marL="0" indent="0">
              <a:buNone/>
            </a:pPr>
            <a:r>
              <a:rPr lang="en-CN" sz="1800" dirty="0">
                <a:effectLst/>
                <a:latin typeface="Anek Kannada" pitchFamily="2" charset="77"/>
                <a:ea typeface="DengXian" panose="02010600030101010101" pitchFamily="2" charset="-122"/>
                <a:cs typeface="Anek Kannada" pitchFamily="2" charset="77"/>
              </a:rPr>
              <a:t>The Skillshare Course Evaluation Dashboard provides key information and feedback for the platform's Top 100 courses.</a:t>
            </a:r>
            <a:r>
              <a:rPr lang="en-CN" sz="1800" dirty="0">
                <a:effectLst/>
                <a:latin typeface="Anek Kannada" pitchFamily="2" charset="77"/>
                <a:ea typeface="Times New Roman" panose="02020603050405020304" pitchFamily="18" charset="0"/>
                <a:cs typeface="Anek Kannada" pitchFamily="2" charset="77"/>
              </a:rPr>
              <a:t>This dashboard is designed for three primary user groups:</a:t>
            </a:r>
          </a:p>
        </p:txBody>
      </p:sp>
    </p:spTree>
    <p:extLst>
      <p:ext uri="{BB962C8B-B14F-4D97-AF65-F5344CB8AC3E}">
        <p14:creationId xmlns:p14="http://schemas.microsoft.com/office/powerpoint/2010/main" val="427737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C47812-7624-94A0-31D6-EEF0AACA5B2E}"/>
              </a:ext>
            </a:extLst>
          </p:cNvPr>
          <p:cNvSpPr>
            <a:spLocks noGrp="1"/>
          </p:cNvSpPr>
          <p:nvPr>
            <p:ph type="title"/>
          </p:nvPr>
        </p:nvSpPr>
        <p:spPr>
          <a:xfrm>
            <a:off x="630936" y="640080"/>
            <a:ext cx="4818888" cy="1481328"/>
          </a:xfrm>
        </p:spPr>
        <p:txBody>
          <a:bodyPr anchor="b">
            <a:normAutofit/>
          </a:bodyPr>
          <a:lstStyle/>
          <a:p>
            <a:r>
              <a:rPr lang="en-CN" sz="5000" dirty="0">
                <a:latin typeface="Anek Kannada" pitchFamily="2" charset="77"/>
                <a:cs typeface="Anek Kannada" pitchFamily="2" charset="77"/>
              </a:rPr>
              <a:t>Design Principles</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D4C69F-363B-6C49-18F1-C955F6FA7B16}"/>
              </a:ext>
            </a:extLst>
          </p:cNvPr>
          <p:cNvSpPr>
            <a:spLocks noGrp="1"/>
          </p:cNvSpPr>
          <p:nvPr>
            <p:ph idx="1"/>
          </p:nvPr>
        </p:nvSpPr>
        <p:spPr>
          <a:xfrm>
            <a:off x="630936" y="2660904"/>
            <a:ext cx="4818888" cy="3547872"/>
          </a:xfrm>
        </p:spPr>
        <p:txBody>
          <a:bodyPr anchor="t">
            <a:normAutofit/>
          </a:bodyPr>
          <a:lstStyle/>
          <a:p>
            <a:r>
              <a:rPr lang="en-US" sz="2400" b="1" dirty="0">
                <a:effectLst/>
                <a:latin typeface="Anek Kannada" pitchFamily="2" charset="77"/>
                <a:ea typeface="Times New Roman" panose="02020603050405020304" pitchFamily="18" charset="0"/>
                <a:cs typeface="Anek Kannada" pitchFamily="2" charset="77"/>
              </a:rPr>
              <a:t>Stephen </a:t>
            </a:r>
            <a:r>
              <a:rPr lang="en-US" sz="2400" b="1" dirty="0" err="1">
                <a:effectLst/>
                <a:latin typeface="Anek Kannada" pitchFamily="2" charset="77"/>
                <a:ea typeface="Times New Roman" panose="02020603050405020304" pitchFamily="18" charset="0"/>
                <a:cs typeface="Anek Kannada" pitchFamily="2" charset="77"/>
              </a:rPr>
              <a:t>Few’s</a:t>
            </a:r>
            <a:r>
              <a:rPr lang="en-US" sz="2400" b="1" dirty="0">
                <a:effectLst/>
                <a:latin typeface="Anek Kannada" pitchFamily="2" charset="77"/>
                <a:ea typeface="Times New Roman" panose="02020603050405020304" pitchFamily="18" charset="0"/>
                <a:cs typeface="Anek Kannada" pitchFamily="2" charset="77"/>
              </a:rPr>
              <a:t> guidelines</a:t>
            </a:r>
          </a:p>
          <a:p>
            <a:pPr marL="0" indent="0">
              <a:buNone/>
            </a:pPr>
            <a:r>
              <a:rPr lang="en-CN" sz="2000" dirty="0">
                <a:effectLst/>
                <a:latin typeface="Anek Kannada" pitchFamily="2" charset="77"/>
                <a:ea typeface="Times New Roman" panose="02020603050405020304" pitchFamily="18" charset="0"/>
                <a:cs typeface="Anek Kannada" pitchFamily="2" charset="77"/>
              </a:rPr>
              <a:t>I referred to Stephen Few's guidelines for balancing </a:t>
            </a:r>
            <a:r>
              <a:rPr lang="en-CN" sz="2000" b="1" dirty="0">
                <a:effectLst/>
                <a:latin typeface="Anek Kannada" pitchFamily="2" charset="77"/>
                <a:ea typeface="DengXian Light" panose="02010600030101010101" pitchFamily="2" charset="-122"/>
                <a:cs typeface="Anek Kannada" pitchFamily="2" charset="77"/>
              </a:rPr>
              <a:t>information vs. aesthetics.</a:t>
            </a:r>
            <a:r>
              <a:rPr lang="en-CN" sz="2000" dirty="0">
                <a:effectLst/>
                <a:latin typeface="Anek Kannada" pitchFamily="2" charset="77"/>
                <a:ea typeface="Times New Roman" panose="02020603050405020304" pitchFamily="18" charset="0"/>
                <a:cs typeface="Anek Kannada" pitchFamily="2" charset="77"/>
              </a:rPr>
              <a:t> The dashboard provides statistical information for each course and displays review changes over time, ensuring the data is both useful for evaluation and accurate. Interactive and visually appealing components are incorporated to make the dashboard more engaging.</a:t>
            </a:r>
            <a:endParaRPr lang="en-CN" sz="2400" dirty="0">
              <a:effectLst/>
              <a:latin typeface="Anek Kannada" pitchFamily="2" charset="77"/>
              <a:ea typeface="Times New Roman" panose="02020603050405020304" pitchFamily="18" charset="0"/>
              <a:cs typeface="Anek Kannada" pitchFamily="2" charset="77"/>
            </a:endParaRPr>
          </a:p>
          <a:p>
            <a:endParaRPr lang="en-CN" sz="2200" dirty="0"/>
          </a:p>
        </p:txBody>
      </p:sp>
      <p:pic>
        <p:nvPicPr>
          <p:cNvPr id="4" name="Picture 3" descr="A white sheet with brown text&#10;&#10;Description automatically generated">
            <a:extLst>
              <a:ext uri="{FF2B5EF4-FFF2-40B4-BE49-F238E27FC236}">
                <a16:creationId xmlns:a16="http://schemas.microsoft.com/office/drawing/2014/main" id="{BAF029BA-3D8F-EA9A-C4A3-DB22AC95AD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9048" y="931523"/>
            <a:ext cx="5458968" cy="4994953"/>
          </a:xfrm>
          <a:prstGeom prst="rect">
            <a:avLst/>
          </a:prstGeom>
        </p:spPr>
      </p:pic>
    </p:spTree>
    <p:extLst>
      <p:ext uri="{BB962C8B-B14F-4D97-AF65-F5344CB8AC3E}">
        <p14:creationId xmlns:p14="http://schemas.microsoft.com/office/powerpoint/2010/main" val="232995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D54BDC-DC39-E276-32B7-B931B1935DA3}"/>
              </a:ext>
            </a:extLst>
          </p:cNvPr>
          <p:cNvSpPr>
            <a:spLocks noGrp="1"/>
          </p:cNvSpPr>
          <p:nvPr>
            <p:ph type="title"/>
          </p:nvPr>
        </p:nvSpPr>
        <p:spPr>
          <a:xfrm>
            <a:off x="630936" y="640080"/>
            <a:ext cx="4818888" cy="1481328"/>
          </a:xfrm>
        </p:spPr>
        <p:txBody>
          <a:bodyPr anchor="b">
            <a:normAutofit fontScale="90000"/>
          </a:bodyPr>
          <a:lstStyle/>
          <a:p>
            <a:r>
              <a:rPr lang="en-CN" sz="5000">
                <a:latin typeface="Anek Kannada" pitchFamily="2" charset="77"/>
                <a:cs typeface="Anek Kannada" pitchFamily="2" charset="77"/>
              </a:rPr>
              <a:t>Bias and Accessibility</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8E266C-E6BA-5FCE-3B24-B0035C8D2CBF}"/>
              </a:ext>
            </a:extLst>
          </p:cNvPr>
          <p:cNvSpPr>
            <a:spLocks noGrp="1"/>
          </p:cNvSpPr>
          <p:nvPr>
            <p:ph idx="1"/>
          </p:nvPr>
        </p:nvSpPr>
        <p:spPr>
          <a:xfrm>
            <a:off x="630935" y="2660904"/>
            <a:ext cx="5185073" cy="3767114"/>
          </a:xfrm>
        </p:spPr>
        <p:txBody>
          <a:bodyPr anchor="t">
            <a:normAutofit fontScale="92500" lnSpcReduction="10000"/>
          </a:bodyPr>
          <a:lstStyle/>
          <a:p>
            <a:r>
              <a:rPr lang="en-CN" sz="2600" dirty="0">
                <a:effectLst/>
                <a:latin typeface="Anek Kannada" pitchFamily="2" charset="77"/>
                <a:ea typeface="Times New Roman" panose="02020603050405020304" pitchFamily="18" charset="0"/>
                <a:cs typeface="Anek Kannada" pitchFamily="2" charset="77"/>
              </a:rPr>
              <a:t>To address </a:t>
            </a:r>
            <a:r>
              <a:rPr lang="en-CN" sz="2600" b="1" dirty="0">
                <a:effectLst/>
                <a:latin typeface="Anek Kannada" pitchFamily="2" charset="77"/>
                <a:ea typeface="DengXian Light" panose="02010600030101010101" pitchFamily="2" charset="-122"/>
                <a:cs typeface="Anek Kannada" pitchFamily="2" charset="77"/>
              </a:rPr>
              <a:t>accessibility issues</a:t>
            </a:r>
            <a:r>
              <a:rPr lang="en-CN" sz="2600" dirty="0">
                <a:effectLst/>
                <a:latin typeface="Anek Kannada" pitchFamily="2" charset="77"/>
                <a:ea typeface="Times New Roman" panose="02020603050405020304" pitchFamily="18" charset="0"/>
                <a:cs typeface="Anek Kannada" pitchFamily="2" charset="77"/>
              </a:rPr>
              <a:t>, I incorporated </a:t>
            </a:r>
            <a:r>
              <a:rPr lang="en-CN" sz="2600" b="1" dirty="0">
                <a:effectLst/>
                <a:latin typeface="Anek Kannada" pitchFamily="2" charset="77"/>
                <a:ea typeface="DengXian Light" panose="02010600030101010101" pitchFamily="2" charset="-122"/>
                <a:cs typeface="Anek Kannada" pitchFamily="2" charset="77"/>
              </a:rPr>
              <a:t>colorblind-friendly palettes</a:t>
            </a:r>
            <a:r>
              <a:rPr lang="en-CN" sz="2600" dirty="0">
                <a:effectLst/>
                <a:latin typeface="Anek Kannada" pitchFamily="2" charset="77"/>
                <a:ea typeface="Times New Roman" panose="02020603050405020304" pitchFamily="18" charset="0"/>
                <a:cs typeface="Anek Kannada" pitchFamily="2" charset="77"/>
              </a:rPr>
              <a:t> and selected colors with high contrast. Additionally, I provided alternative text for all charts to support users relying on screen readers. The text is well-organized and large enough for easy readability. Furthermore, the dashboard is designed to be </a:t>
            </a:r>
            <a:r>
              <a:rPr lang="en-CN" sz="2600" b="1" dirty="0">
                <a:effectLst/>
                <a:latin typeface="Anek Kannada" pitchFamily="2" charset="77"/>
                <a:ea typeface="DengXian Light" panose="02010600030101010101" pitchFamily="2" charset="-122"/>
                <a:cs typeface="Anek Kannada" pitchFamily="2" charset="77"/>
              </a:rPr>
              <a:t>responsive</a:t>
            </a:r>
            <a:r>
              <a:rPr lang="en-CN" sz="2600" dirty="0">
                <a:effectLst/>
                <a:latin typeface="Anek Kannada" pitchFamily="2" charset="77"/>
                <a:ea typeface="Times New Roman" panose="02020603050405020304" pitchFamily="18" charset="0"/>
                <a:cs typeface="Anek Kannada" pitchFamily="2" charset="77"/>
              </a:rPr>
              <a:t>, ensuring compatibility across various screen sizes.</a:t>
            </a:r>
          </a:p>
          <a:p>
            <a:endParaRPr lang="en-CN" sz="2000" dirty="0"/>
          </a:p>
        </p:txBody>
      </p:sp>
      <p:pic>
        <p:nvPicPr>
          <p:cNvPr id="7" name="Graphic 6" descr="Palette">
            <a:extLst>
              <a:ext uri="{FF2B5EF4-FFF2-40B4-BE49-F238E27FC236}">
                <a16:creationId xmlns:a16="http://schemas.microsoft.com/office/drawing/2014/main" id="{3E50019A-52BC-A614-24C9-50C6D80831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19628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32212-AA0E-1C55-5E4D-73154C7E6FF5}"/>
              </a:ext>
            </a:extLst>
          </p:cNvPr>
          <p:cNvSpPr>
            <a:spLocks noGrp="1"/>
          </p:cNvSpPr>
          <p:nvPr>
            <p:ph type="title"/>
          </p:nvPr>
        </p:nvSpPr>
        <p:spPr>
          <a:xfrm>
            <a:off x="572493" y="238539"/>
            <a:ext cx="11018520" cy="1434415"/>
          </a:xfrm>
        </p:spPr>
        <p:txBody>
          <a:bodyPr anchor="b">
            <a:normAutofit/>
          </a:bodyPr>
          <a:lstStyle/>
          <a:p>
            <a:r>
              <a:rPr lang="en-CN" sz="5400" dirty="0">
                <a:latin typeface="Anek Kannada" pitchFamily="2" charset="77"/>
                <a:cs typeface="Anek Kannada" pitchFamily="2" charset="77"/>
              </a:rPr>
              <a:t>Dashboard Design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52B16C-42F1-D0D7-DB46-095C51575D9B}"/>
              </a:ext>
            </a:extLst>
          </p:cNvPr>
          <p:cNvSpPr>
            <a:spLocks noGrp="1"/>
          </p:cNvSpPr>
          <p:nvPr>
            <p:ph idx="1"/>
          </p:nvPr>
        </p:nvSpPr>
        <p:spPr>
          <a:xfrm>
            <a:off x="572493" y="2071316"/>
            <a:ext cx="6713552" cy="4119172"/>
          </a:xfrm>
        </p:spPr>
        <p:txBody>
          <a:bodyPr anchor="t">
            <a:normAutofit/>
          </a:bodyPr>
          <a:lstStyle/>
          <a:p>
            <a:pPr marL="0" indent="0">
              <a:buNone/>
            </a:pPr>
            <a:r>
              <a:rPr lang="en-CN" sz="2400" b="1" dirty="0">
                <a:latin typeface="Anek Kannada" pitchFamily="2" charset="77"/>
                <a:cs typeface="Anek Kannada" pitchFamily="2" charset="77"/>
              </a:rPr>
              <a:t>1. Course Rating Review</a:t>
            </a:r>
          </a:p>
          <a:p>
            <a:pPr marL="0" indent="0">
              <a:buNone/>
            </a:pPr>
            <a:r>
              <a:rPr lang="en-CN" sz="2200" dirty="0">
                <a:effectLst/>
                <a:latin typeface="Anek Kannada" pitchFamily="2" charset="77"/>
                <a:ea typeface="Times New Roman" panose="02020603050405020304" pitchFamily="18" charset="0"/>
                <a:cs typeface="Anek Kannada" pitchFamily="2" charset="77"/>
              </a:rPr>
              <a:t>The course rating review displays the overall ratings for the top 100 courses on Skillshare. The ratings range from 1 to 5, providing users with a quick overview of how these courses are rated.</a:t>
            </a:r>
          </a:p>
          <a:p>
            <a:pPr marL="0" indent="0">
              <a:buNone/>
            </a:pPr>
            <a:endParaRPr lang="en-CN" sz="2200" dirty="0">
              <a:latin typeface="Anek Kannada" pitchFamily="2" charset="77"/>
              <a:cs typeface="Anek Kannada" pitchFamily="2" charset="77"/>
            </a:endParaRPr>
          </a:p>
        </p:txBody>
      </p:sp>
      <p:pic>
        <p:nvPicPr>
          <p:cNvPr id="4" name="Picture 3" descr="A screenshot of a graph&#10;&#10;Description automatically generated">
            <a:extLst>
              <a:ext uri="{FF2B5EF4-FFF2-40B4-BE49-F238E27FC236}">
                <a16:creationId xmlns:a16="http://schemas.microsoft.com/office/drawing/2014/main" id="{22391051-4352-22A7-FE4C-282378774E0B}"/>
              </a:ext>
            </a:extLst>
          </p:cNvPr>
          <p:cNvPicPr>
            <a:picLocks noChangeAspect="1"/>
          </p:cNvPicPr>
          <p:nvPr/>
        </p:nvPicPr>
        <p:blipFill>
          <a:blip r:embed="rId2" cstate="print">
            <a:extLst>
              <a:ext uri="{28A0092B-C50C-407E-A947-70E740481C1C}">
                <a14:useLocalDpi xmlns:a14="http://schemas.microsoft.com/office/drawing/2010/main" val="0"/>
              </a:ext>
            </a:extLst>
          </a:blip>
          <a:srcRect t="1513" r="4" b="4"/>
          <a:stretch/>
        </p:blipFill>
        <p:spPr>
          <a:xfrm>
            <a:off x="7675658" y="2093976"/>
            <a:ext cx="3941064" cy="4096512"/>
          </a:xfrm>
          <a:prstGeom prst="rect">
            <a:avLst/>
          </a:prstGeom>
        </p:spPr>
      </p:pic>
    </p:spTree>
    <p:extLst>
      <p:ext uri="{BB962C8B-B14F-4D97-AF65-F5344CB8AC3E}">
        <p14:creationId xmlns:p14="http://schemas.microsoft.com/office/powerpoint/2010/main" val="341069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pie chart with text&#10;&#10;Description automatically generated">
            <a:extLst>
              <a:ext uri="{FF2B5EF4-FFF2-40B4-BE49-F238E27FC236}">
                <a16:creationId xmlns:a16="http://schemas.microsoft.com/office/drawing/2014/main" id="{CBABFCBE-81D0-6EC0-EAFD-DB5A62BEC5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936" y="733635"/>
            <a:ext cx="5458968" cy="5390730"/>
          </a:xfrm>
          <a:prstGeom prst="rect">
            <a:avLst/>
          </a:prstGeom>
        </p:spPr>
      </p:pic>
      <p:sp>
        <p:nvSpPr>
          <p:cNvPr id="3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F892B4-BE16-F5D2-66AB-C431B5017368}"/>
              </a:ext>
            </a:extLst>
          </p:cNvPr>
          <p:cNvSpPr>
            <a:spLocks noGrp="1"/>
          </p:cNvSpPr>
          <p:nvPr>
            <p:ph idx="1"/>
          </p:nvPr>
        </p:nvSpPr>
        <p:spPr>
          <a:xfrm>
            <a:off x="6739128" y="2664886"/>
            <a:ext cx="4818888" cy="3550789"/>
          </a:xfrm>
        </p:spPr>
        <p:txBody>
          <a:bodyPr anchor="t">
            <a:normAutofit/>
          </a:bodyPr>
          <a:lstStyle/>
          <a:p>
            <a:pPr marL="0" indent="0">
              <a:spcBef>
                <a:spcPts val="900"/>
              </a:spcBef>
              <a:spcAft>
                <a:spcPts val="900"/>
              </a:spcAft>
              <a:buNone/>
            </a:pPr>
            <a:r>
              <a:rPr lang="en-CN" sz="2400" b="1" dirty="0">
                <a:effectLst/>
                <a:latin typeface="Anek Kannada" pitchFamily="2" charset="77"/>
                <a:ea typeface="Times New Roman" panose="02020603050405020304" pitchFamily="18" charset="0"/>
                <a:cs typeface="Anek Kannada" pitchFamily="2" charset="77"/>
              </a:rPr>
              <a:t>2. Course Level Review</a:t>
            </a:r>
            <a:endParaRPr lang="en-CN" sz="2400" dirty="0">
              <a:effectLst/>
              <a:latin typeface="Anek Kannada" pitchFamily="2" charset="77"/>
              <a:ea typeface="Times New Roman" panose="02020603050405020304" pitchFamily="18" charset="0"/>
              <a:cs typeface="Anek Kannada" pitchFamily="2" charset="77"/>
            </a:endParaRPr>
          </a:p>
          <a:p>
            <a:pPr marL="0" indent="0">
              <a:spcBef>
                <a:spcPts val="900"/>
              </a:spcBef>
              <a:spcAft>
                <a:spcPts val="900"/>
              </a:spcAft>
              <a:buNone/>
            </a:pPr>
            <a:r>
              <a:rPr lang="en-CN" sz="2200" dirty="0">
                <a:effectLst/>
                <a:latin typeface="Anek Kannada" pitchFamily="2" charset="77"/>
                <a:ea typeface="Times New Roman" panose="02020603050405020304" pitchFamily="18" charset="0"/>
                <a:cs typeface="Anek Kannada" pitchFamily="2" charset="77"/>
              </a:rPr>
              <a:t>The course level review shows the proportion of course levels for the top 100 courses on Skillshare. The levels include Beginner and Senior. Users can easily see that Beginner-level courses are more popular on the platform.</a:t>
            </a:r>
          </a:p>
          <a:p>
            <a:endParaRPr lang="en-CN" sz="2200" dirty="0"/>
          </a:p>
        </p:txBody>
      </p:sp>
    </p:spTree>
    <p:extLst>
      <p:ext uri="{BB962C8B-B14F-4D97-AF65-F5344CB8AC3E}">
        <p14:creationId xmlns:p14="http://schemas.microsoft.com/office/powerpoint/2010/main" val="142197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58F4CB-175D-1B2D-03DD-D5AEF93AD3ED}"/>
              </a:ext>
            </a:extLst>
          </p:cNvPr>
          <p:cNvSpPr>
            <a:spLocks noGrp="1"/>
          </p:cNvSpPr>
          <p:nvPr>
            <p:ph idx="1"/>
          </p:nvPr>
        </p:nvSpPr>
        <p:spPr>
          <a:xfrm>
            <a:off x="630936" y="2660904"/>
            <a:ext cx="4818888" cy="3547872"/>
          </a:xfrm>
        </p:spPr>
        <p:txBody>
          <a:bodyPr anchor="t">
            <a:normAutofit/>
          </a:bodyPr>
          <a:lstStyle/>
          <a:p>
            <a:pPr marL="0" indent="0">
              <a:spcBef>
                <a:spcPts val="900"/>
              </a:spcBef>
              <a:spcAft>
                <a:spcPts val="900"/>
              </a:spcAft>
              <a:buNone/>
            </a:pPr>
            <a:r>
              <a:rPr lang="en-CN" sz="2400" b="1" dirty="0">
                <a:effectLst/>
                <a:latin typeface="Anek Kannada" pitchFamily="2" charset="77"/>
                <a:ea typeface="Times New Roman" panose="02020603050405020304" pitchFamily="18" charset="0"/>
                <a:cs typeface="Anek Kannada" pitchFamily="2" charset="77"/>
              </a:rPr>
              <a:t>3. Course Completion Rate and Time Duration</a:t>
            </a:r>
            <a:endParaRPr lang="en-CN" sz="2400" dirty="0">
              <a:effectLst/>
              <a:latin typeface="Anek Kannada" pitchFamily="2" charset="77"/>
              <a:ea typeface="Times New Roman" panose="02020603050405020304" pitchFamily="18" charset="0"/>
              <a:cs typeface="Anek Kannada" pitchFamily="2" charset="77"/>
            </a:endParaRPr>
          </a:p>
          <a:p>
            <a:pPr marL="0" indent="0">
              <a:buNone/>
            </a:pPr>
            <a:r>
              <a:rPr lang="en-CN" sz="2200" dirty="0">
                <a:effectLst/>
                <a:latin typeface="Anek Kannada" pitchFamily="2" charset="77"/>
                <a:ea typeface="Times New Roman" panose="02020603050405020304" pitchFamily="18" charset="0"/>
                <a:cs typeface="Anek Kannada" pitchFamily="2" charset="77"/>
              </a:rPr>
              <a:t>This scatterplot displays the course completion rate and time duration for the top 100 courses on Skillshare, exploring the relationship between the two. An interactive element enhances the user experience: when users hover over the points, the detailed value and course title are displayed.</a:t>
            </a:r>
          </a:p>
          <a:p>
            <a:endParaRPr lang="en-CN" sz="2200" dirty="0">
              <a:latin typeface="Anek Kannada" pitchFamily="2" charset="77"/>
              <a:cs typeface="Anek Kannada" pitchFamily="2" charset="77"/>
            </a:endParaRPr>
          </a:p>
        </p:txBody>
      </p:sp>
      <p:pic>
        <p:nvPicPr>
          <p:cNvPr id="4" name="Picture 3" descr="A screen shot of a graph&#10;&#10;Description automatically generated">
            <a:extLst>
              <a:ext uri="{FF2B5EF4-FFF2-40B4-BE49-F238E27FC236}">
                <a16:creationId xmlns:a16="http://schemas.microsoft.com/office/drawing/2014/main" id="{BD74D853-90F4-CAFA-58EC-22BCF2CD1A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9048" y="1968726"/>
            <a:ext cx="5458968" cy="2920548"/>
          </a:xfrm>
          <a:prstGeom prst="rect">
            <a:avLst/>
          </a:prstGeom>
        </p:spPr>
      </p:pic>
    </p:spTree>
    <p:extLst>
      <p:ext uri="{BB962C8B-B14F-4D97-AF65-F5344CB8AC3E}">
        <p14:creationId xmlns:p14="http://schemas.microsoft.com/office/powerpoint/2010/main" val="3099914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Description automatically generated">
            <a:extLst>
              <a:ext uri="{FF2B5EF4-FFF2-40B4-BE49-F238E27FC236}">
                <a16:creationId xmlns:a16="http://schemas.microsoft.com/office/drawing/2014/main" id="{DDA1BC75-EA9D-BA00-48C2-8F5E4C0CC1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936" y="1593422"/>
            <a:ext cx="5458968" cy="3671156"/>
          </a:xfrm>
          <a:prstGeom prst="rect">
            <a:avLst/>
          </a:prstGeom>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AA7FC4-C267-4B0F-0B8C-36576A291DB5}"/>
              </a:ext>
            </a:extLst>
          </p:cNvPr>
          <p:cNvSpPr>
            <a:spLocks noGrp="1"/>
          </p:cNvSpPr>
          <p:nvPr>
            <p:ph idx="1"/>
          </p:nvPr>
        </p:nvSpPr>
        <p:spPr>
          <a:xfrm>
            <a:off x="6739128" y="2664886"/>
            <a:ext cx="4818888" cy="3550789"/>
          </a:xfrm>
        </p:spPr>
        <p:txBody>
          <a:bodyPr anchor="t">
            <a:normAutofit/>
          </a:bodyPr>
          <a:lstStyle/>
          <a:p>
            <a:pPr marL="0" indent="0">
              <a:spcBef>
                <a:spcPts val="900"/>
              </a:spcBef>
              <a:spcAft>
                <a:spcPts val="900"/>
              </a:spcAft>
              <a:buNone/>
            </a:pPr>
            <a:r>
              <a:rPr lang="en-CN" sz="2400" b="1" kern="0" dirty="0">
                <a:effectLst/>
                <a:latin typeface="Anek Kannada" pitchFamily="2" charset="77"/>
                <a:ea typeface="Times New Roman" panose="02020603050405020304" pitchFamily="18" charset="0"/>
                <a:cs typeface="Anek Kannada" pitchFamily="2" charset="77"/>
              </a:rPr>
              <a:t>4. Evaluation for Each Course</a:t>
            </a:r>
            <a:endParaRPr lang="en-CN" sz="2400" kern="100" dirty="0">
              <a:effectLst/>
              <a:latin typeface="Anek Kannada" pitchFamily="2" charset="77"/>
              <a:ea typeface="DengXian" panose="02010600030101010101" pitchFamily="2" charset="-122"/>
              <a:cs typeface="Anek Kannada" pitchFamily="2" charset="77"/>
            </a:endParaRPr>
          </a:p>
          <a:p>
            <a:pPr marL="0" indent="0">
              <a:spcBef>
                <a:spcPts val="900"/>
              </a:spcBef>
              <a:spcAft>
                <a:spcPts val="900"/>
              </a:spcAft>
              <a:buNone/>
            </a:pPr>
            <a:r>
              <a:rPr lang="en-CN" sz="2200" kern="100" dirty="0">
                <a:effectLst/>
                <a:latin typeface="Anek Kannada" pitchFamily="2" charset="77"/>
                <a:ea typeface="DengXian" panose="02010600030101010101" pitchFamily="2" charset="-122"/>
                <a:cs typeface="Anek Kannada" pitchFamily="2" charset="77"/>
              </a:rPr>
              <a:t>This chart is customizable, allowing users to freely select the course they are interested in and access relevant detailed information and review metrics. The color palette is designed to be accessible for color-blind users.</a:t>
            </a:r>
          </a:p>
          <a:p>
            <a:endParaRPr lang="en-CN" sz="2200" dirty="0">
              <a:latin typeface="Anek Kannada" pitchFamily="2" charset="77"/>
              <a:cs typeface="Anek Kannada" pitchFamily="2" charset="77"/>
            </a:endParaRPr>
          </a:p>
        </p:txBody>
      </p:sp>
    </p:spTree>
    <p:extLst>
      <p:ext uri="{BB962C8B-B14F-4D97-AF65-F5344CB8AC3E}">
        <p14:creationId xmlns:p14="http://schemas.microsoft.com/office/powerpoint/2010/main" val="3193149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2988</TotalTime>
  <Words>618</Words>
  <Application>Microsoft Macintosh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Anek Kannada</vt:lpstr>
      <vt:lpstr>Aptos</vt:lpstr>
      <vt:lpstr>Aptos Display</vt:lpstr>
      <vt:lpstr>Arial</vt:lpstr>
      <vt:lpstr>Calibri</vt:lpstr>
      <vt:lpstr>Office Theme</vt:lpstr>
      <vt:lpstr>Skillshare Course Evaluation Dashboard</vt:lpstr>
      <vt:lpstr>Intro: SkillShare</vt:lpstr>
      <vt:lpstr>Skillshare Course Evaluation Dashboard </vt:lpstr>
      <vt:lpstr>Design Principles</vt:lpstr>
      <vt:lpstr>Bias and Accessibility</vt:lpstr>
      <vt:lpstr>Dashboard Design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 Yue</dc:creator>
  <cp:lastModifiedBy>Zhao, Yue</cp:lastModifiedBy>
  <cp:revision>7</cp:revision>
  <dcterms:created xsi:type="dcterms:W3CDTF">2025-01-07T00:44:15Z</dcterms:created>
  <dcterms:modified xsi:type="dcterms:W3CDTF">2025-01-09T02:33:03Z</dcterms:modified>
</cp:coreProperties>
</file>