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4404E8B-2AD1-5D40-BACB-A83634731C6D}"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6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0ED14-0336-1A4F-9C5F-92524040796E}"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35673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C548B-BE58-E44D-A1A5-EAF1BB91D7AB}"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4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1A736-6C4E-E74C-9C14-D802F89EF7F4}"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36763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14C55-C58A-7147-A3F6-DCC187C4E908}"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99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D1EEC-7A53-D24F-A5A9-3382C1F8BAAC}"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162801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24A8A-FCD9-C841-969A-87543E22B2C2}" type="datetime1">
              <a:rPr lang="en-US" smtClean="0"/>
              <a:t>12/29/24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89095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35E1C-FAD0-7B49-9A34-4DF4A99EE3D1}" type="datetime1">
              <a:rPr lang="en-US" smtClean="0"/>
              <a:t>12/29/24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330595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844E9-EE3C-1842-B270-3C4CA2A17D9E}" type="datetime1">
              <a:rPr lang="en-US" smtClean="0"/>
              <a:t>12/29/24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13942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B5A30-9521-A640-B83A-FE0934792E29}"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92036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44B8-3D14-DB41-87EC-95D8B484ED86}"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108BB7-489D-344C-BB98-596816859C4F}" type="datetime1">
              <a:rPr lang="en-US" smtClean="0"/>
              <a:t>12/29/24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07A9ED-F72C-F24E-A228-72DFE21952A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82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10" name="Rectangle 9">
            <a:extLst>
              <a:ext uri="{FF2B5EF4-FFF2-40B4-BE49-F238E27FC236}">
                <a16:creationId xmlns:a16="http://schemas.microsoft.com/office/drawing/2014/main" id="{B695F8C5-0ED1-4C24-877A-A9E15A1C6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946" y="643461"/>
            <a:ext cx="3036377" cy="5571069"/>
          </a:xfrm>
          <a:prstGeom prst="rect">
            <a:avLst/>
          </a:prstGeom>
          <a:blipFill dpi="0" rotWithShape="1">
            <a:blip r:embed="rId2">
              <a:duotone>
                <a:schemeClr val="accent3">
                  <a:shade val="45000"/>
                  <a:satMod val="135000"/>
                </a:schemeClr>
                <a:prstClr val="white"/>
              </a:duotone>
            </a:blip>
            <a:srcRect/>
            <a:tile tx="0" ty="0" sx="75000" sy="75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Rectangle 11">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E0D82F2-5070-4738-FABB-F86B8575FB42}"/>
              </a:ext>
            </a:extLst>
          </p:cNvPr>
          <p:cNvSpPr>
            <a:spLocks noGrp="1"/>
          </p:cNvSpPr>
          <p:nvPr>
            <p:ph type="title"/>
          </p:nvPr>
        </p:nvSpPr>
        <p:spPr>
          <a:xfrm>
            <a:off x="4219803" y="4735775"/>
            <a:ext cx="7006998" cy="1245732"/>
          </a:xfrm>
        </p:spPr>
        <p:txBody>
          <a:bodyPr anchor="t">
            <a:normAutofit/>
          </a:bodyPr>
          <a:lstStyle/>
          <a:p>
            <a:r>
              <a:rPr lang="en-US" cap="none" dirty="0">
                <a:solidFill>
                  <a:srgbClr val="FFFFFF"/>
                </a:solidFill>
              </a:rPr>
              <a:t>China and World Development</a:t>
            </a:r>
          </a:p>
        </p:txBody>
      </p:sp>
      <p:sp>
        <p:nvSpPr>
          <p:cNvPr id="3" name="Content Placeholder 2">
            <a:extLst>
              <a:ext uri="{FF2B5EF4-FFF2-40B4-BE49-F238E27FC236}">
                <a16:creationId xmlns:a16="http://schemas.microsoft.com/office/drawing/2014/main" id="{0C091AF2-A4CA-4576-375A-C3C25E2F8DF0}"/>
              </a:ext>
            </a:extLst>
          </p:cNvPr>
          <p:cNvSpPr>
            <a:spLocks noGrp="1"/>
          </p:cNvSpPr>
          <p:nvPr>
            <p:ph idx="1"/>
          </p:nvPr>
        </p:nvSpPr>
        <p:spPr>
          <a:xfrm>
            <a:off x="4219802" y="965864"/>
            <a:ext cx="7006998" cy="3450370"/>
          </a:xfrm>
        </p:spPr>
        <p:txBody>
          <a:bodyPr anchor="b">
            <a:normAutofit/>
          </a:bodyPr>
          <a:lstStyle/>
          <a:p>
            <a:pPr>
              <a:lnSpc>
                <a:spcPct val="100000"/>
              </a:lnSpc>
              <a:spcBef>
                <a:spcPts val="600"/>
              </a:spcBef>
              <a:spcAft>
                <a:spcPts val="0"/>
              </a:spcAft>
            </a:pPr>
            <a:r>
              <a:rPr lang="en-US" sz="2000" b="1" dirty="0">
                <a:solidFill>
                  <a:srgbClr val="FFFFFF"/>
                </a:solidFill>
              </a:rPr>
              <a:t>Academic Training for Officials of the League of Arab States</a:t>
            </a:r>
          </a:p>
          <a:p>
            <a:pPr>
              <a:lnSpc>
                <a:spcPct val="100000"/>
              </a:lnSpc>
              <a:spcBef>
                <a:spcPts val="600"/>
              </a:spcBef>
              <a:spcAft>
                <a:spcPts val="0"/>
              </a:spcAft>
            </a:pPr>
            <a:r>
              <a:rPr lang="en-US" sz="2000" dirty="0">
                <a:solidFill>
                  <a:srgbClr val="FFFFFF"/>
                </a:solidFill>
              </a:rPr>
              <a:t>12 November 2024</a:t>
            </a:r>
          </a:p>
          <a:p>
            <a:pPr>
              <a:lnSpc>
                <a:spcPct val="100000"/>
              </a:lnSpc>
              <a:spcBef>
                <a:spcPts val="0"/>
              </a:spcBef>
            </a:pPr>
            <a:endParaRPr lang="en-US" sz="1600" dirty="0">
              <a:solidFill>
                <a:schemeClr val="tx1"/>
              </a:solidFill>
            </a:endParaRPr>
          </a:p>
          <a:p>
            <a:pPr>
              <a:lnSpc>
                <a:spcPct val="100000"/>
              </a:lnSpc>
              <a:spcBef>
                <a:spcPts val="0"/>
              </a:spcBef>
            </a:pPr>
            <a:r>
              <a:rPr lang="en-US" sz="1600" dirty="0">
                <a:solidFill>
                  <a:schemeClr val="tx1"/>
                </a:solidFill>
              </a:rPr>
              <a:t>Dr. Yuezhou Yang </a:t>
            </a:r>
          </a:p>
          <a:p>
            <a:pPr>
              <a:lnSpc>
                <a:spcPct val="100000"/>
              </a:lnSpc>
              <a:spcBef>
                <a:spcPts val="0"/>
              </a:spcBef>
            </a:pPr>
            <a:r>
              <a:rPr lang="en-US" sz="1600" dirty="0">
                <a:solidFill>
                  <a:schemeClr val="tx1"/>
                </a:solidFill>
              </a:rPr>
              <a:t>PhD in International Development (LSE)</a:t>
            </a:r>
          </a:p>
          <a:p>
            <a:pPr>
              <a:lnSpc>
                <a:spcPct val="100000"/>
              </a:lnSpc>
              <a:spcBef>
                <a:spcPts val="0"/>
              </a:spcBef>
            </a:pPr>
            <a:r>
              <a:rPr lang="en-US" sz="1600" dirty="0">
                <a:solidFill>
                  <a:schemeClr val="tx1"/>
                </a:solidFill>
              </a:rPr>
              <a:t>Research Fellow, LSE-Fudan Global Public Policy Hub</a:t>
            </a:r>
          </a:p>
          <a:p>
            <a:pPr>
              <a:lnSpc>
                <a:spcPct val="100000"/>
              </a:lnSpc>
              <a:spcBef>
                <a:spcPts val="0"/>
              </a:spcBef>
            </a:pPr>
            <a:r>
              <a:rPr lang="en-US" sz="1600" dirty="0">
                <a:solidFill>
                  <a:schemeClr val="tx1"/>
                </a:solidFill>
              </a:rPr>
              <a:t>y.yang91@lse.ac.uk</a:t>
            </a: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50C2A7A-1E8B-2685-8B1E-F618C44C2BF7}"/>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07A9ED-F72C-F24E-A228-72DFE21952AC}" type="slidenum">
              <a:rPr kumimoji="0" lang="en-US" sz="1000" b="0" i="0" u="none" strike="noStrike" kern="1200" cap="none" spc="0" normalizeH="0" baseline="0" noProof="0" smtClean="0">
                <a:ln>
                  <a:noFill/>
                </a:ln>
                <a:solidFill>
                  <a:prstClr val="white">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white">
                  <a:lumMod val="95000"/>
                  <a:lumOff val="5000"/>
                </a:prstClr>
              </a:solidFill>
              <a:effectLst/>
              <a:uLnTx/>
              <a:uFillTx/>
              <a:latin typeface="Tw Cen MT Condensed" panose="020B0606020104020203"/>
              <a:ea typeface="+mn-ea"/>
              <a:cs typeface="+mn-cs"/>
            </a:endParaRPr>
          </a:p>
        </p:txBody>
      </p:sp>
      <p:pic>
        <p:nvPicPr>
          <p:cNvPr id="5" name="Picture 4" descr="A picture containing graphical user interface&#10;&#10;Description automatically generated">
            <a:extLst>
              <a:ext uri="{FF2B5EF4-FFF2-40B4-BE49-F238E27FC236}">
                <a16:creationId xmlns:a16="http://schemas.microsoft.com/office/drawing/2014/main" id="{193A444E-EEFA-61DC-957E-A29850294E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09291" y="643461"/>
            <a:ext cx="1836196" cy="787586"/>
          </a:xfrm>
          <a:prstGeom prst="rect">
            <a:avLst/>
          </a:prstGeom>
          <a:noFill/>
        </p:spPr>
      </p:pic>
      <p:pic>
        <p:nvPicPr>
          <p:cNvPr id="6" name="Picture 5" descr="A red and black sign with white text&#10;&#10;Description automatically generated">
            <a:extLst>
              <a:ext uri="{FF2B5EF4-FFF2-40B4-BE49-F238E27FC236}">
                <a16:creationId xmlns:a16="http://schemas.microsoft.com/office/drawing/2014/main" id="{92565572-F99F-38B8-DC33-B4A5C2FC5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5876" y="530338"/>
            <a:ext cx="1850369" cy="900709"/>
          </a:xfrm>
          <a:prstGeom prst="rect">
            <a:avLst/>
          </a:prstGeom>
        </p:spPr>
      </p:pic>
    </p:spTree>
    <p:extLst>
      <p:ext uri="{BB962C8B-B14F-4D97-AF65-F5344CB8AC3E}">
        <p14:creationId xmlns:p14="http://schemas.microsoft.com/office/powerpoint/2010/main" val="2456806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6FE6-4AB4-92E1-54A1-88124838CC63}"/>
              </a:ext>
            </a:extLst>
          </p:cNvPr>
          <p:cNvSpPr>
            <a:spLocks noGrp="1"/>
          </p:cNvSpPr>
          <p:nvPr>
            <p:ph type="title"/>
          </p:nvPr>
        </p:nvSpPr>
        <p:spPr/>
        <p:txBody>
          <a:bodyPr>
            <a:normAutofit/>
          </a:bodyPr>
          <a:lstStyle/>
          <a:p>
            <a:r>
              <a:rPr lang="en-US" sz="3200" cap="none"/>
              <a:t>Learning Objectives</a:t>
            </a:r>
            <a:endParaRPr lang="en-US" sz="3200" cap="none" dirty="0"/>
          </a:p>
        </p:txBody>
      </p:sp>
      <p:sp>
        <p:nvSpPr>
          <p:cNvPr id="3" name="Content Placeholder 2">
            <a:extLst>
              <a:ext uri="{FF2B5EF4-FFF2-40B4-BE49-F238E27FC236}">
                <a16:creationId xmlns:a16="http://schemas.microsoft.com/office/drawing/2014/main" id="{A3E95BDD-2259-248F-9423-37288AADE51F}"/>
              </a:ext>
            </a:extLst>
          </p:cNvPr>
          <p:cNvSpPr>
            <a:spLocks noGrp="1"/>
          </p:cNvSpPr>
          <p:nvPr>
            <p:ph idx="1"/>
          </p:nvPr>
        </p:nvSpPr>
        <p:spPr/>
        <p:txBody>
          <a:bodyPr>
            <a:normAutofit lnSpcReduction="10000"/>
          </a:bodyPr>
          <a:lstStyle/>
          <a:p>
            <a:pPr marL="457200" indent="-457200">
              <a:buFont typeface="+mj-lt"/>
              <a:buAutoNum type="arabicPeriod"/>
            </a:pPr>
            <a:r>
              <a:rPr lang="en-US"/>
              <a:t>China’s rapid economic growth and social development offer development lessons. Development is a coevolutionary process. State and markets interact and adapt each other, changing mutually over time. China’s success over the last 45 years was built on striking a balance with tensions between a) domestic reforms and globalization, b) economic and governance reforms, and c) central and local governments.</a:t>
            </a:r>
          </a:p>
          <a:p>
            <a:pPr marL="457200" indent="-457200">
              <a:buFont typeface="+mj-lt"/>
              <a:buAutoNum type="arabicPeriod"/>
            </a:pPr>
            <a:r>
              <a:rPr lang="en-US"/>
              <a:t>China’s ‘going out’ has contributed to an atmosphere of transition in foreign aid and development cooperation to ‘development effectiveness paradigm.’ Through the platform of Belt and Road Initiative, China provided alternative development finance and model of South-South cooperation for development. </a:t>
            </a:r>
          </a:p>
          <a:p>
            <a:pPr marL="457200" indent="-457200">
              <a:buFont typeface="+mj-lt"/>
              <a:buAutoNum type="arabicPeriod"/>
            </a:pPr>
            <a:r>
              <a:rPr lang="en-US"/>
              <a:t>China’s ‘going out’ has revealed fragmentation and political struggles among key central agencies as well as ‘anarchic competition’ among decentralized local states and agents.</a:t>
            </a:r>
          </a:p>
          <a:p>
            <a:pPr marL="457200" indent="-457200">
              <a:buFont typeface="+mj-lt"/>
              <a:buAutoNum type="arabicPeriod"/>
            </a:pPr>
            <a:endParaRPr lang="en-US"/>
          </a:p>
          <a:p>
            <a:pPr marL="457200" indent="-457200">
              <a:buFont typeface="+mj-lt"/>
              <a:buAutoNum type="arabicPeriod"/>
            </a:pPr>
            <a:endParaRPr lang="en-US" dirty="0"/>
          </a:p>
        </p:txBody>
      </p:sp>
      <p:sp>
        <p:nvSpPr>
          <p:cNvPr id="5" name="Slide Number Placeholder 4">
            <a:extLst>
              <a:ext uri="{FF2B5EF4-FFF2-40B4-BE49-F238E27FC236}">
                <a16:creationId xmlns:a16="http://schemas.microsoft.com/office/drawing/2014/main" id="{5C41448E-4F09-EC38-E2C3-BA78DB9EC448}"/>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07A9ED-F72C-F24E-A228-72DFE21952AC}"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4" name="Picture 3" descr="A picture containing graphical user interface&#10;&#10;Description automatically generated">
            <a:extLst>
              <a:ext uri="{FF2B5EF4-FFF2-40B4-BE49-F238E27FC236}">
                <a16:creationId xmlns:a16="http://schemas.microsoft.com/office/drawing/2014/main" id="{53F51E59-A554-90A9-3164-2BEFCFCB9C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6478" y="0"/>
            <a:ext cx="1359491" cy="583116"/>
          </a:xfrm>
          <a:prstGeom prst="rect">
            <a:avLst/>
          </a:prstGeom>
          <a:noFill/>
        </p:spPr>
      </p:pic>
      <p:pic>
        <p:nvPicPr>
          <p:cNvPr id="6" name="Picture 5" descr="A red and black sign with white text&#10;&#10;Description automatically generated">
            <a:extLst>
              <a:ext uri="{FF2B5EF4-FFF2-40B4-BE49-F238E27FC236}">
                <a16:creationId xmlns:a16="http://schemas.microsoft.com/office/drawing/2014/main" id="{2FC6F178-1C5E-6E18-9CB5-2FDFAA21D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3" y="0"/>
            <a:ext cx="1359491" cy="661763"/>
          </a:xfrm>
          <a:prstGeom prst="rect">
            <a:avLst/>
          </a:prstGeom>
        </p:spPr>
      </p:pic>
    </p:spTree>
    <p:extLst>
      <p:ext uri="{BB962C8B-B14F-4D97-AF65-F5344CB8AC3E}">
        <p14:creationId xmlns:p14="http://schemas.microsoft.com/office/powerpoint/2010/main" val="38969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19589-6DDC-C513-CAAC-3D15C08AAE99}"/>
              </a:ext>
            </a:extLst>
          </p:cNvPr>
          <p:cNvSpPr>
            <a:spLocks noGrp="1"/>
          </p:cNvSpPr>
          <p:nvPr>
            <p:ph idx="1"/>
          </p:nvPr>
        </p:nvSpPr>
        <p:spPr>
          <a:xfrm>
            <a:off x="1024129" y="2286000"/>
            <a:ext cx="5071872" cy="4023360"/>
          </a:xfrm>
        </p:spPr>
        <p:txBody>
          <a:bodyPr>
            <a:normAutofit/>
          </a:bodyPr>
          <a:lstStyle/>
          <a:p>
            <a:r>
              <a:rPr lang="en-US" dirty="0"/>
              <a:t>1. Domestic foundation of China’s global rise</a:t>
            </a:r>
          </a:p>
          <a:p>
            <a:pPr marL="128016" lvl="1" indent="0">
              <a:buNone/>
            </a:pPr>
            <a:r>
              <a:rPr lang="en-US" dirty="0"/>
              <a:t>1) An overview of China’s development since 1978</a:t>
            </a:r>
          </a:p>
          <a:p>
            <a:pPr marL="128016" lvl="1" indent="0">
              <a:buNone/>
            </a:pPr>
            <a:r>
              <a:rPr lang="en-US" dirty="0"/>
              <a:t>2) How did China escape the poverty trap?</a:t>
            </a:r>
          </a:p>
          <a:p>
            <a:pPr marL="310896" lvl="2" indent="0">
              <a:buNone/>
            </a:pPr>
            <a:r>
              <a:rPr lang="en-US" sz="1800" b="1" dirty="0"/>
              <a:t>- coevolution of state and market</a:t>
            </a:r>
          </a:p>
          <a:p>
            <a:pPr marL="128016" lvl="1" indent="0">
              <a:buNone/>
            </a:pPr>
            <a:r>
              <a:rPr lang="en-US" dirty="0"/>
              <a:t>3) How did China achieve structural change?</a:t>
            </a:r>
          </a:p>
          <a:p>
            <a:pPr marL="310896" lvl="2" indent="0">
              <a:buNone/>
            </a:pPr>
            <a:r>
              <a:rPr lang="en-US" sz="1800" dirty="0"/>
              <a:t>- mayor economy </a:t>
            </a:r>
          </a:p>
          <a:p>
            <a:pPr marL="310896" lvl="2" indent="0">
              <a:buNone/>
            </a:pPr>
            <a:r>
              <a:rPr lang="en-US" sz="1800" dirty="0"/>
              <a:t>- </a:t>
            </a:r>
            <a:r>
              <a:rPr lang="en-US" sz="1800" dirty="0" err="1"/>
              <a:t>juguo</a:t>
            </a:r>
            <a:r>
              <a:rPr lang="en-US" sz="1800" dirty="0"/>
              <a:t> approach</a:t>
            </a:r>
          </a:p>
          <a:p>
            <a:pPr marL="128016" lvl="1" indent="0">
              <a:buNone/>
            </a:pPr>
            <a:r>
              <a:rPr lang="en-US" dirty="0"/>
              <a:t>4) Is there a China model? </a:t>
            </a:r>
          </a:p>
          <a:p>
            <a:pPr marL="310896" lvl="2" indent="0">
              <a:buNone/>
            </a:pPr>
            <a:r>
              <a:rPr lang="en-US" sz="1800" dirty="0"/>
              <a:t>- a dynamic China model: </a:t>
            </a:r>
            <a:r>
              <a:rPr lang="en-US" sz="1800" b="1" dirty="0"/>
              <a:t>coevolution of economic and pollical system</a:t>
            </a:r>
          </a:p>
          <a:p>
            <a:pPr marL="128016" lvl="1" indent="0">
              <a:buNone/>
            </a:pPr>
            <a:endParaRPr lang="en-US" dirty="0"/>
          </a:p>
        </p:txBody>
      </p:sp>
      <p:sp>
        <p:nvSpPr>
          <p:cNvPr id="4" name="Title 1">
            <a:extLst>
              <a:ext uri="{FF2B5EF4-FFF2-40B4-BE49-F238E27FC236}">
                <a16:creationId xmlns:a16="http://schemas.microsoft.com/office/drawing/2014/main" id="{AFFD645A-4265-A85F-3FE2-647023F4C41D}"/>
              </a:ext>
            </a:extLst>
          </p:cNvPr>
          <p:cNvSpPr>
            <a:spLocks noGrp="1"/>
          </p:cNvSpPr>
          <p:nvPr>
            <p:ph type="title"/>
          </p:nvPr>
        </p:nvSpPr>
        <p:spPr>
          <a:xfrm>
            <a:off x="1024128" y="585216"/>
            <a:ext cx="9720072" cy="1499616"/>
          </a:xfrm>
        </p:spPr>
        <p:txBody>
          <a:bodyPr>
            <a:normAutofit/>
          </a:bodyPr>
          <a:lstStyle/>
          <a:p>
            <a:r>
              <a:rPr lang="en-US" sz="3200" cap="none" dirty="0"/>
              <a:t>Today’s lecture</a:t>
            </a:r>
          </a:p>
        </p:txBody>
      </p:sp>
      <p:sp>
        <p:nvSpPr>
          <p:cNvPr id="2" name="Content Placeholder 2">
            <a:extLst>
              <a:ext uri="{FF2B5EF4-FFF2-40B4-BE49-F238E27FC236}">
                <a16:creationId xmlns:a16="http://schemas.microsoft.com/office/drawing/2014/main" id="{AD293E38-19F7-5620-D7DF-B57FC3E2C315}"/>
              </a:ext>
            </a:extLst>
          </p:cNvPr>
          <p:cNvSpPr txBox="1">
            <a:spLocks/>
          </p:cNvSpPr>
          <p:nvPr/>
        </p:nvSpPr>
        <p:spPr>
          <a:xfrm>
            <a:off x="6095999" y="2286000"/>
            <a:ext cx="5071872"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E3CC5A"/>
              </a:buClr>
              <a:buSzPct val="100000"/>
              <a:buFont typeface="Tw Cen MT" panose="020B0602020104020603" pitchFamily="34" charset="0"/>
              <a:buNone/>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2. China ‘going out’ and world development</a:t>
            </a:r>
          </a:p>
          <a:p>
            <a:pPr marL="173736" marR="0" lvl="1"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1) International trade and OFDI </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three types of Chinese capital </a:t>
            </a:r>
          </a:p>
          <a:p>
            <a:pPr marL="173736" marR="0" lvl="1"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2) Chinese foreign aid and development finance</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definition of Chinese foreign aid vs. OECD ODA</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Chinese development finance vs. WB</a:t>
            </a:r>
          </a:p>
          <a:p>
            <a:pPr marL="173736" marR="0" lvl="1"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3) Development paradigm shift</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- 2011 Busan high level forum </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foreign aid evolution in China: aid-trade-investment</a:t>
            </a:r>
          </a:p>
          <a:p>
            <a:pPr marL="173736" marR="0" lvl="1"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4) China’s Belt and Road Initiative </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China’s approaches to development cooperation</a:t>
            </a:r>
          </a:p>
          <a:p>
            <a:pPr marL="356616" marR="0" lvl="2" indent="0" algn="l" defTabSz="914400" rtl="0" eaLnBrk="1" fontAlgn="auto" latinLnBrk="0" hangingPunct="1">
              <a:lnSpc>
                <a:spcPct val="90000"/>
              </a:lnSpc>
              <a:spcBef>
                <a:spcPts val="200"/>
              </a:spcBef>
              <a:spcAft>
                <a:spcPts val="400"/>
              </a:spcAft>
              <a:buClr>
                <a:srgbClr val="E3CC5A"/>
              </a:buClr>
              <a:buSzTx/>
              <a:buFont typeface="Wingdings 3" pitchFamily="18" charset="2"/>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coevolutionary pragmatism </a:t>
            </a:r>
          </a:p>
        </p:txBody>
      </p:sp>
      <p:sp>
        <p:nvSpPr>
          <p:cNvPr id="5" name="Slide Number Placeholder 4">
            <a:extLst>
              <a:ext uri="{FF2B5EF4-FFF2-40B4-BE49-F238E27FC236}">
                <a16:creationId xmlns:a16="http://schemas.microsoft.com/office/drawing/2014/main" id="{F7786648-546D-8A80-4BA0-18E2DC22C459}"/>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07A9ED-F72C-F24E-A228-72DFE21952AC}"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6" name="Picture 5" descr="A picture containing graphical user interface&#10;&#10;Description automatically generated">
            <a:extLst>
              <a:ext uri="{FF2B5EF4-FFF2-40B4-BE49-F238E27FC236}">
                <a16:creationId xmlns:a16="http://schemas.microsoft.com/office/drawing/2014/main" id="{863CA394-0654-39A1-F6E2-6DD204DF4B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6478" y="0"/>
            <a:ext cx="1359491" cy="583116"/>
          </a:xfrm>
          <a:prstGeom prst="rect">
            <a:avLst/>
          </a:prstGeom>
          <a:noFill/>
        </p:spPr>
      </p:pic>
      <p:pic>
        <p:nvPicPr>
          <p:cNvPr id="7" name="Picture 6" descr="A red and black sign with white text&#10;&#10;Description automatically generated">
            <a:extLst>
              <a:ext uri="{FF2B5EF4-FFF2-40B4-BE49-F238E27FC236}">
                <a16:creationId xmlns:a16="http://schemas.microsoft.com/office/drawing/2014/main" id="{728376A5-9FAE-A02D-3D31-496A784C6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3" y="0"/>
            <a:ext cx="1359491" cy="661763"/>
          </a:xfrm>
          <a:prstGeom prst="rect">
            <a:avLst/>
          </a:prstGeom>
        </p:spPr>
      </p:pic>
    </p:spTree>
    <p:extLst>
      <p:ext uri="{BB962C8B-B14F-4D97-AF65-F5344CB8AC3E}">
        <p14:creationId xmlns:p14="http://schemas.microsoft.com/office/powerpoint/2010/main" val="6522630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otalTime>0</TotalTime>
  <Words>346</Words>
  <Application>Microsoft Macintosh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Tw Cen MT</vt:lpstr>
      <vt:lpstr>Tw Cen MT Condensed</vt:lpstr>
      <vt:lpstr>Wingdings 3</vt:lpstr>
      <vt:lpstr>Integral</vt:lpstr>
      <vt:lpstr>China and World Development</vt:lpstr>
      <vt:lpstr>Learning Objectives</vt:lpstr>
      <vt:lpstr>Today’s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Yang91,Y</dc:creator>
  <cp:lastModifiedBy>Yang91,Y</cp:lastModifiedBy>
  <cp:revision>1</cp:revision>
  <dcterms:created xsi:type="dcterms:W3CDTF">2024-12-29T10:05:33Z</dcterms:created>
  <dcterms:modified xsi:type="dcterms:W3CDTF">2024-12-29T10:06:20Z</dcterms:modified>
</cp:coreProperties>
</file>