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175200" cy="42976800"/>
  <p:notesSz cx="6858000" cy="91440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36" userDrawn="1">
          <p15:clr>
            <a:srgbClr val="A4A3A4"/>
          </p15:clr>
        </p15:guide>
        <p15:guide id="2" pos="9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2664" y="-16494"/>
      </p:cViewPr>
      <p:guideLst>
        <p:guide orient="horz" pos="13536"/>
        <p:guide pos="95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Volumes\AISHU\LCR%20HS2%20ncRNA\Newest%20data%20with%20Actin%20relative%20expression%20ja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Volumes\AISH%20380E\NARpaper_Jared_Pam_Data\Long%20NC%20RNA\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Volumes\AISHU\LCR%20HS2%20ncRNA\Newest%20data%20with%20Actin%20relative%20expression%20jar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Graphs!$B$1</c:f>
              <c:strCache>
                <c:ptCount val="1"/>
                <c:pt idx="0">
                  <c:v>Bmaj</c:v>
                </c:pt>
              </c:strCache>
            </c:strRef>
          </c:tx>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72C8-4D2E-8AF0-62193E8F33D8}"/>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3-72C8-4D2E-8AF0-62193E8F33D8}"/>
              </c:ext>
            </c:extLst>
          </c:dPt>
          <c:dPt>
            <c:idx val="2"/>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5-72C8-4D2E-8AF0-62193E8F33D8}"/>
              </c:ext>
            </c:extLst>
          </c:dPt>
          <c:errBars>
            <c:errBarType val="both"/>
            <c:errValType val="cust"/>
            <c:noEndCap val="0"/>
            <c:plus>
              <c:numRef>
                <c:f>Graphs!$D$2:$D$4</c:f>
                <c:numCache>
                  <c:formatCode>General</c:formatCode>
                  <c:ptCount val="3"/>
                  <c:pt idx="0">
                    <c:v>0.42217953494287347</c:v>
                  </c:pt>
                  <c:pt idx="1">
                    <c:v>0.18429650543407738</c:v>
                  </c:pt>
                  <c:pt idx="2">
                    <c:v>0.11363631377238767</c:v>
                  </c:pt>
                </c:numCache>
              </c:numRef>
            </c:plus>
            <c:minus>
              <c:numRef>
                <c:f>Graphs!$D$2:$D$4</c:f>
                <c:numCache>
                  <c:formatCode>General</c:formatCode>
                  <c:ptCount val="3"/>
                  <c:pt idx="0">
                    <c:v>0.42217953494287347</c:v>
                  </c:pt>
                  <c:pt idx="1">
                    <c:v>0.18429650543407738</c:v>
                  </c:pt>
                  <c:pt idx="2">
                    <c:v>0.11363631377238767</c:v>
                  </c:pt>
                </c:numCache>
              </c:numRef>
            </c:minus>
            <c:spPr>
              <a:noFill/>
              <a:ln w="9525" cap="flat" cmpd="sng" algn="ctr">
                <a:solidFill>
                  <a:schemeClr val="tx1">
                    <a:lumMod val="65000"/>
                    <a:lumOff val="35000"/>
                  </a:schemeClr>
                </a:solidFill>
                <a:round/>
              </a:ln>
              <a:effectLst/>
            </c:spPr>
          </c:errBars>
          <c:cat>
            <c:strRef>
              <c:f>Graphs!$A$2:$A$4</c:f>
              <c:strCache>
                <c:ptCount val="3"/>
                <c:pt idx="0">
                  <c:v>Scarmble</c:v>
                </c:pt>
                <c:pt idx="1">
                  <c:v>3'HS2 A</c:v>
                </c:pt>
                <c:pt idx="2">
                  <c:v>3'HS2 B</c:v>
                </c:pt>
              </c:strCache>
            </c:strRef>
          </c:cat>
          <c:val>
            <c:numRef>
              <c:f>Graphs!$B$2:$B$4</c:f>
              <c:numCache>
                <c:formatCode>General</c:formatCode>
                <c:ptCount val="3"/>
                <c:pt idx="0">
                  <c:v>2.1273767652355713</c:v>
                </c:pt>
                <c:pt idx="1">
                  <c:v>0.614835324313454</c:v>
                </c:pt>
                <c:pt idx="2">
                  <c:v>0.32009023438023565</c:v>
                </c:pt>
              </c:numCache>
            </c:numRef>
          </c:val>
          <c:extLst>
            <c:ext xmlns:c16="http://schemas.microsoft.com/office/drawing/2014/chart" uri="{C3380CC4-5D6E-409C-BE32-E72D297353CC}">
              <c16:uniqueId val="{00000006-72C8-4D2E-8AF0-62193E8F33D8}"/>
            </c:ext>
          </c:extLst>
        </c:ser>
        <c:dLbls>
          <c:showLegendKey val="0"/>
          <c:showVal val="0"/>
          <c:showCatName val="0"/>
          <c:showSerName val="0"/>
          <c:showPercent val="0"/>
          <c:showBubbleSize val="0"/>
        </c:dLbls>
        <c:gapWidth val="219"/>
        <c:overlap val="-27"/>
        <c:axId val="177398200"/>
        <c:axId val="177448784"/>
      </c:barChart>
      <c:catAx>
        <c:axId val="177398200"/>
        <c:scaling>
          <c:orientation val="minMax"/>
        </c:scaling>
        <c:delete val="1"/>
        <c:axPos val="b"/>
        <c:numFmt formatCode="General" sourceLinked="1"/>
        <c:majorTickMark val="none"/>
        <c:minorTickMark val="none"/>
        <c:tickLblPos val="nextTo"/>
        <c:crossAx val="177448784"/>
        <c:crosses val="autoZero"/>
        <c:auto val="1"/>
        <c:lblAlgn val="ctr"/>
        <c:lblOffset val="100"/>
        <c:noMultiLvlLbl val="0"/>
      </c:catAx>
      <c:valAx>
        <c:axId val="177448784"/>
        <c:scaling>
          <c:orientation val="minMax"/>
          <c:max val="4"/>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7398200"/>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37350767414357"/>
          <c:y val="5.7837994941208372E-2"/>
          <c:w val="0.70524420486279171"/>
          <c:h val="0.90903046052434477"/>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E77A-4CF7-9621-34D8F044CC7F}"/>
              </c:ext>
            </c:extLst>
          </c:dPt>
          <c:dPt>
            <c:idx val="1"/>
            <c:invertIfNegative val="0"/>
            <c:bubble3D val="0"/>
            <c:spPr>
              <a:solidFill>
                <a:srgbClr val="BFBFBF"/>
              </a:solidFill>
              <a:ln>
                <a:noFill/>
              </a:ln>
              <a:effectLst/>
            </c:spPr>
            <c:extLst>
              <c:ext xmlns:c16="http://schemas.microsoft.com/office/drawing/2014/chart" uri="{C3380CC4-5D6E-409C-BE32-E72D297353CC}">
                <c16:uniqueId val="{00000003-E77A-4CF7-9621-34D8F044CC7F}"/>
              </c:ext>
            </c:extLst>
          </c:dPt>
          <c:dPt>
            <c:idx val="2"/>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5-E77A-4CF7-9621-34D8F044CC7F}"/>
              </c:ext>
            </c:extLst>
          </c:dPt>
          <c:errBars>
            <c:errBarType val="both"/>
            <c:errValType val="cust"/>
            <c:noEndCap val="0"/>
            <c:plus>
              <c:numRef>
                <c:f>Sheet1!$I$7:$I$9</c:f>
                <c:numCache>
                  <c:formatCode>General</c:formatCode>
                  <c:ptCount val="3"/>
                  <c:pt idx="0">
                    <c:v>1.4E-3</c:v>
                  </c:pt>
                  <c:pt idx="1">
                    <c:v>2.0000000000000001E-4</c:v>
                  </c:pt>
                  <c:pt idx="2">
                    <c:v>1.1000000000000001E-3</c:v>
                  </c:pt>
                </c:numCache>
              </c:numRef>
            </c:plus>
            <c:minus>
              <c:numRef>
                <c:f>Sheet1!$I$7:$I$9</c:f>
                <c:numCache>
                  <c:formatCode>General</c:formatCode>
                  <c:ptCount val="3"/>
                  <c:pt idx="0">
                    <c:v>1.4E-3</c:v>
                  </c:pt>
                  <c:pt idx="1">
                    <c:v>2.0000000000000001E-4</c:v>
                  </c:pt>
                  <c:pt idx="2">
                    <c:v>1.1000000000000001E-3</c:v>
                  </c:pt>
                </c:numCache>
              </c:numRef>
            </c:minus>
            <c:spPr>
              <a:noFill/>
              <a:ln w="9525" cap="flat" cmpd="sng" algn="ctr">
                <a:solidFill>
                  <a:schemeClr val="tx1">
                    <a:lumMod val="65000"/>
                    <a:lumOff val="35000"/>
                  </a:schemeClr>
                </a:solidFill>
                <a:round/>
              </a:ln>
              <a:effectLst/>
            </c:spPr>
          </c:errBars>
          <c:val>
            <c:numRef>
              <c:f>Sheet1!$H$7:$H$9</c:f>
              <c:numCache>
                <c:formatCode>General</c:formatCode>
                <c:ptCount val="3"/>
                <c:pt idx="0">
                  <c:v>5.8999999999999999E-3</c:v>
                </c:pt>
                <c:pt idx="1">
                  <c:v>1.8E-3</c:v>
                </c:pt>
                <c:pt idx="2">
                  <c:v>2.8999999999999998E-3</c:v>
                </c:pt>
              </c:numCache>
            </c:numRef>
          </c:val>
          <c:extLst>
            <c:ext xmlns:c16="http://schemas.microsoft.com/office/drawing/2014/chart" uri="{C3380CC4-5D6E-409C-BE32-E72D297353CC}">
              <c16:uniqueId val="{00000006-E77A-4CF7-9621-34D8F044CC7F}"/>
            </c:ext>
          </c:extLst>
        </c:ser>
        <c:dLbls>
          <c:showLegendKey val="0"/>
          <c:showVal val="0"/>
          <c:showCatName val="0"/>
          <c:showSerName val="0"/>
          <c:showPercent val="0"/>
          <c:showBubbleSize val="0"/>
        </c:dLbls>
        <c:gapWidth val="219"/>
        <c:overlap val="-27"/>
        <c:axId val="1634686336"/>
        <c:axId val="1634687968"/>
      </c:barChart>
      <c:catAx>
        <c:axId val="1634686336"/>
        <c:scaling>
          <c:orientation val="minMax"/>
        </c:scaling>
        <c:delete val="1"/>
        <c:axPos val="b"/>
        <c:numFmt formatCode="General" sourceLinked="1"/>
        <c:majorTickMark val="none"/>
        <c:minorTickMark val="none"/>
        <c:tickLblPos val="nextTo"/>
        <c:crossAx val="1634687968"/>
        <c:crosses val="autoZero"/>
        <c:auto val="1"/>
        <c:lblAlgn val="ctr"/>
        <c:lblOffset val="100"/>
        <c:noMultiLvlLbl val="0"/>
      </c:catAx>
      <c:valAx>
        <c:axId val="1634687968"/>
        <c:scaling>
          <c:orientation val="minMax"/>
          <c:max val="1.0000000000000002E-2"/>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468633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Graphs!$H$1</c:f>
              <c:strCache>
                <c:ptCount val="1"/>
                <c:pt idx="0">
                  <c:v>GATA1</c:v>
                </c:pt>
              </c:strCache>
            </c:strRef>
          </c:tx>
          <c:spPr>
            <a:solidFill>
              <a:schemeClr val="accent1"/>
            </a:solidFill>
            <a:ln>
              <a:noFill/>
            </a:ln>
            <a:effectLst/>
          </c:spPr>
          <c:invertIfNegative val="0"/>
          <c:dPt>
            <c:idx val="0"/>
            <c:invertIfNegative val="0"/>
            <c:bubble3D val="0"/>
            <c:spPr>
              <a:solidFill>
                <a:schemeClr val="tx1"/>
              </a:solidFill>
              <a:ln>
                <a:noFill/>
              </a:ln>
              <a:effectLst/>
            </c:spPr>
            <c:extLst>
              <c:ext xmlns:c16="http://schemas.microsoft.com/office/drawing/2014/chart" uri="{C3380CC4-5D6E-409C-BE32-E72D297353CC}">
                <c16:uniqueId val="{00000001-1FA2-4537-8200-8731D03360F7}"/>
              </c:ext>
            </c:extLst>
          </c:dPt>
          <c:dPt>
            <c:idx val="1"/>
            <c:invertIfNegative val="0"/>
            <c:bubble3D val="0"/>
            <c:spPr>
              <a:solidFill>
                <a:schemeClr val="bg1">
                  <a:lumMod val="75000"/>
                </a:schemeClr>
              </a:solidFill>
              <a:ln>
                <a:noFill/>
              </a:ln>
              <a:effectLst/>
            </c:spPr>
            <c:extLst>
              <c:ext xmlns:c16="http://schemas.microsoft.com/office/drawing/2014/chart" uri="{C3380CC4-5D6E-409C-BE32-E72D297353CC}">
                <c16:uniqueId val="{00000003-1FA2-4537-8200-8731D03360F7}"/>
              </c:ext>
            </c:extLst>
          </c:dPt>
          <c:dPt>
            <c:idx val="2"/>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5-1FA2-4537-8200-8731D03360F7}"/>
              </c:ext>
            </c:extLst>
          </c:dPt>
          <c:errBars>
            <c:errBarType val="both"/>
            <c:errValType val="cust"/>
            <c:noEndCap val="0"/>
            <c:plus>
              <c:numRef>
                <c:f>Graphs!$J$2:$J$4</c:f>
                <c:numCache>
                  <c:formatCode>General</c:formatCode>
                  <c:ptCount val="3"/>
                  <c:pt idx="0">
                    <c:v>1.0782898972570166E-2</c:v>
                  </c:pt>
                  <c:pt idx="1">
                    <c:v>1.6426843471575765E-2</c:v>
                  </c:pt>
                  <c:pt idx="2">
                    <c:v>3.0572581910956026E-3</c:v>
                  </c:pt>
                </c:numCache>
              </c:numRef>
            </c:plus>
            <c:minus>
              <c:numRef>
                <c:f>Graphs!$J$2:$J$4</c:f>
                <c:numCache>
                  <c:formatCode>General</c:formatCode>
                  <c:ptCount val="3"/>
                  <c:pt idx="0">
                    <c:v>1.0782898972570166E-2</c:v>
                  </c:pt>
                  <c:pt idx="1">
                    <c:v>1.6426843471575765E-2</c:v>
                  </c:pt>
                  <c:pt idx="2">
                    <c:v>3.0572581910956026E-3</c:v>
                  </c:pt>
                </c:numCache>
              </c:numRef>
            </c:minus>
            <c:spPr>
              <a:noFill/>
              <a:ln w="9525" cap="flat" cmpd="sng" algn="ctr">
                <a:solidFill>
                  <a:schemeClr val="tx1">
                    <a:lumMod val="65000"/>
                    <a:lumOff val="35000"/>
                  </a:schemeClr>
                </a:solidFill>
                <a:round/>
              </a:ln>
              <a:effectLst/>
            </c:spPr>
          </c:errBars>
          <c:cat>
            <c:strRef>
              <c:f>Graphs!$G$2:$G$4</c:f>
              <c:strCache>
                <c:ptCount val="3"/>
                <c:pt idx="0">
                  <c:v>Scarmble</c:v>
                </c:pt>
                <c:pt idx="1">
                  <c:v>3'HS2 A</c:v>
                </c:pt>
                <c:pt idx="2">
                  <c:v>3'HS2 B</c:v>
                </c:pt>
              </c:strCache>
            </c:strRef>
          </c:cat>
          <c:val>
            <c:numRef>
              <c:f>Graphs!$H$2:$H$4</c:f>
              <c:numCache>
                <c:formatCode>General</c:formatCode>
                <c:ptCount val="3"/>
                <c:pt idx="0">
                  <c:v>9.6825959888049859E-2</c:v>
                </c:pt>
                <c:pt idx="1">
                  <c:v>9.5432489311509924E-2</c:v>
                </c:pt>
                <c:pt idx="2">
                  <c:v>7.0296172314773239E-2</c:v>
                </c:pt>
              </c:numCache>
            </c:numRef>
          </c:val>
          <c:extLst>
            <c:ext xmlns:c16="http://schemas.microsoft.com/office/drawing/2014/chart" uri="{C3380CC4-5D6E-409C-BE32-E72D297353CC}">
              <c16:uniqueId val="{00000006-1FA2-4537-8200-8731D03360F7}"/>
            </c:ext>
          </c:extLst>
        </c:ser>
        <c:dLbls>
          <c:showLegendKey val="0"/>
          <c:showVal val="0"/>
          <c:showCatName val="0"/>
          <c:showSerName val="0"/>
          <c:showPercent val="0"/>
          <c:showBubbleSize val="0"/>
        </c:dLbls>
        <c:gapWidth val="219"/>
        <c:overlap val="-27"/>
        <c:axId val="177506144"/>
        <c:axId val="177508576"/>
      </c:barChart>
      <c:catAx>
        <c:axId val="177506144"/>
        <c:scaling>
          <c:orientation val="minMax"/>
        </c:scaling>
        <c:delete val="1"/>
        <c:axPos val="b"/>
        <c:numFmt formatCode="General" sourceLinked="1"/>
        <c:majorTickMark val="none"/>
        <c:minorTickMark val="none"/>
        <c:tickLblPos val="nextTo"/>
        <c:crossAx val="177508576"/>
        <c:crosses val="autoZero"/>
        <c:auto val="1"/>
        <c:lblAlgn val="ctr"/>
        <c:lblOffset val="100"/>
        <c:noMultiLvlLbl val="0"/>
      </c:catAx>
      <c:valAx>
        <c:axId val="17750857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7506144"/>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13350668"/>
            <a:ext cx="25648920" cy="9212157"/>
          </a:xfrm>
        </p:spPr>
        <p:txBody>
          <a:bodyPr/>
          <a:lstStyle/>
          <a:p>
            <a:r>
              <a:rPr lang="en-US"/>
              <a:t>Click to edit Master title style</a:t>
            </a:r>
          </a:p>
        </p:txBody>
      </p:sp>
      <p:sp>
        <p:nvSpPr>
          <p:cNvPr id="3" name="Subtitle 2"/>
          <p:cNvSpPr>
            <a:spLocks noGrp="1"/>
          </p:cNvSpPr>
          <p:nvPr>
            <p:ph type="subTitle" idx="1"/>
          </p:nvPr>
        </p:nvSpPr>
        <p:spPr>
          <a:xfrm>
            <a:off x="4526280" y="24353520"/>
            <a:ext cx="21122640" cy="10982960"/>
          </a:xfrm>
        </p:spPr>
        <p:txBody>
          <a:bodyPr/>
          <a:lstStyle>
            <a:lvl1pPr marL="0" indent="0" algn="ctr">
              <a:buNone/>
              <a:defRPr>
                <a:solidFill>
                  <a:schemeClr val="tx1">
                    <a:tint val="75000"/>
                  </a:schemeClr>
                </a:solidFill>
              </a:defRPr>
            </a:lvl1pPr>
            <a:lvl2pPr marL="1504110" indent="0" algn="ctr">
              <a:buNone/>
              <a:defRPr>
                <a:solidFill>
                  <a:schemeClr val="tx1">
                    <a:tint val="75000"/>
                  </a:schemeClr>
                </a:solidFill>
              </a:defRPr>
            </a:lvl2pPr>
            <a:lvl3pPr marL="3008220" indent="0" algn="ctr">
              <a:buNone/>
              <a:defRPr>
                <a:solidFill>
                  <a:schemeClr val="tx1">
                    <a:tint val="75000"/>
                  </a:schemeClr>
                </a:solidFill>
              </a:defRPr>
            </a:lvl3pPr>
            <a:lvl4pPr marL="4512331" indent="0" algn="ctr">
              <a:buNone/>
              <a:defRPr>
                <a:solidFill>
                  <a:schemeClr val="tx1">
                    <a:tint val="75000"/>
                  </a:schemeClr>
                </a:solidFill>
              </a:defRPr>
            </a:lvl4pPr>
            <a:lvl5pPr marL="6016441" indent="0" algn="ctr">
              <a:buNone/>
              <a:defRPr>
                <a:solidFill>
                  <a:schemeClr val="tx1">
                    <a:tint val="75000"/>
                  </a:schemeClr>
                </a:solidFill>
              </a:defRPr>
            </a:lvl5pPr>
            <a:lvl6pPr marL="7520551" indent="0" algn="ctr">
              <a:buNone/>
              <a:defRPr>
                <a:solidFill>
                  <a:schemeClr val="tx1">
                    <a:tint val="75000"/>
                  </a:schemeClr>
                </a:solidFill>
              </a:defRPr>
            </a:lvl6pPr>
            <a:lvl7pPr marL="9024661" indent="0" algn="ctr">
              <a:buNone/>
              <a:defRPr>
                <a:solidFill>
                  <a:schemeClr val="tx1">
                    <a:tint val="75000"/>
                  </a:schemeClr>
                </a:solidFill>
              </a:defRPr>
            </a:lvl7pPr>
            <a:lvl8pPr marL="10528772" indent="0" algn="ctr">
              <a:buNone/>
              <a:defRPr>
                <a:solidFill>
                  <a:schemeClr val="tx1">
                    <a:tint val="75000"/>
                  </a:schemeClr>
                </a:solidFill>
              </a:defRPr>
            </a:lvl8pPr>
            <a:lvl9pPr marL="12032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20948" y="8028312"/>
            <a:ext cx="31909224" cy="1711312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93267" y="8028312"/>
            <a:ext cx="95224761" cy="1711312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3633" y="27616577"/>
            <a:ext cx="25648920" cy="8535670"/>
          </a:xfrm>
        </p:spPr>
        <p:txBody>
          <a:bodyPr anchor="t"/>
          <a:lstStyle>
            <a:lvl1pPr algn="l">
              <a:defRPr sz="13129" b="1" cap="all"/>
            </a:lvl1pPr>
          </a:lstStyle>
          <a:p>
            <a:r>
              <a:rPr lang="en-US"/>
              <a:t>Click to edit Master title style</a:t>
            </a:r>
          </a:p>
        </p:txBody>
      </p:sp>
      <p:sp>
        <p:nvSpPr>
          <p:cNvPr id="3" name="Text Placeholder 2"/>
          <p:cNvSpPr>
            <a:spLocks noGrp="1"/>
          </p:cNvSpPr>
          <p:nvPr>
            <p:ph type="body" idx="1"/>
          </p:nvPr>
        </p:nvSpPr>
        <p:spPr>
          <a:xfrm>
            <a:off x="2383633" y="18215405"/>
            <a:ext cx="25648920" cy="9401172"/>
          </a:xfrm>
        </p:spPr>
        <p:txBody>
          <a:bodyPr anchor="b"/>
          <a:lstStyle>
            <a:lvl1pPr marL="0" indent="0">
              <a:buNone/>
              <a:defRPr sz="6600">
                <a:solidFill>
                  <a:schemeClr val="tx1">
                    <a:tint val="75000"/>
                  </a:schemeClr>
                </a:solidFill>
              </a:defRPr>
            </a:lvl1pPr>
            <a:lvl2pPr marL="1504110" indent="0">
              <a:buNone/>
              <a:defRPr sz="5898">
                <a:solidFill>
                  <a:schemeClr val="tx1">
                    <a:tint val="75000"/>
                  </a:schemeClr>
                </a:solidFill>
              </a:defRPr>
            </a:lvl2pPr>
            <a:lvl3pPr marL="3008220" indent="0">
              <a:buNone/>
              <a:defRPr sz="5266">
                <a:solidFill>
                  <a:schemeClr val="tx1">
                    <a:tint val="75000"/>
                  </a:schemeClr>
                </a:solidFill>
              </a:defRPr>
            </a:lvl3pPr>
            <a:lvl4pPr marL="4512331" indent="0">
              <a:buNone/>
              <a:defRPr sz="4634">
                <a:solidFill>
                  <a:schemeClr val="tx1">
                    <a:tint val="75000"/>
                  </a:schemeClr>
                </a:solidFill>
              </a:defRPr>
            </a:lvl4pPr>
            <a:lvl5pPr marL="6016441" indent="0">
              <a:buNone/>
              <a:defRPr sz="4634">
                <a:solidFill>
                  <a:schemeClr val="tx1">
                    <a:tint val="75000"/>
                  </a:schemeClr>
                </a:solidFill>
              </a:defRPr>
            </a:lvl5pPr>
            <a:lvl6pPr marL="7520551" indent="0">
              <a:buNone/>
              <a:defRPr sz="4634">
                <a:solidFill>
                  <a:schemeClr val="tx1">
                    <a:tint val="75000"/>
                  </a:schemeClr>
                </a:solidFill>
              </a:defRPr>
            </a:lvl6pPr>
            <a:lvl7pPr marL="9024661" indent="0">
              <a:buNone/>
              <a:defRPr sz="4634">
                <a:solidFill>
                  <a:schemeClr val="tx1">
                    <a:tint val="75000"/>
                  </a:schemeClr>
                </a:solidFill>
              </a:defRPr>
            </a:lvl7pPr>
            <a:lvl8pPr marL="10528772" indent="0">
              <a:buNone/>
              <a:defRPr sz="4634">
                <a:solidFill>
                  <a:schemeClr val="tx1">
                    <a:tint val="75000"/>
                  </a:schemeClr>
                </a:solidFill>
              </a:defRPr>
            </a:lvl8pPr>
            <a:lvl9pPr marL="12032882" indent="0">
              <a:buNone/>
              <a:defRPr sz="46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93269" y="46796961"/>
            <a:ext cx="63566993" cy="132362578"/>
          </a:xfrm>
        </p:spPr>
        <p:txBody>
          <a:bodyPr/>
          <a:lstStyle>
            <a:lvl1pPr>
              <a:defRPr sz="9198"/>
            </a:lvl1pPr>
            <a:lvl2pPr>
              <a:defRPr sz="7864"/>
            </a:lvl2pPr>
            <a:lvl3pPr>
              <a:defRPr sz="6600"/>
            </a:lvl3pPr>
            <a:lvl4pPr>
              <a:defRPr sz="5898"/>
            </a:lvl4pPr>
            <a:lvl5pPr>
              <a:defRPr sz="5898"/>
            </a:lvl5pPr>
            <a:lvl6pPr>
              <a:defRPr sz="5898"/>
            </a:lvl6pPr>
            <a:lvl7pPr>
              <a:defRPr sz="5898"/>
            </a:lvl7pPr>
            <a:lvl8pPr>
              <a:defRPr sz="5898"/>
            </a:lvl8pPr>
            <a:lvl9pPr>
              <a:defRPr sz="58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63181" y="46796961"/>
            <a:ext cx="63566993" cy="132362578"/>
          </a:xfrm>
        </p:spPr>
        <p:txBody>
          <a:bodyPr/>
          <a:lstStyle>
            <a:lvl1pPr>
              <a:defRPr sz="9198"/>
            </a:lvl1pPr>
            <a:lvl2pPr>
              <a:defRPr sz="7864"/>
            </a:lvl2pPr>
            <a:lvl3pPr>
              <a:defRPr sz="6600"/>
            </a:lvl3pPr>
            <a:lvl4pPr>
              <a:defRPr sz="5898"/>
            </a:lvl4pPr>
            <a:lvl5pPr>
              <a:defRPr sz="5898"/>
            </a:lvl5pPr>
            <a:lvl6pPr>
              <a:defRPr sz="5898"/>
            </a:lvl6pPr>
            <a:lvl7pPr>
              <a:defRPr sz="5898"/>
            </a:lvl7pPr>
            <a:lvl8pPr>
              <a:defRPr sz="5898"/>
            </a:lvl8pPr>
            <a:lvl9pPr>
              <a:defRPr sz="58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8760" y="1721065"/>
            <a:ext cx="27157680" cy="7162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08760" y="9620042"/>
            <a:ext cx="13332621" cy="4009175"/>
          </a:xfrm>
        </p:spPr>
        <p:txBody>
          <a:bodyPr anchor="b"/>
          <a:lstStyle>
            <a:lvl1pPr marL="0" indent="0">
              <a:buNone/>
              <a:defRPr sz="7864" b="1"/>
            </a:lvl1pPr>
            <a:lvl2pPr marL="1504110" indent="0">
              <a:buNone/>
              <a:defRPr sz="6600" b="1"/>
            </a:lvl2pPr>
            <a:lvl3pPr marL="3008220" indent="0">
              <a:buNone/>
              <a:defRPr sz="5898" b="1"/>
            </a:lvl3pPr>
            <a:lvl4pPr marL="4512331" indent="0">
              <a:buNone/>
              <a:defRPr sz="5266" b="1"/>
            </a:lvl4pPr>
            <a:lvl5pPr marL="6016441" indent="0">
              <a:buNone/>
              <a:defRPr sz="5266" b="1"/>
            </a:lvl5pPr>
            <a:lvl6pPr marL="7520551" indent="0">
              <a:buNone/>
              <a:defRPr sz="5266" b="1"/>
            </a:lvl6pPr>
            <a:lvl7pPr marL="9024661" indent="0">
              <a:buNone/>
              <a:defRPr sz="5266" b="1"/>
            </a:lvl7pPr>
            <a:lvl8pPr marL="10528772" indent="0">
              <a:buNone/>
              <a:defRPr sz="5266" b="1"/>
            </a:lvl8pPr>
            <a:lvl9pPr marL="12032882" indent="0">
              <a:buNone/>
              <a:defRPr sz="5266" b="1"/>
            </a:lvl9pPr>
          </a:lstStyle>
          <a:p>
            <a:pPr lvl="0"/>
            <a:r>
              <a:rPr lang="en-US"/>
              <a:t>Click to edit Master text styles</a:t>
            </a:r>
          </a:p>
        </p:txBody>
      </p:sp>
      <p:sp>
        <p:nvSpPr>
          <p:cNvPr id="4" name="Content Placeholder 3"/>
          <p:cNvSpPr>
            <a:spLocks noGrp="1"/>
          </p:cNvSpPr>
          <p:nvPr>
            <p:ph sz="half" idx="2"/>
          </p:nvPr>
        </p:nvSpPr>
        <p:spPr>
          <a:xfrm>
            <a:off x="1508760" y="13629217"/>
            <a:ext cx="13332621" cy="24761405"/>
          </a:xfrm>
        </p:spPr>
        <p:txBody>
          <a:bodyPr/>
          <a:lstStyle>
            <a:lvl1pPr>
              <a:defRPr sz="7864"/>
            </a:lvl1pPr>
            <a:lvl2pPr>
              <a:defRPr sz="6600"/>
            </a:lvl2pPr>
            <a:lvl3pPr>
              <a:defRPr sz="5898"/>
            </a:lvl3pPr>
            <a:lvl4pPr>
              <a:defRPr sz="5266"/>
            </a:lvl4pPr>
            <a:lvl5pPr>
              <a:defRPr sz="5266"/>
            </a:lvl5pPr>
            <a:lvl6pPr>
              <a:defRPr sz="5266"/>
            </a:lvl6pPr>
            <a:lvl7pPr>
              <a:defRPr sz="5266"/>
            </a:lvl7pPr>
            <a:lvl8pPr>
              <a:defRPr sz="5266"/>
            </a:lvl8pPr>
            <a:lvl9pPr>
              <a:defRPr sz="5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8585" y="9620042"/>
            <a:ext cx="13337858" cy="4009175"/>
          </a:xfrm>
        </p:spPr>
        <p:txBody>
          <a:bodyPr anchor="b"/>
          <a:lstStyle>
            <a:lvl1pPr marL="0" indent="0">
              <a:buNone/>
              <a:defRPr sz="7864" b="1"/>
            </a:lvl1pPr>
            <a:lvl2pPr marL="1504110" indent="0">
              <a:buNone/>
              <a:defRPr sz="6600" b="1"/>
            </a:lvl2pPr>
            <a:lvl3pPr marL="3008220" indent="0">
              <a:buNone/>
              <a:defRPr sz="5898" b="1"/>
            </a:lvl3pPr>
            <a:lvl4pPr marL="4512331" indent="0">
              <a:buNone/>
              <a:defRPr sz="5266" b="1"/>
            </a:lvl4pPr>
            <a:lvl5pPr marL="6016441" indent="0">
              <a:buNone/>
              <a:defRPr sz="5266" b="1"/>
            </a:lvl5pPr>
            <a:lvl6pPr marL="7520551" indent="0">
              <a:buNone/>
              <a:defRPr sz="5266" b="1"/>
            </a:lvl6pPr>
            <a:lvl7pPr marL="9024661" indent="0">
              <a:buNone/>
              <a:defRPr sz="5266" b="1"/>
            </a:lvl7pPr>
            <a:lvl8pPr marL="10528772" indent="0">
              <a:buNone/>
              <a:defRPr sz="5266" b="1"/>
            </a:lvl8pPr>
            <a:lvl9pPr marL="12032882" indent="0">
              <a:buNone/>
              <a:defRPr sz="5266" b="1"/>
            </a:lvl9pPr>
          </a:lstStyle>
          <a:p>
            <a:pPr lvl="0"/>
            <a:r>
              <a:rPr lang="en-US"/>
              <a:t>Click to edit Master text styles</a:t>
            </a:r>
          </a:p>
        </p:txBody>
      </p:sp>
      <p:sp>
        <p:nvSpPr>
          <p:cNvPr id="6" name="Content Placeholder 5"/>
          <p:cNvSpPr>
            <a:spLocks noGrp="1"/>
          </p:cNvSpPr>
          <p:nvPr>
            <p:ph sz="quarter" idx="4"/>
          </p:nvPr>
        </p:nvSpPr>
        <p:spPr>
          <a:xfrm>
            <a:off x="15328585" y="13629217"/>
            <a:ext cx="13337858" cy="24761405"/>
          </a:xfrm>
        </p:spPr>
        <p:txBody>
          <a:bodyPr/>
          <a:lstStyle>
            <a:lvl1pPr>
              <a:defRPr sz="7864"/>
            </a:lvl1pPr>
            <a:lvl2pPr>
              <a:defRPr sz="6600"/>
            </a:lvl2pPr>
            <a:lvl3pPr>
              <a:defRPr sz="5898"/>
            </a:lvl3pPr>
            <a:lvl4pPr>
              <a:defRPr sz="5266"/>
            </a:lvl4pPr>
            <a:lvl5pPr>
              <a:defRPr sz="5266"/>
            </a:lvl5pPr>
            <a:lvl6pPr>
              <a:defRPr sz="5266"/>
            </a:lvl6pPr>
            <a:lvl7pPr>
              <a:defRPr sz="5266"/>
            </a:lvl7pPr>
            <a:lvl8pPr>
              <a:defRPr sz="5266"/>
            </a:lvl8pPr>
            <a:lvl9pPr>
              <a:defRPr sz="5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08762" y="1711113"/>
            <a:ext cx="9927433" cy="7282180"/>
          </a:xfrm>
        </p:spPr>
        <p:txBody>
          <a:bodyPr anchor="b"/>
          <a:lstStyle>
            <a:lvl1pPr algn="l">
              <a:defRPr sz="6600" b="1"/>
            </a:lvl1pPr>
          </a:lstStyle>
          <a:p>
            <a:r>
              <a:rPr lang="en-US"/>
              <a:t>Click to edit Master title style</a:t>
            </a:r>
          </a:p>
        </p:txBody>
      </p:sp>
      <p:sp>
        <p:nvSpPr>
          <p:cNvPr id="3" name="Content Placeholder 2"/>
          <p:cNvSpPr>
            <a:spLocks noGrp="1"/>
          </p:cNvSpPr>
          <p:nvPr>
            <p:ph idx="1"/>
          </p:nvPr>
        </p:nvSpPr>
        <p:spPr>
          <a:xfrm>
            <a:off x="11797665" y="1711117"/>
            <a:ext cx="16868775" cy="36679508"/>
          </a:xfrm>
        </p:spPr>
        <p:txBody>
          <a:bodyPr/>
          <a:lstStyle>
            <a:lvl1pPr>
              <a:defRPr sz="10532"/>
            </a:lvl1pPr>
            <a:lvl2pPr>
              <a:defRPr sz="9198"/>
            </a:lvl2pPr>
            <a:lvl3pPr>
              <a:defRPr sz="7864"/>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08762" y="8993297"/>
            <a:ext cx="9927433" cy="29397328"/>
          </a:xfrm>
        </p:spPr>
        <p:txBody>
          <a:bodyPr/>
          <a:lstStyle>
            <a:lvl1pPr marL="0" indent="0">
              <a:buNone/>
              <a:defRPr sz="4634"/>
            </a:lvl1pPr>
            <a:lvl2pPr marL="1504110" indent="0">
              <a:buNone/>
              <a:defRPr sz="3932"/>
            </a:lvl2pPr>
            <a:lvl3pPr marL="3008220" indent="0">
              <a:buNone/>
              <a:defRPr sz="3300"/>
            </a:lvl3pPr>
            <a:lvl4pPr marL="4512331" indent="0">
              <a:buNone/>
              <a:defRPr sz="2949"/>
            </a:lvl4pPr>
            <a:lvl5pPr marL="6016441" indent="0">
              <a:buNone/>
              <a:defRPr sz="2949"/>
            </a:lvl5pPr>
            <a:lvl6pPr marL="7520551" indent="0">
              <a:buNone/>
              <a:defRPr sz="2949"/>
            </a:lvl6pPr>
            <a:lvl7pPr marL="9024661" indent="0">
              <a:buNone/>
              <a:defRPr sz="2949"/>
            </a:lvl7pPr>
            <a:lvl8pPr marL="10528772" indent="0">
              <a:buNone/>
              <a:defRPr sz="2949"/>
            </a:lvl8pPr>
            <a:lvl9pPr marL="12032882" indent="0">
              <a:buNone/>
              <a:defRPr sz="2949"/>
            </a:lvl9pPr>
          </a:lstStyle>
          <a:p>
            <a:pPr lvl="0"/>
            <a:r>
              <a:rPr lang="en-US"/>
              <a:t>Click to edit Master text styles</a:t>
            </a:r>
          </a:p>
        </p:txBody>
      </p:sp>
      <p:sp>
        <p:nvSpPr>
          <p:cNvPr id="5" name="Date Placeholder 4"/>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14551" y="30083761"/>
            <a:ext cx="18105120" cy="3551558"/>
          </a:xfrm>
        </p:spPr>
        <p:txBody>
          <a:bodyPr anchor="b"/>
          <a:lstStyle>
            <a:lvl1pPr algn="l">
              <a:defRPr sz="6600" b="1"/>
            </a:lvl1pPr>
          </a:lstStyle>
          <a:p>
            <a:r>
              <a:rPr lang="en-US"/>
              <a:t>Click to edit Master title style</a:t>
            </a:r>
          </a:p>
        </p:txBody>
      </p:sp>
      <p:sp>
        <p:nvSpPr>
          <p:cNvPr id="3" name="Picture Placeholder 2"/>
          <p:cNvSpPr>
            <a:spLocks noGrp="1"/>
          </p:cNvSpPr>
          <p:nvPr>
            <p:ph type="pic" idx="1"/>
          </p:nvPr>
        </p:nvSpPr>
        <p:spPr>
          <a:xfrm>
            <a:off x="5914551" y="3840057"/>
            <a:ext cx="18105120" cy="25786080"/>
          </a:xfrm>
        </p:spPr>
        <p:txBody>
          <a:bodyPr/>
          <a:lstStyle>
            <a:lvl1pPr marL="0" indent="0">
              <a:buNone/>
              <a:defRPr sz="10532"/>
            </a:lvl1pPr>
            <a:lvl2pPr marL="1504110" indent="0">
              <a:buNone/>
              <a:defRPr sz="9198"/>
            </a:lvl2pPr>
            <a:lvl3pPr marL="3008220" indent="0">
              <a:buNone/>
              <a:defRPr sz="7864"/>
            </a:lvl3pPr>
            <a:lvl4pPr marL="4512331" indent="0">
              <a:buNone/>
              <a:defRPr sz="6600"/>
            </a:lvl4pPr>
            <a:lvl5pPr marL="6016441" indent="0">
              <a:buNone/>
              <a:defRPr sz="6600"/>
            </a:lvl5pPr>
            <a:lvl6pPr marL="7520551" indent="0">
              <a:buNone/>
              <a:defRPr sz="6600"/>
            </a:lvl6pPr>
            <a:lvl7pPr marL="9024661" indent="0">
              <a:buNone/>
              <a:defRPr sz="6600"/>
            </a:lvl7pPr>
            <a:lvl8pPr marL="10528772" indent="0">
              <a:buNone/>
              <a:defRPr sz="6600"/>
            </a:lvl8pPr>
            <a:lvl9pPr marL="12032882" indent="0">
              <a:buNone/>
              <a:defRPr sz="6600"/>
            </a:lvl9pPr>
          </a:lstStyle>
          <a:p>
            <a:endParaRPr lang="en-US" dirty="0"/>
          </a:p>
        </p:txBody>
      </p:sp>
      <p:sp>
        <p:nvSpPr>
          <p:cNvPr id="4" name="Text Placeholder 3"/>
          <p:cNvSpPr>
            <a:spLocks noGrp="1"/>
          </p:cNvSpPr>
          <p:nvPr>
            <p:ph type="body" sz="half" idx="2"/>
          </p:nvPr>
        </p:nvSpPr>
        <p:spPr>
          <a:xfrm>
            <a:off x="5914551" y="33635319"/>
            <a:ext cx="18105120" cy="5043802"/>
          </a:xfrm>
        </p:spPr>
        <p:txBody>
          <a:bodyPr/>
          <a:lstStyle>
            <a:lvl1pPr marL="0" indent="0">
              <a:buNone/>
              <a:defRPr sz="4634"/>
            </a:lvl1pPr>
            <a:lvl2pPr marL="1504110" indent="0">
              <a:buNone/>
              <a:defRPr sz="3932"/>
            </a:lvl2pPr>
            <a:lvl3pPr marL="3008220" indent="0">
              <a:buNone/>
              <a:defRPr sz="3300"/>
            </a:lvl3pPr>
            <a:lvl4pPr marL="4512331" indent="0">
              <a:buNone/>
              <a:defRPr sz="2949"/>
            </a:lvl4pPr>
            <a:lvl5pPr marL="6016441" indent="0">
              <a:buNone/>
              <a:defRPr sz="2949"/>
            </a:lvl5pPr>
            <a:lvl6pPr marL="7520551" indent="0">
              <a:buNone/>
              <a:defRPr sz="2949"/>
            </a:lvl6pPr>
            <a:lvl7pPr marL="9024661" indent="0">
              <a:buNone/>
              <a:defRPr sz="2949"/>
            </a:lvl7pPr>
            <a:lvl8pPr marL="10528772" indent="0">
              <a:buNone/>
              <a:defRPr sz="2949"/>
            </a:lvl8pPr>
            <a:lvl9pPr marL="12032882" indent="0">
              <a:buNone/>
              <a:defRPr sz="2949"/>
            </a:lvl9pPr>
          </a:lstStyle>
          <a:p>
            <a:pPr lvl="0"/>
            <a:r>
              <a:rPr lang="en-US"/>
              <a:t>Click to edit Master text styles</a:t>
            </a:r>
          </a:p>
        </p:txBody>
      </p:sp>
      <p:sp>
        <p:nvSpPr>
          <p:cNvPr id="5" name="Date Placeholder 4"/>
          <p:cNvSpPr>
            <a:spLocks noGrp="1"/>
          </p:cNvSpPr>
          <p:nvPr>
            <p:ph type="dt" sz="half" idx="10"/>
          </p:nvPr>
        </p:nvSpPr>
        <p:spPr/>
        <p:txBody>
          <a:bodyPr/>
          <a:lstStyle/>
          <a:p>
            <a:fld id="{FA01EDC1-C6CC-41AD-A5BD-60BAFC9E3F56}"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DAE5B2-5C8F-4E8F-8529-A9CECEEB526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21065"/>
            <a:ext cx="27157680" cy="7162800"/>
          </a:xfrm>
          <a:prstGeom prst="rect">
            <a:avLst/>
          </a:prstGeom>
        </p:spPr>
        <p:txBody>
          <a:bodyPr vert="horz" lIns="428460" tIns="214230" rIns="428460" bIns="214230" rtlCol="0" anchor="ctr">
            <a:normAutofit/>
          </a:bodyPr>
          <a:lstStyle/>
          <a:p>
            <a:r>
              <a:rPr lang="en-US"/>
              <a:t>Click to edit Master title style</a:t>
            </a:r>
          </a:p>
        </p:txBody>
      </p:sp>
      <p:sp>
        <p:nvSpPr>
          <p:cNvPr id="3" name="Text Placeholder 2"/>
          <p:cNvSpPr>
            <a:spLocks noGrp="1"/>
          </p:cNvSpPr>
          <p:nvPr>
            <p:ph type="body" idx="1"/>
          </p:nvPr>
        </p:nvSpPr>
        <p:spPr>
          <a:xfrm>
            <a:off x="1508760" y="10027923"/>
            <a:ext cx="27157680" cy="28362702"/>
          </a:xfrm>
          <a:prstGeom prst="rect">
            <a:avLst/>
          </a:prstGeom>
        </p:spPr>
        <p:txBody>
          <a:bodyPr vert="horz" lIns="428460" tIns="214230" rIns="428460" bIns="214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08760" y="39833131"/>
            <a:ext cx="7040880" cy="2288117"/>
          </a:xfrm>
          <a:prstGeom prst="rect">
            <a:avLst/>
          </a:prstGeom>
        </p:spPr>
        <p:txBody>
          <a:bodyPr vert="horz" lIns="428460" tIns="214230" rIns="428460" bIns="214230" rtlCol="0" anchor="ctr"/>
          <a:lstStyle>
            <a:lvl1pPr algn="l">
              <a:defRPr sz="3932">
                <a:solidFill>
                  <a:schemeClr val="tx1">
                    <a:tint val="75000"/>
                  </a:schemeClr>
                </a:solidFill>
              </a:defRPr>
            </a:lvl1pPr>
          </a:lstStyle>
          <a:p>
            <a:fld id="{FA01EDC1-C6CC-41AD-A5BD-60BAFC9E3F56}" type="datetimeFigureOut">
              <a:rPr lang="en-US" smtClean="0"/>
              <a:pPr/>
              <a:t>4/30/2022</a:t>
            </a:fld>
            <a:endParaRPr lang="en-US" dirty="0"/>
          </a:p>
        </p:txBody>
      </p:sp>
      <p:sp>
        <p:nvSpPr>
          <p:cNvPr id="5" name="Footer Placeholder 4"/>
          <p:cNvSpPr>
            <a:spLocks noGrp="1"/>
          </p:cNvSpPr>
          <p:nvPr>
            <p:ph type="ftr" sz="quarter" idx="3"/>
          </p:nvPr>
        </p:nvSpPr>
        <p:spPr>
          <a:xfrm>
            <a:off x="10309860" y="39833131"/>
            <a:ext cx="9555480" cy="2288117"/>
          </a:xfrm>
          <a:prstGeom prst="rect">
            <a:avLst/>
          </a:prstGeom>
        </p:spPr>
        <p:txBody>
          <a:bodyPr vert="horz" lIns="428460" tIns="214230" rIns="428460" bIns="214230" rtlCol="0" anchor="ctr"/>
          <a:lstStyle>
            <a:lvl1pPr algn="ctr">
              <a:defRPr sz="393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25560" y="39833131"/>
            <a:ext cx="7040880" cy="2288117"/>
          </a:xfrm>
          <a:prstGeom prst="rect">
            <a:avLst/>
          </a:prstGeom>
        </p:spPr>
        <p:txBody>
          <a:bodyPr vert="horz" lIns="428460" tIns="214230" rIns="428460" bIns="214230" rtlCol="0" anchor="ctr"/>
          <a:lstStyle>
            <a:lvl1pPr algn="r">
              <a:defRPr sz="3932">
                <a:solidFill>
                  <a:schemeClr val="tx1">
                    <a:tint val="75000"/>
                  </a:schemeClr>
                </a:solidFill>
              </a:defRPr>
            </a:lvl1pPr>
          </a:lstStyle>
          <a:p>
            <a:fld id="{5ADAE5B2-5C8F-4E8F-8529-A9CECEEB526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08220" rtl="0" eaLnBrk="1" latinLnBrk="0" hangingPunct="1">
        <a:spcBef>
          <a:spcPct val="0"/>
        </a:spcBef>
        <a:buNone/>
        <a:defRPr sz="14463" kern="1200">
          <a:solidFill>
            <a:schemeClr val="tx1"/>
          </a:solidFill>
          <a:latin typeface="+mj-lt"/>
          <a:ea typeface="+mj-ea"/>
          <a:cs typeface="+mj-cs"/>
        </a:defRPr>
      </a:lvl1pPr>
    </p:titleStyle>
    <p:bodyStyle>
      <a:lvl1pPr marL="1128083" indent="-1128083" algn="l" defTabSz="3008220" rtl="0" eaLnBrk="1" latinLnBrk="0" hangingPunct="1">
        <a:spcBef>
          <a:spcPct val="20000"/>
        </a:spcBef>
        <a:buFont typeface="Arial" pitchFamily="34" charset="0"/>
        <a:buChar char="•"/>
        <a:defRPr sz="10532" kern="1200">
          <a:solidFill>
            <a:schemeClr val="tx1"/>
          </a:solidFill>
          <a:latin typeface="+mn-lt"/>
          <a:ea typeface="+mn-ea"/>
          <a:cs typeface="+mn-cs"/>
        </a:defRPr>
      </a:lvl1pPr>
      <a:lvl2pPr marL="2444179" indent="-940069" algn="l" defTabSz="3008220" rtl="0" eaLnBrk="1" latinLnBrk="0" hangingPunct="1">
        <a:spcBef>
          <a:spcPct val="20000"/>
        </a:spcBef>
        <a:buFont typeface="Arial" pitchFamily="34" charset="0"/>
        <a:buChar char="–"/>
        <a:defRPr sz="9198" kern="1200">
          <a:solidFill>
            <a:schemeClr val="tx1"/>
          </a:solidFill>
          <a:latin typeface="+mn-lt"/>
          <a:ea typeface="+mn-ea"/>
          <a:cs typeface="+mn-cs"/>
        </a:defRPr>
      </a:lvl2pPr>
      <a:lvl3pPr marL="3760276" indent="-752055" algn="l" defTabSz="3008220" rtl="0" eaLnBrk="1" latinLnBrk="0" hangingPunct="1">
        <a:spcBef>
          <a:spcPct val="20000"/>
        </a:spcBef>
        <a:buFont typeface="Arial" pitchFamily="34" charset="0"/>
        <a:buChar char="•"/>
        <a:defRPr sz="7864" kern="1200">
          <a:solidFill>
            <a:schemeClr val="tx1"/>
          </a:solidFill>
          <a:latin typeface="+mn-lt"/>
          <a:ea typeface="+mn-ea"/>
          <a:cs typeface="+mn-cs"/>
        </a:defRPr>
      </a:lvl3pPr>
      <a:lvl4pPr marL="5264386"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4pPr>
      <a:lvl5pPr marL="6768496"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5pPr>
      <a:lvl6pPr marL="8272606"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6pPr>
      <a:lvl7pPr marL="9776717"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7pPr>
      <a:lvl8pPr marL="11280827"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8pPr>
      <a:lvl9pPr marL="12784937" indent="-752055" algn="l" defTabSz="3008220" rtl="0" eaLnBrk="1" latinLnBrk="0" hangingPunct="1">
        <a:spcBef>
          <a:spcPct val="20000"/>
        </a:spcBef>
        <a:buFont typeface="Arial" pitchFamily="34" charset="0"/>
        <a:buChar char="•"/>
        <a:defRPr sz="6600" kern="1200">
          <a:solidFill>
            <a:schemeClr val="tx1"/>
          </a:solidFill>
          <a:latin typeface="+mn-lt"/>
          <a:ea typeface="+mn-ea"/>
          <a:cs typeface="+mn-cs"/>
        </a:defRPr>
      </a:lvl9pPr>
    </p:bodyStyle>
    <p:otherStyle>
      <a:defPPr>
        <a:defRPr lang="en-US"/>
      </a:defPPr>
      <a:lvl1pPr marL="0" algn="l" defTabSz="3008220" rtl="0" eaLnBrk="1" latinLnBrk="0" hangingPunct="1">
        <a:defRPr sz="5898" kern="1200">
          <a:solidFill>
            <a:schemeClr val="tx1"/>
          </a:solidFill>
          <a:latin typeface="+mn-lt"/>
          <a:ea typeface="+mn-ea"/>
          <a:cs typeface="+mn-cs"/>
        </a:defRPr>
      </a:lvl1pPr>
      <a:lvl2pPr marL="1504110" algn="l" defTabSz="3008220" rtl="0" eaLnBrk="1" latinLnBrk="0" hangingPunct="1">
        <a:defRPr sz="5898" kern="1200">
          <a:solidFill>
            <a:schemeClr val="tx1"/>
          </a:solidFill>
          <a:latin typeface="+mn-lt"/>
          <a:ea typeface="+mn-ea"/>
          <a:cs typeface="+mn-cs"/>
        </a:defRPr>
      </a:lvl2pPr>
      <a:lvl3pPr marL="3008220" algn="l" defTabSz="3008220" rtl="0" eaLnBrk="1" latinLnBrk="0" hangingPunct="1">
        <a:defRPr sz="5898" kern="1200">
          <a:solidFill>
            <a:schemeClr val="tx1"/>
          </a:solidFill>
          <a:latin typeface="+mn-lt"/>
          <a:ea typeface="+mn-ea"/>
          <a:cs typeface="+mn-cs"/>
        </a:defRPr>
      </a:lvl3pPr>
      <a:lvl4pPr marL="4512331" algn="l" defTabSz="3008220" rtl="0" eaLnBrk="1" latinLnBrk="0" hangingPunct="1">
        <a:defRPr sz="5898" kern="1200">
          <a:solidFill>
            <a:schemeClr val="tx1"/>
          </a:solidFill>
          <a:latin typeface="+mn-lt"/>
          <a:ea typeface="+mn-ea"/>
          <a:cs typeface="+mn-cs"/>
        </a:defRPr>
      </a:lvl4pPr>
      <a:lvl5pPr marL="6016441" algn="l" defTabSz="3008220" rtl="0" eaLnBrk="1" latinLnBrk="0" hangingPunct="1">
        <a:defRPr sz="5898" kern="1200">
          <a:solidFill>
            <a:schemeClr val="tx1"/>
          </a:solidFill>
          <a:latin typeface="+mn-lt"/>
          <a:ea typeface="+mn-ea"/>
          <a:cs typeface="+mn-cs"/>
        </a:defRPr>
      </a:lvl5pPr>
      <a:lvl6pPr marL="7520551" algn="l" defTabSz="3008220" rtl="0" eaLnBrk="1" latinLnBrk="0" hangingPunct="1">
        <a:defRPr sz="5898" kern="1200">
          <a:solidFill>
            <a:schemeClr val="tx1"/>
          </a:solidFill>
          <a:latin typeface="+mn-lt"/>
          <a:ea typeface="+mn-ea"/>
          <a:cs typeface="+mn-cs"/>
        </a:defRPr>
      </a:lvl6pPr>
      <a:lvl7pPr marL="9024661" algn="l" defTabSz="3008220" rtl="0" eaLnBrk="1" latinLnBrk="0" hangingPunct="1">
        <a:defRPr sz="5898" kern="1200">
          <a:solidFill>
            <a:schemeClr val="tx1"/>
          </a:solidFill>
          <a:latin typeface="+mn-lt"/>
          <a:ea typeface="+mn-ea"/>
          <a:cs typeface="+mn-cs"/>
        </a:defRPr>
      </a:lvl7pPr>
      <a:lvl8pPr marL="10528772" algn="l" defTabSz="3008220" rtl="0" eaLnBrk="1" latinLnBrk="0" hangingPunct="1">
        <a:defRPr sz="5898" kern="1200">
          <a:solidFill>
            <a:schemeClr val="tx1"/>
          </a:solidFill>
          <a:latin typeface="+mn-lt"/>
          <a:ea typeface="+mn-ea"/>
          <a:cs typeface="+mn-cs"/>
        </a:defRPr>
      </a:lvl8pPr>
      <a:lvl9pPr marL="12032882" algn="l" defTabSz="3008220" rtl="0" eaLnBrk="1" latinLnBrk="0" hangingPunct="1">
        <a:defRPr sz="5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png"/><Relationship Id="rId3" Type="http://schemas.openxmlformats.org/officeDocument/2006/relationships/image" Target="../media/image2.jpeg"/><Relationship Id="rId7" Type="http://schemas.openxmlformats.org/officeDocument/2006/relationships/chart" Target="../charts/chart2.xml"/><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xml"/><Relationship Id="rId11" Type="http://schemas.openxmlformats.org/officeDocument/2006/relationships/image" Target="../media/image8.png"/><Relationship Id="rId5" Type="http://schemas.openxmlformats.org/officeDocument/2006/relationships/image" Target="../media/image4.emf"/><Relationship Id="rId10" Type="http://schemas.openxmlformats.org/officeDocument/2006/relationships/image" Target="../media/image7.png"/><Relationship Id="rId4" Type="http://schemas.openxmlformats.org/officeDocument/2006/relationships/image" Target="../media/image3.tiff"/><Relationship Id="rId9" Type="http://schemas.openxmlformats.org/officeDocument/2006/relationships/image" Target="../media/image6.png"/><Relationship Id="rId1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09974" y="1354300"/>
            <a:ext cx="24289965" cy="2891312"/>
          </a:xfrm>
          <a:prstGeom prst="rect">
            <a:avLst/>
          </a:prstGeom>
          <a:noFill/>
        </p:spPr>
        <p:txBody>
          <a:bodyPr wrap="square" lIns="303030" tIns="151515" rIns="303030" bIns="151515" rtlCol="0">
            <a:spAutoFit/>
          </a:bodyPr>
          <a:lstStyle/>
          <a:p>
            <a:pPr algn="ctr"/>
            <a:r>
              <a:rPr lang="en-US" b="1" dirty="0"/>
              <a:t>The role of non-coding, enhancer associated, RNA (</a:t>
            </a:r>
            <a:r>
              <a:rPr lang="en-US" b="1" dirty="0" err="1"/>
              <a:t>eRNA</a:t>
            </a:r>
            <a:r>
              <a:rPr lang="en-US" b="1" dirty="0"/>
              <a:t>) in β-globin gene regulation</a:t>
            </a:r>
            <a:endParaRPr lang="en-US" dirty="0"/>
          </a:p>
        </p:txBody>
      </p:sp>
      <p:pic>
        <p:nvPicPr>
          <p:cNvPr id="5" name="Picture 6" descr="http://oge.med.ufl.edu/BMB/mainart/bmblogo.png"/>
          <p:cNvPicPr>
            <a:picLocks noChangeAspect="1" noChangeArrowheads="1"/>
          </p:cNvPicPr>
          <p:nvPr/>
        </p:nvPicPr>
        <p:blipFill>
          <a:blip r:embed="rId2" cstate="print"/>
          <a:srcRect t="8538"/>
          <a:stretch>
            <a:fillRect/>
          </a:stretch>
        </p:blipFill>
        <p:spPr bwMode="auto">
          <a:xfrm>
            <a:off x="26110660" y="1434732"/>
            <a:ext cx="3176180" cy="2755574"/>
          </a:xfrm>
          <a:prstGeom prst="rect">
            <a:avLst/>
          </a:prstGeom>
          <a:noFill/>
        </p:spPr>
      </p:pic>
      <p:pic>
        <p:nvPicPr>
          <p:cNvPr id="6" name="Picture 2" descr="http://capitalsoup.com/wp-content/uploads/2013/06/UF-Logo-copy.jpg"/>
          <p:cNvPicPr>
            <a:picLocks noChangeAspect="1" noChangeArrowheads="1"/>
          </p:cNvPicPr>
          <p:nvPr/>
        </p:nvPicPr>
        <p:blipFill rotWithShape="1">
          <a:blip r:embed="rId3" cstate="print"/>
          <a:srcRect l="7558"/>
          <a:stretch/>
        </p:blipFill>
        <p:spPr bwMode="auto">
          <a:xfrm>
            <a:off x="888360" y="1669410"/>
            <a:ext cx="2437547" cy="1990279"/>
          </a:xfrm>
          <a:prstGeom prst="rect">
            <a:avLst/>
          </a:prstGeom>
          <a:noFill/>
        </p:spPr>
      </p:pic>
      <p:sp>
        <p:nvSpPr>
          <p:cNvPr id="7" name="TextBox 6"/>
          <p:cNvSpPr txBox="1"/>
          <p:nvPr/>
        </p:nvSpPr>
        <p:spPr>
          <a:xfrm>
            <a:off x="2177697" y="4323948"/>
            <a:ext cx="25602910" cy="736876"/>
          </a:xfrm>
          <a:prstGeom prst="rect">
            <a:avLst/>
          </a:prstGeom>
          <a:noFill/>
        </p:spPr>
        <p:txBody>
          <a:bodyPr wrap="square" lIns="303030" tIns="151515" rIns="303030" bIns="151515" rtlCol="0">
            <a:spAutoFit/>
          </a:bodyPr>
          <a:lstStyle/>
          <a:p>
            <a:pPr algn="ctr"/>
            <a:r>
              <a:rPr lang="en-US" sz="2800" b="1" dirty="0">
                <a:latin typeface="Arial" pitchFamily="34" charset="0"/>
                <a:cs typeface="Arial" pitchFamily="34" charset="0"/>
              </a:rPr>
              <a:t>Fang Yu, Matthew Gibbons, Austin </a:t>
            </a:r>
            <a:r>
              <a:rPr lang="en-US" sz="2800" b="1" dirty="0" err="1">
                <a:latin typeface="Arial" pitchFamily="34" charset="0"/>
                <a:cs typeface="Arial" pitchFamily="34" charset="0"/>
              </a:rPr>
              <a:t>Spicola</a:t>
            </a:r>
            <a:r>
              <a:rPr lang="en-US" sz="2800" b="1" dirty="0">
                <a:latin typeface="Arial" pitchFamily="34" charset="0"/>
                <a:cs typeface="Arial" pitchFamily="34" charset="0"/>
              </a:rPr>
              <a:t>, Niko Linzer, Stephen P. Jones, Aishwarya </a:t>
            </a:r>
            <a:r>
              <a:rPr lang="en-US" sz="2800" b="1" dirty="0" err="1">
                <a:latin typeface="Arial" pitchFamily="34" charset="0"/>
                <a:cs typeface="Arial" pitchFamily="34" charset="0"/>
              </a:rPr>
              <a:t>Gurumurthy</a:t>
            </a:r>
            <a:r>
              <a:rPr lang="en-US" sz="2800" b="1" dirty="0">
                <a:latin typeface="Arial" pitchFamily="34" charset="0"/>
                <a:cs typeface="Arial" pitchFamily="34" charset="0"/>
              </a:rPr>
              <a:t>, </a:t>
            </a:r>
            <a:r>
              <a:rPr lang="en-US" sz="2800" b="1" dirty="0" err="1">
                <a:latin typeface="Arial" pitchFamily="34" charset="0"/>
                <a:cs typeface="Arial" pitchFamily="34" charset="0"/>
              </a:rPr>
              <a:t>Mingyi</a:t>
            </a:r>
            <a:r>
              <a:rPr lang="en-US" sz="2800" b="1" dirty="0">
                <a:latin typeface="Arial" pitchFamily="34" charset="0"/>
                <a:cs typeface="Arial" pitchFamily="34" charset="0"/>
              </a:rPr>
              <a:t> </a:t>
            </a:r>
            <a:r>
              <a:rPr lang="en-US" sz="2800" b="1" dirty="0" err="1">
                <a:latin typeface="Arial" pitchFamily="34" charset="0"/>
                <a:cs typeface="Arial" pitchFamily="34" charset="0"/>
              </a:rPr>
              <a:t>Xie</a:t>
            </a:r>
            <a:r>
              <a:rPr lang="en-US" sz="2800" b="1" dirty="0">
                <a:latin typeface="Arial" pitchFamily="34" charset="0"/>
                <a:cs typeface="Arial" pitchFamily="34" charset="0"/>
              </a:rPr>
              <a:t>, and </a:t>
            </a:r>
            <a:r>
              <a:rPr lang="en-US" sz="2800" b="1" dirty="0" err="1">
                <a:latin typeface="Arial" pitchFamily="34" charset="0"/>
                <a:cs typeface="Arial" pitchFamily="34" charset="0"/>
              </a:rPr>
              <a:t>Jörg</a:t>
            </a:r>
            <a:r>
              <a:rPr lang="en-US" sz="2800" b="1" dirty="0">
                <a:latin typeface="Arial" pitchFamily="34" charset="0"/>
                <a:cs typeface="Arial" pitchFamily="34" charset="0"/>
              </a:rPr>
              <a:t> Bungert</a:t>
            </a:r>
          </a:p>
        </p:txBody>
      </p:sp>
      <p:sp>
        <p:nvSpPr>
          <p:cNvPr id="8" name="TextBox 7"/>
          <p:cNvSpPr txBox="1"/>
          <p:nvPr/>
        </p:nvSpPr>
        <p:spPr>
          <a:xfrm>
            <a:off x="64448" y="5207902"/>
            <a:ext cx="29053140" cy="675321"/>
          </a:xfrm>
          <a:prstGeom prst="rect">
            <a:avLst/>
          </a:prstGeom>
          <a:noFill/>
        </p:spPr>
        <p:txBody>
          <a:bodyPr wrap="square" lIns="303030" tIns="151515" rIns="303030" bIns="151515" rtlCol="0">
            <a:spAutoFit/>
          </a:bodyPr>
          <a:lstStyle/>
          <a:p>
            <a:pPr algn="ctr"/>
            <a:r>
              <a:rPr lang="en-US" sz="2400" dirty="0">
                <a:latin typeface="Arial" pitchFamily="34" charset="0"/>
                <a:cs typeface="Arial" pitchFamily="34" charset="0"/>
              </a:rPr>
              <a:t>Department of Biochemistry and Molecular Biology, UF Health Cancer Center, Genetics Institute, College of Medicine,  University of Florida, Gainesville, FL 32610, USA. </a:t>
            </a:r>
          </a:p>
        </p:txBody>
      </p:sp>
      <p:sp>
        <p:nvSpPr>
          <p:cNvPr id="9" name="Rectangle 8"/>
          <p:cNvSpPr/>
          <p:nvPr/>
        </p:nvSpPr>
        <p:spPr>
          <a:xfrm>
            <a:off x="452582" y="6621591"/>
            <a:ext cx="7704306" cy="577823"/>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Abstract</a:t>
            </a:r>
          </a:p>
        </p:txBody>
      </p:sp>
      <p:sp>
        <p:nvSpPr>
          <p:cNvPr id="10" name="Rectangle 9"/>
          <p:cNvSpPr/>
          <p:nvPr/>
        </p:nvSpPr>
        <p:spPr>
          <a:xfrm>
            <a:off x="8988390" y="6543596"/>
            <a:ext cx="9355517" cy="577823"/>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LCR associated </a:t>
            </a:r>
            <a:r>
              <a:rPr lang="en-US" sz="3089" b="1" dirty="0" err="1">
                <a:latin typeface="Arial" pitchFamily="34" charset="0"/>
                <a:cs typeface="Arial" pitchFamily="34" charset="0"/>
              </a:rPr>
              <a:t>eRNA</a:t>
            </a:r>
            <a:endParaRPr lang="en-US" sz="3089" b="1" dirty="0">
              <a:latin typeface="Arial" pitchFamily="34" charset="0"/>
              <a:cs typeface="Arial" pitchFamily="34" charset="0"/>
            </a:endParaRPr>
          </a:p>
        </p:txBody>
      </p:sp>
      <p:sp>
        <p:nvSpPr>
          <p:cNvPr id="11" name="Rectangle 10"/>
          <p:cNvSpPr/>
          <p:nvPr/>
        </p:nvSpPr>
        <p:spPr>
          <a:xfrm>
            <a:off x="18985008" y="6545956"/>
            <a:ext cx="10363804" cy="556074"/>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LCR HS2 3’RNA</a:t>
            </a:r>
          </a:p>
        </p:txBody>
      </p:sp>
      <p:sp>
        <p:nvSpPr>
          <p:cNvPr id="12" name="TextBox 11"/>
          <p:cNvSpPr txBox="1"/>
          <p:nvPr/>
        </p:nvSpPr>
        <p:spPr>
          <a:xfrm>
            <a:off x="456483" y="7883426"/>
            <a:ext cx="7704306" cy="12157174"/>
          </a:xfrm>
          <a:prstGeom prst="rect">
            <a:avLst/>
          </a:prstGeom>
          <a:noFill/>
        </p:spPr>
        <p:txBody>
          <a:bodyPr wrap="square" rtlCol="0">
            <a:spAutoFit/>
          </a:bodyPr>
          <a:lstStyle/>
          <a:p>
            <a:pPr algn="just"/>
            <a:r>
              <a:rPr lang="en-US" sz="2800" b="1" dirty="0"/>
              <a:t>The hypersensitive sites (HSs) associated with the β-globin locus control region (LCR) recruit RNA polymerase II (Pol II) transcription complexes and initiate transcription of </a:t>
            </a:r>
            <a:r>
              <a:rPr lang="en-US" sz="2800" b="1" dirty="0" err="1"/>
              <a:t>eRNAs</a:t>
            </a:r>
            <a:r>
              <a:rPr lang="en-US" sz="2800" b="1" dirty="0"/>
              <a:t>. Previous studies implicated LCR associated </a:t>
            </a:r>
            <a:r>
              <a:rPr lang="en-US" sz="2800" b="1" dirty="0" err="1"/>
              <a:t>eRNA</a:t>
            </a:r>
            <a:r>
              <a:rPr lang="en-US" sz="2800" b="1" dirty="0"/>
              <a:t> in the regulation of β-type globin genes. These non-coding RNAs could participate in RNA induced formation of a transcription initiation domain, which concentrates co-regulators and Pol II at the LCR super-enhancer, and/or they could engage in sequence specific interactions with other non-coding RNA or with DNA in the β-globin gene locus. We examined the sequence conservation of LCR associated </a:t>
            </a:r>
            <a:r>
              <a:rPr lang="en-US" sz="2800" b="1" dirty="0" err="1"/>
              <a:t>eRNAs</a:t>
            </a:r>
            <a:r>
              <a:rPr lang="en-US" sz="2800" b="1" dirty="0"/>
              <a:t> and found blocks of highly conserved sequences associated with HS2 and HS3 </a:t>
            </a:r>
            <a:r>
              <a:rPr lang="en-US" sz="2800" b="1" dirty="0" err="1"/>
              <a:t>eRNAs</a:t>
            </a:r>
            <a:r>
              <a:rPr lang="en-US" sz="2800" b="1" dirty="0"/>
              <a:t>. Examining their potential to interact with other sequences in the globin gene locus identified clusters of putative interactions with globin gene associated RNA or DNA. We will present preliminary data on these interactions and propose that </a:t>
            </a:r>
            <a:r>
              <a:rPr lang="en-US" sz="2800" b="1" dirty="0" err="1"/>
              <a:t>eRNAs</a:t>
            </a:r>
            <a:r>
              <a:rPr lang="en-US" sz="2800" b="1" dirty="0"/>
              <a:t> together with proteins mediate transient interactions of the globin genes with LCR seeded transcription initiation domains. These transient interactions allow transfer of components of the transcription complex, including Pol II, from the LCR transcription initiation domain to high-affinity basal globin gene promoters.       </a:t>
            </a:r>
          </a:p>
        </p:txBody>
      </p:sp>
      <p:sp>
        <p:nvSpPr>
          <p:cNvPr id="13" name="Rectangle 12"/>
          <p:cNvSpPr/>
          <p:nvPr/>
        </p:nvSpPr>
        <p:spPr>
          <a:xfrm>
            <a:off x="452582" y="21949222"/>
            <a:ext cx="7704306" cy="1063178"/>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endParaRPr lang="en-US" sz="3089" b="1" dirty="0">
              <a:latin typeface="Arial" pitchFamily="34" charset="0"/>
              <a:cs typeface="Arial" pitchFamily="34" charset="0"/>
            </a:endParaRPr>
          </a:p>
          <a:p>
            <a:pPr algn="ctr"/>
            <a:r>
              <a:rPr lang="en-US" sz="3089" b="1" dirty="0">
                <a:latin typeface="Arial" pitchFamily="34" charset="0"/>
                <a:cs typeface="Arial" pitchFamily="34" charset="0"/>
              </a:rPr>
              <a:t>Base pairing complementarity of HS2 </a:t>
            </a:r>
            <a:r>
              <a:rPr lang="en-US" sz="3089" b="1" dirty="0" err="1">
                <a:latin typeface="Arial" pitchFamily="34" charset="0"/>
                <a:cs typeface="Arial" pitchFamily="34" charset="0"/>
              </a:rPr>
              <a:t>eRNA</a:t>
            </a:r>
            <a:r>
              <a:rPr lang="en-US" sz="3089" b="1" dirty="0">
                <a:latin typeface="Arial" pitchFamily="34" charset="0"/>
                <a:cs typeface="Arial" pitchFamily="34" charset="0"/>
              </a:rPr>
              <a:t> and </a:t>
            </a:r>
            <a:r>
              <a:rPr lang="el-GR" sz="3089" b="1" dirty="0">
                <a:latin typeface="Arial" pitchFamily="34" charset="0"/>
                <a:cs typeface="Arial" pitchFamily="34" charset="0"/>
              </a:rPr>
              <a:t>β</a:t>
            </a:r>
            <a:r>
              <a:rPr lang="en-US" sz="3089" b="1" dirty="0">
                <a:latin typeface="Arial" pitchFamily="34" charset="0"/>
                <a:cs typeface="Arial" pitchFamily="34" charset="0"/>
              </a:rPr>
              <a:t>-globin gene </a:t>
            </a:r>
          </a:p>
          <a:p>
            <a:pPr algn="ctr"/>
            <a:endParaRPr lang="en-US" sz="3089" b="1" dirty="0">
              <a:latin typeface="Arial" pitchFamily="34" charset="0"/>
              <a:cs typeface="Arial" pitchFamily="34" charset="0"/>
            </a:endParaRPr>
          </a:p>
        </p:txBody>
      </p:sp>
      <p:sp>
        <p:nvSpPr>
          <p:cNvPr id="16" name="Rectangle 15"/>
          <p:cNvSpPr/>
          <p:nvPr/>
        </p:nvSpPr>
        <p:spPr>
          <a:xfrm rot="16200000">
            <a:off x="-6257401" y="21543542"/>
            <a:ext cx="30282352" cy="301667"/>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endParaRPr lang="en-US" sz="3089" b="1" dirty="0">
              <a:latin typeface="Arial" pitchFamily="34" charset="0"/>
              <a:cs typeface="Arial" pitchFamily="34" charset="0"/>
            </a:endParaRPr>
          </a:p>
        </p:txBody>
      </p:sp>
      <p:sp>
        <p:nvSpPr>
          <p:cNvPr id="32" name="Rectangle 31"/>
          <p:cNvSpPr/>
          <p:nvPr/>
        </p:nvSpPr>
        <p:spPr>
          <a:xfrm>
            <a:off x="8139120" y="15168740"/>
            <a:ext cx="642026" cy="642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6" b="1" dirty="0">
              <a:solidFill>
                <a:schemeClr val="tx1"/>
              </a:solidFill>
              <a:latin typeface="Arial" pitchFamily="34" charset="0"/>
              <a:cs typeface="Arial" pitchFamily="34" charset="0"/>
            </a:endParaRPr>
          </a:p>
        </p:txBody>
      </p:sp>
      <p:sp>
        <p:nvSpPr>
          <p:cNvPr id="33" name="Rectangle 32"/>
          <p:cNvSpPr/>
          <p:nvPr/>
        </p:nvSpPr>
        <p:spPr>
          <a:xfrm>
            <a:off x="8116982" y="18621910"/>
            <a:ext cx="642026" cy="6420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66" b="1" dirty="0">
              <a:solidFill>
                <a:schemeClr val="tx1"/>
              </a:solidFill>
              <a:latin typeface="Arial" pitchFamily="34" charset="0"/>
              <a:cs typeface="Arial" pitchFamily="34" charset="0"/>
            </a:endParaRPr>
          </a:p>
        </p:txBody>
      </p:sp>
      <p:sp>
        <p:nvSpPr>
          <p:cNvPr id="34" name="Rectangle 33"/>
          <p:cNvSpPr/>
          <p:nvPr/>
        </p:nvSpPr>
        <p:spPr>
          <a:xfrm>
            <a:off x="8991600" y="21924756"/>
            <a:ext cx="9355517" cy="1063178"/>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Conservation of DNA sequences 3’ of HS2 and 1Kb upstream of the </a:t>
            </a:r>
            <a:r>
              <a:rPr lang="el-GR" sz="3089" b="1" dirty="0">
                <a:latin typeface="Arial" pitchFamily="34" charset="0"/>
                <a:cs typeface="Arial" pitchFamily="34" charset="0"/>
              </a:rPr>
              <a:t>β</a:t>
            </a:r>
            <a:r>
              <a:rPr lang="en-US" sz="3089" b="1" dirty="0">
                <a:latin typeface="Arial" pitchFamily="34" charset="0"/>
                <a:cs typeface="Arial" pitchFamily="34" charset="0"/>
              </a:rPr>
              <a:t>-globin gene</a:t>
            </a:r>
          </a:p>
        </p:txBody>
      </p:sp>
      <p:sp>
        <p:nvSpPr>
          <p:cNvPr id="36" name="Rectangle 35"/>
          <p:cNvSpPr/>
          <p:nvPr/>
        </p:nvSpPr>
        <p:spPr>
          <a:xfrm>
            <a:off x="19010872" y="21927619"/>
            <a:ext cx="10265150" cy="1084781"/>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Triple helix formation potential of HS2 3’ </a:t>
            </a:r>
            <a:r>
              <a:rPr lang="en-US" sz="3089" b="1" dirty="0" err="1">
                <a:latin typeface="Arial" pitchFamily="34" charset="0"/>
                <a:cs typeface="Arial" pitchFamily="34" charset="0"/>
              </a:rPr>
              <a:t>eRNA</a:t>
            </a:r>
            <a:r>
              <a:rPr lang="en-US" sz="3089" b="1" dirty="0">
                <a:latin typeface="Arial" pitchFamily="34" charset="0"/>
                <a:cs typeface="Arial" pitchFamily="34" charset="0"/>
              </a:rPr>
              <a:t> and </a:t>
            </a:r>
          </a:p>
          <a:p>
            <a:pPr algn="ctr"/>
            <a:r>
              <a:rPr lang="en-US" sz="3089" b="1" dirty="0">
                <a:latin typeface="Arial" pitchFamily="34" charset="0"/>
                <a:cs typeface="Arial" pitchFamily="34" charset="0"/>
              </a:rPr>
              <a:t>a </a:t>
            </a:r>
            <a:r>
              <a:rPr lang="el-GR" sz="3089" b="1" dirty="0">
                <a:latin typeface="Arial" pitchFamily="34" charset="0"/>
                <a:cs typeface="Arial" pitchFamily="34" charset="0"/>
              </a:rPr>
              <a:t>β</a:t>
            </a:r>
            <a:r>
              <a:rPr lang="en-US" sz="3089" b="1" dirty="0">
                <a:latin typeface="Arial" pitchFamily="34" charset="0"/>
                <a:cs typeface="Arial" pitchFamily="34" charset="0"/>
              </a:rPr>
              <a:t>-globin gene 3’sequence</a:t>
            </a:r>
          </a:p>
        </p:txBody>
      </p:sp>
      <p:sp>
        <p:nvSpPr>
          <p:cNvPr id="26" name="Rectangle 25"/>
          <p:cNvSpPr/>
          <p:nvPr/>
        </p:nvSpPr>
        <p:spPr>
          <a:xfrm rot="16200000">
            <a:off x="3800801" y="21545588"/>
            <a:ext cx="30282329" cy="297553"/>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endParaRPr lang="en-US" sz="3089" b="1" dirty="0">
              <a:latin typeface="Arial" pitchFamily="34" charset="0"/>
              <a:cs typeface="Arial" pitchFamily="34" charset="0"/>
            </a:endParaRPr>
          </a:p>
        </p:txBody>
      </p:sp>
      <p:pic>
        <p:nvPicPr>
          <p:cNvPr id="255" name="Picture 254">
            <a:extLst>
              <a:ext uri="{FF2B5EF4-FFF2-40B4-BE49-F238E27FC236}">
                <a16:creationId xmlns:a16="http://schemas.microsoft.com/office/drawing/2014/main" id="{86F32D7F-80AA-4E6F-BED1-EA65BA2D347C}"/>
              </a:ext>
            </a:extLst>
          </p:cNvPr>
          <p:cNvPicPr>
            <a:picLocks noChangeAspect="1"/>
          </p:cNvPicPr>
          <p:nvPr/>
        </p:nvPicPr>
        <p:blipFill>
          <a:blip r:embed="rId4"/>
          <a:stretch>
            <a:fillRect/>
          </a:stretch>
        </p:blipFill>
        <p:spPr>
          <a:xfrm>
            <a:off x="24993600" y="7930533"/>
            <a:ext cx="4315602" cy="4239890"/>
          </a:xfrm>
          <a:prstGeom prst="rect">
            <a:avLst/>
          </a:prstGeom>
        </p:spPr>
      </p:pic>
      <p:pic>
        <p:nvPicPr>
          <p:cNvPr id="256" name="Picture 255">
            <a:extLst>
              <a:ext uri="{FF2B5EF4-FFF2-40B4-BE49-F238E27FC236}">
                <a16:creationId xmlns:a16="http://schemas.microsoft.com/office/drawing/2014/main" id="{6E3CCE24-CFF4-46DC-9237-03A11E4004BB}"/>
              </a:ext>
            </a:extLst>
          </p:cNvPr>
          <p:cNvPicPr>
            <a:picLocks noChangeAspect="1"/>
          </p:cNvPicPr>
          <p:nvPr/>
        </p:nvPicPr>
        <p:blipFill rotWithShape="1">
          <a:blip r:embed="rId5"/>
          <a:srcRect r="33478"/>
          <a:stretch/>
        </p:blipFill>
        <p:spPr>
          <a:xfrm>
            <a:off x="19050000" y="7892353"/>
            <a:ext cx="6045519" cy="4534857"/>
          </a:xfrm>
          <a:prstGeom prst="rect">
            <a:avLst/>
          </a:prstGeom>
        </p:spPr>
      </p:pic>
      <p:grpSp>
        <p:nvGrpSpPr>
          <p:cNvPr id="268" name="Group 267">
            <a:extLst>
              <a:ext uri="{FF2B5EF4-FFF2-40B4-BE49-F238E27FC236}">
                <a16:creationId xmlns:a16="http://schemas.microsoft.com/office/drawing/2014/main" id="{79C6C91F-D6DD-4BA5-A5E8-AED9947BDB2B}"/>
              </a:ext>
            </a:extLst>
          </p:cNvPr>
          <p:cNvGrpSpPr>
            <a:grpSpLocks noChangeAspect="1"/>
          </p:cNvGrpSpPr>
          <p:nvPr/>
        </p:nvGrpSpPr>
        <p:grpSpPr>
          <a:xfrm>
            <a:off x="20025249" y="12573000"/>
            <a:ext cx="8578654" cy="2604844"/>
            <a:chOff x="1241172" y="973146"/>
            <a:chExt cx="4863963" cy="1476906"/>
          </a:xfrm>
        </p:grpSpPr>
        <p:cxnSp>
          <p:nvCxnSpPr>
            <p:cNvPr id="282" name="Straight Connector 281">
              <a:extLst>
                <a:ext uri="{FF2B5EF4-FFF2-40B4-BE49-F238E27FC236}">
                  <a16:creationId xmlns:a16="http://schemas.microsoft.com/office/drawing/2014/main" id="{9DD46175-7224-4100-8D07-1163DDBB2A94}"/>
                </a:ext>
              </a:extLst>
            </p:cNvPr>
            <p:cNvCxnSpPr>
              <a:cxnSpLocks/>
            </p:cNvCxnSpPr>
            <p:nvPr/>
          </p:nvCxnSpPr>
          <p:spPr>
            <a:xfrm flipV="1">
              <a:off x="4067296" y="1595437"/>
              <a:ext cx="2037839" cy="16778"/>
            </a:xfrm>
            <a:prstGeom prst="line">
              <a:avLst/>
            </a:prstGeom>
          </p:spPr>
          <p:style>
            <a:lnRef idx="1">
              <a:schemeClr val="dk1"/>
            </a:lnRef>
            <a:fillRef idx="0">
              <a:schemeClr val="dk1"/>
            </a:fillRef>
            <a:effectRef idx="0">
              <a:schemeClr val="dk1"/>
            </a:effectRef>
            <a:fontRef idx="minor">
              <a:schemeClr val="tx1"/>
            </a:fontRef>
          </p:style>
        </p:cxnSp>
        <p:cxnSp>
          <p:nvCxnSpPr>
            <p:cNvPr id="283" name="Straight Connector 282">
              <a:extLst>
                <a:ext uri="{FF2B5EF4-FFF2-40B4-BE49-F238E27FC236}">
                  <a16:creationId xmlns:a16="http://schemas.microsoft.com/office/drawing/2014/main" id="{C4A35AE5-3745-4ED7-B238-C4BA60B71488}"/>
                </a:ext>
              </a:extLst>
            </p:cNvPr>
            <p:cNvCxnSpPr>
              <a:cxnSpLocks/>
            </p:cNvCxnSpPr>
            <p:nvPr/>
          </p:nvCxnSpPr>
          <p:spPr>
            <a:xfrm>
              <a:off x="1241172" y="1611405"/>
              <a:ext cx="2306898" cy="0"/>
            </a:xfrm>
            <a:prstGeom prst="line">
              <a:avLst/>
            </a:prstGeom>
          </p:spPr>
          <p:style>
            <a:lnRef idx="1">
              <a:schemeClr val="dk1"/>
            </a:lnRef>
            <a:fillRef idx="0">
              <a:schemeClr val="dk1"/>
            </a:fillRef>
            <a:effectRef idx="0">
              <a:schemeClr val="dk1"/>
            </a:effectRef>
            <a:fontRef idx="minor">
              <a:schemeClr val="tx1"/>
            </a:fontRef>
          </p:style>
        </p:cxnSp>
        <p:sp>
          <p:nvSpPr>
            <p:cNvPr id="284" name="Rounded Rectangle 9">
              <a:extLst>
                <a:ext uri="{FF2B5EF4-FFF2-40B4-BE49-F238E27FC236}">
                  <a16:creationId xmlns:a16="http://schemas.microsoft.com/office/drawing/2014/main" id="{6E9C0DBF-67ED-4757-83DF-4EB0A62BBA40}"/>
                </a:ext>
              </a:extLst>
            </p:cNvPr>
            <p:cNvSpPr/>
            <p:nvPr/>
          </p:nvSpPr>
          <p:spPr>
            <a:xfrm>
              <a:off x="1505909" y="1443331"/>
              <a:ext cx="1280160" cy="3265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rPr>
                <a:t>HS2</a:t>
              </a:r>
            </a:p>
          </p:txBody>
        </p:sp>
        <p:sp>
          <p:nvSpPr>
            <p:cNvPr id="285" name="Rounded Rectangle 10">
              <a:extLst>
                <a:ext uri="{FF2B5EF4-FFF2-40B4-BE49-F238E27FC236}">
                  <a16:creationId xmlns:a16="http://schemas.microsoft.com/office/drawing/2014/main" id="{105144FE-3E8D-4D61-A5FD-1CA9C72C5468}"/>
                </a:ext>
              </a:extLst>
            </p:cNvPr>
            <p:cNvSpPr/>
            <p:nvPr/>
          </p:nvSpPr>
          <p:spPr>
            <a:xfrm>
              <a:off x="4565457" y="1432155"/>
              <a:ext cx="1280160" cy="326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400" b="1" dirty="0">
                  <a:solidFill>
                    <a:schemeClr val="bg1"/>
                  </a:solidFill>
                  <a:latin typeface="Arial" panose="020B0604020202020204" pitchFamily="34" charset="0"/>
                  <a:cs typeface="Arial" panose="020B0604020202020204" pitchFamily="34" charset="0"/>
                </a:rPr>
                <a:t>β</a:t>
              </a:r>
              <a:r>
                <a:rPr lang="en-US" sz="1400" b="1" dirty="0">
                  <a:latin typeface="Arial" panose="020B0604020202020204" pitchFamily="34" charset="0"/>
                </a:rPr>
                <a:t>-globin</a:t>
              </a:r>
            </a:p>
          </p:txBody>
        </p:sp>
        <p:cxnSp>
          <p:nvCxnSpPr>
            <p:cNvPr id="286" name="Straight Connector 285">
              <a:extLst>
                <a:ext uri="{FF2B5EF4-FFF2-40B4-BE49-F238E27FC236}">
                  <a16:creationId xmlns:a16="http://schemas.microsoft.com/office/drawing/2014/main" id="{5778560E-8038-4907-9B3D-92E157BE0351}"/>
                </a:ext>
              </a:extLst>
            </p:cNvPr>
            <p:cNvCxnSpPr>
              <a:cxnSpLocks/>
            </p:cNvCxnSpPr>
            <p:nvPr/>
          </p:nvCxnSpPr>
          <p:spPr>
            <a:xfrm>
              <a:off x="3621222" y="1611405"/>
              <a:ext cx="420624"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7" name="Rectangle 286">
              <a:extLst>
                <a:ext uri="{FF2B5EF4-FFF2-40B4-BE49-F238E27FC236}">
                  <a16:creationId xmlns:a16="http://schemas.microsoft.com/office/drawing/2014/main" id="{154FD0EB-312B-4278-9206-E9E214A7A3A9}"/>
                </a:ext>
              </a:extLst>
            </p:cNvPr>
            <p:cNvSpPr/>
            <p:nvPr/>
          </p:nvSpPr>
          <p:spPr>
            <a:xfrm>
              <a:off x="2578806" y="1263933"/>
              <a:ext cx="128016" cy="804672"/>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200" dirty="0">
                <a:latin typeface="Arial" panose="020B0604020202020204" pitchFamily="34" charset="0"/>
              </a:endParaRPr>
            </a:p>
          </p:txBody>
        </p:sp>
        <p:sp>
          <p:nvSpPr>
            <p:cNvPr id="288" name="Rectangle 287">
              <a:extLst>
                <a:ext uri="{FF2B5EF4-FFF2-40B4-BE49-F238E27FC236}">
                  <a16:creationId xmlns:a16="http://schemas.microsoft.com/office/drawing/2014/main" id="{622D16FB-3E77-4503-A494-E1E44CD64411}"/>
                </a:ext>
              </a:extLst>
            </p:cNvPr>
            <p:cNvSpPr/>
            <p:nvPr/>
          </p:nvSpPr>
          <p:spPr>
            <a:xfrm>
              <a:off x="2968950" y="1251741"/>
              <a:ext cx="128016" cy="804672"/>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latin typeface="Arial" panose="020B0604020202020204" pitchFamily="34" charset="0"/>
              </a:endParaRPr>
            </a:p>
          </p:txBody>
        </p:sp>
        <p:sp>
          <p:nvSpPr>
            <p:cNvPr id="289" name="TextBox 288">
              <a:extLst>
                <a:ext uri="{FF2B5EF4-FFF2-40B4-BE49-F238E27FC236}">
                  <a16:creationId xmlns:a16="http://schemas.microsoft.com/office/drawing/2014/main" id="{F2096961-E500-467D-889C-D465F1EB19C3}"/>
                </a:ext>
              </a:extLst>
            </p:cNvPr>
            <p:cNvSpPr txBox="1"/>
            <p:nvPr/>
          </p:nvSpPr>
          <p:spPr>
            <a:xfrm>
              <a:off x="2343560" y="973146"/>
              <a:ext cx="1443356" cy="307777"/>
            </a:xfrm>
            <a:prstGeom prst="rect">
              <a:avLst/>
            </a:prstGeom>
            <a:noFill/>
          </p:spPr>
          <p:txBody>
            <a:bodyPr wrap="square" rtlCol="0">
              <a:spAutoFit/>
            </a:bodyPr>
            <a:lstStyle/>
            <a:p>
              <a:r>
                <a:rPr lang="en-US" sz="1400" b="1" dirty="0">
                  <a:latin typeface="Arial" panose="020B0604020202020204" pitchFamily="34" charset="0"/>
                </a:rPr>
                <a:t>HS2 3’eRNA</a:t>
              </a:r>
            </a:p>
          </p:txBody>
        </p:sp>
        <p:sp>
          <p:nvSpPr>
            <p:cNvPr id="290" name="TextBox 289">
              <a:extLst>
                <a:ext uri="{FF2B5EF4-FFF2-40B4-BE49-F238E27FC236}">
                  <a16:creationId xmlns:a16="http://schemas.microsoft.com/office/drawing/2014/main" id="{EF2F2A96-00C5-412E-A4E8-7BB198FBA751}"/>
                </a:ext>
              </a:extLst>
            </p:cNvPr>
            <p:cNvSpPr txBox="1"/>
            <p:nvPr/>
          </p:nvSpPr>
          <p:spPr>
            <a:xfrm>
              <a:off x="1880179" y="2142275"/>
              <a:ext cx="1031051" cy="307777"/>
            </a:xfrm>
            <a:prstGeom prst="rect">
              <a:avLst/>
            </a:prstGeom>
            <a:noFill/>
          </p:spPr>
          <p:txBody>
            <a:bodyPr wrap="none" rtlCol="0">
              <a:spAutoFit/>
            </a:bodyPr>
            <a:lstStyle/>
            <a:p>
              <a:r>
                <a:rPr lang="en-US" sz="1400" b="1" dirty="0">
                  <a:latin typeface="Arial" panose="020B0604020202020204" pitchFamily="34" charset="0"/>
                </a:rPr>
                <a:t>shRNA(A)</a:t>
              </a:r>
            </a:p>
          </p:txBody>
        </p:sp>
        <p:sp>
          <p:nvSpPr>
            <p:cNvPr id="291" name="TextBox 290">
              <a:extLst>
                <a:ext uri="{FF2B5EF4-FFF2-40B4-BE49-F238E27FC236}">
                  <a16:creationId xmlns:a16="http://schemas.microsoft.com/office/drawing/2014/main" id="{3BE90E9A-07B0-407B-B54E-81F0B43E9C4A}"/>
                </a:ext>
              </a:extLst>
            </p:cNvPr>
            <p:cNvSpPr txBox="1"/>
            <p:nvPr/>
          </p:nvSpPr>
          <p:spPr>
            <a:xfrm>
              <a:off x="2755865" y="2142274"/>
              <a:ext cx="1031051" cy="307777"/>
            </a:xfrm>
            <a:prstGeom prst="rect">
              <a:avLst/>
            </a:prstGeom>
            <a:noFill/>
          </p:spPr>
          <p:txBody>
            <a:bodyPr wrap="none" rtlCol="0">
              <a:spAutoFit/>
            </a:bodyPr>
            <a:lstStyle/>
            <a:p>
              <a:r>
                <a:rPr lang="en-US" sz="1400" b="1" dirty="0">
                  <a:latin typeface="Arial" panose="020B0604020202020204" pitchFamily="34" charset="0"/>
                </a:rPr>
                <a:t>shRNA(B)</a:t>
              </a:r>
            </a:p>
          </p:txBody>
        </p:sp>
        <p:sp>
          <p:nvSpPr>
            <p:cNvPr id="292" name="Arrow: Right 291">
              <a:extLst>
                <a:ext uri="{FF2B5EF4-FFF2-40B4-BE49-F238E27FC236}">
                  <a16:creationId xmlns:a16="http://schemas.microsoft.com/office/drawing/2014/main" id="{5AD1DAA9-67B9-4317-8115-480D86EF5181}"/>
                </a:ext>
              </a:extLst>
            </p:cNvPr>
            <p:cNvSpPr/>
            <p:nvPr/>
          </p:nvSpPr>
          <p:spPr>
            <a:xfrm>
              <a:off x="2547774" y="1331419"/>
              <a:ext cx="909332" cy="1049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5D02ACF5-5F60-453C-BBD3-FF432E924201}"/>
              </a:ext>
            </a:extLst>
          </p:cNvPr>
          <p:cNvGrpSpPr>
            <a:grpSpLocks noChangeAspect="1"/>
          </p:cNvGrpSpPr>
          <p:nvPr/>
        </p:nvGrpSpPr>
        <p:grpSpPr>
          <a:xfrm>
            <a:off x="19431000" y="15240000"/>
            <a:ext cx="7216526" cy="3950721"/>
            <a:chOff x="1105215" y="3362964"/>
            <a:chExt cx="5773212" cy="3160571"/>
          </a:xfrm>
        </p:grpSpPr>
        <p:graphicFrame>
          <p:nvGraphicFramePr>
            <p:cNvPr id="294" name="Chart 293">
              <a:extLst>
                <a:ext uri="{FF2B5EF4-FFF2-40B4-BE49-F238E27FC236}">
                  <a16:creationId xmlns:a16="http://schemas.microsoft.com/office/drawing/2014/main" id="{A341BE3C-A213-47C3-92BC-7FCA1277DDD1}"/>
                </a:ext>
              </a:extLst>
            </p:cNvPr>
            <p:cNvGraphicFramePr>
              <a:graphicFrameLocks/>
            </p:cNvGraphicFramePr>
            <p:nvPr>
              <p:extLst>
                <p:ext uri="{D42A27DB-BD31-4B8C-83A1-F6EECF244321}">
                  <p14:modId xmlns:p14="http://schemas.microsoft.com/office/powerpoint/2010/main" val="452063688"/>
                </p:ext>
              </p:extLst>
            </p:nvPr>
          </p:nvGraphicFramePr>
          <p:xfrm>
            <a:off x="4336395" y="3618996"/>
            <a:ext cx="2542032" cy="2569464"/>
          </p:xfrm>
          <a:graphic>
            <a:graphicData uri="http://schemas.openxmlformats.org/drawingml/2006/chart">
              <c:chart xmlns:c="http://schemas.openxmlformats.org/drawingml/2006/chart" xmlns:r="http://schemas.openxmlformats.org/officeDocument/2006/relationships" r:id="rId6"/>
            </a:graphicData>
          </a:graphic>
        </p:graphicFrame>
        <p:sp>
          <p:nvSpPr>
            <p:cNvPr id="295" name="TextBox 294">
              <a:extLst>
                <a:ext uri="{FF2B5EF4-FFF2-40B4-BE49-F238E27FC236}">
                  <a16:creationId xmlns:a16="http://schemas.microsoft.com/office/drawing/2014/main" id="{E99B29D3-6A28-467B-81AF-819A080CF0B1}"/>
                </a:ext>
              </a:extLst>
            </p:cNvPr>
            <p:cNvSpPr txBox="1"/>
            <p:nvPr/>
          </p:nvSpPr>
          <p:spPr>
            <a:xfrm rot="16200000">
              <a:off x="2918351" y="4752671"/>
              <a:ext cx="2747868"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Relative expression to </a:t>
              </a:r>
              <a:r>
                <a:rPr lang="el-GR" sz="1400" b="1" dirty="0">
                  <a:latin typeface="Arial" panose="020B0604020202020204" pitchFamily="34" charset="0"/>
                  <a:cs typeface="Arial" panose="020B0604020202020204" pitchFamily="34" charset="0"/>
                </a:rPr>
                <a:t>β</a:t>
              </a:r>
              <a:r>
                <a:rPr lang="en-US" sz="1400" b="1" dirty="0">
                  <a:latin typeface="Arial" panose="020B0604020202020204" pitchFamily="34" charset="0"/>
                  <a:cs typeface="Arial" panose="020B0604020202020204" pitchFamily="34" charset="0"/>
                </a:rPr>
                <a:t>-Actin</a:t>
              </a:r>
            </a:p>
          </p:txBody>
        </p:sp>
        <p:sp>
          <p:nvSpPr>
            <p:cNvPr id="296" name="TextBox 295">
              <a:extLst>
                <a:ext uri="{FF2B5EF4-FFF2-40B4-BE49-F238E27FC236}">
                  <a16:creationId xmlns:a16="http://schemas.microsoft.com/office/drawing/2014/main" id="{234E67EE-0183-4CE1-B3A1-19699AFE613E}"/>
                </a:ext>
              </a:extLst>
            </p:cNvPr>
            <p:cNvSpPr txBox="1"/>
            <p:nvPr/>
          </p:nvSpPr>
          <p:spPr>
            <a:xfrm rot="19802076">
              <a:off x="4357871" y="6261612"/>
              <a:ext cx="992579"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Scramble</a:t>
              </a:r>
            </a:p>
          </p:txBody>
        </p:sp>
        <p:sp>
          <p:nvSpPr>
            <p:cNvPr id="318" name="TextBox 317">
              <a:extLst>
                <a:ext uri="{FF2B5EF4-FFF2-40B4-BE49-F238E27FC236}">
                  <a16:creationId xmlns:a16="http://schemas.microsoft.com/office/drawing/2014/main" id="{22259134-69B0-44A5-B8A3-9D46B24FC402}"/>
                </a:ext>
              </a:extLst>
            </p:cNvPr>
            <p:cNvSpPr txBox="1"/>
            <p:nvPr/>
          </p:nvSpPr>
          <p:spPr>
            <a:xfrm rot="19800000">
              <a:off x="5085754" y="6261612"/>
              <a:ext cx="1021177"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(A)</a:t>
              </a:r>
            </a:p>
          </p:txBody>
        </p:sp>
        <p:sp>
          <p:nvSpPr>
            <p:cNvPr id="319" name="TextBox 318">
              <a:extLst>
                <a:ext uri="{FF2B5EF4-FFF2-40B4-BE49-F238E27FC236}">
                  <a16:creationId xmlns:a16="http://schemas.microsoft.com/office/drawing/2014/main" id="{F9C42A8B-3FFA-4419-9A27-EA39E404D8F8}"/>
                </a:ext>
              </a:extLst>
            </p:cNvPr>
            <p:cNvSpPr txBox="1"/>
            <p:nvPr/>
          </p:nvSpPr>
          <p:spPr>
            <a:xfrm rot="19800000">
              <a:off x="5756313" y="6261612"/>
              <a:ext cx="1021177"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(B)</a:t>
              </a:r>
            </a:p>
          </p:txBody>
        </p:sp>
        <p:graphicFrame>
          <p:nvGraphicFramePr>
            <p:cNvPr id="320" name="Chart 319">
              <a:extLst>
                <a:ext uri="{FF2B5EF4-FFF2-40B4-BE49-F238E27FC236}">
                  <a16:creationId xmlns:a16="http://schemas.microsoft.com/office/drawing/2014/main" id="{32EB78D8-EA96-47CE-BC35-FAEB2017EA1E}"/>
                </a:ext>
              </a:extLst>
            </p:cNvPr>
            <p:cNvGraphicFramePr>
              <a:graphicFrameLocks/>
            </p:cNvGraphicFramePr>
            <p:nvPr>
              <p:extLst>
                <p:ext uri="{D42A27DB-BD31-4B8C-83A1-F6EECF244321}">
                  <p14:modId xmlns:p14="http://schemas.microsoft.com/office/powerpoint/2010/main" val="74321035"/>
                </p:ext>
              </p:extLst>
            </p:nvPr>
          </p:nvGraphicFramePr>
          <p:xfrm>
            <a:off x="1405909" y="3620118"/>
            <a:ext cx="2539241" cy="2570179"/>
          </p:xfrm>
          <a:graphic>
            <a:graphicData uri="http://schemas.openxmlformats.org/drawingml/2006/chart">
              <c:chart xmlns:c="http://schemas.openxmlformats.org/drawingml/2006/chart" xmlns:r="http://schemas.openxmlformats.org/officeDocument/2006/relationships" r:id="rId7"/>
            </a:graphicData>
          </a:graphic>
        </p:graphicFrame>
        <p:sp>
          <p:nvSpPr>
            <p:cNvPr id="321" name="TextBox 320">
              <a:extLst>
                <a:ext uri="{FF2B5EF4-FFF2-40B4-BE49-F238E27FC236}">
                  <a16:creationId xmlns:a16="http://schemas.microsoft.com/office/drawing/2014/main" id="{A5FF3556-C3B1-48EC-9FA8-A61BE8B59D47}"/>
                </a:ext>
              </a:extLst>
            </p:cNvPr>
            <p:cNvSpPr txBox="1"/>
            <p:nvPr/>
          </p:nvSpPr>
          <p:spPr>
            <a:xfrm>
              <a:off x="2173246" y="3367311"/>
              <a:ext cx="1367682" cy="538609"/>
            </a:xfrm>
            <a:prstGeom prst="rect">
              <a:avLst/>
            </a:prstGeom>
            <a:noFill/>
          </p:spPr>
          <p:txBody>
            <a:bodyPr wrap="none" bIns="0" rtlCol="0">
              <a:spAutoFit/>
            </a:bodyPr>
            <a:lstStyle/>
            <a:p>
              <a:r>
                <a:rPr lang="en-US" sz="1600" b="1" dirty="0">
                  <a:latin typeface="Arial" panose="020B0604020202020204" pitchFamily="34" charset="0"/>
                  <a:cs typeface="Arial" panose="020B0604020202020204" pitchFamily="34" charset="0"/>
                </a:rPr>
                <a:t>HS2 3’eRNA</a:t>
              </a:r>
            </a:p>
            <a:p>
              <a:endParaRPr lang="en-US" sz="1600" dirty="0"/>
            </a:p>
          </p:txBody>
        </p:sp>
        <p:sp>
          <p:nvSpPr>
            <p:cNvPr id="322" name="TextBox 321">
              <a:extLst>
                <a:ext uri="{FF2B5EF4-FFF2-40B4-BE49-F238E27FC236}">
                  <a16:creationId xmlns:a16="http://schemas.microsoft.com/office/drawing/2014/main" id="{B55E64DE-D12A-4E03-A5F8-84196D2174B3}"/>
                </a:ext>
              </a:extLst>
            </p:cNvPr>
            <p:cNvSpPr txBox="1"/>
            <p:nvPr/>
          </p:nvSpPr>
          <p:spPr>
            <a:xfrm rot="16200000">
              <a:off x="-97486" y="4761455"/>
              <a:ext cx="2713179"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Relative expression to GATA1</a:t>
              </a:r>
            </a:p>
          </p:txBody>
        </p:sp>
        <p:sp>
          <p:nvSpPr>
            <p:cNvPr id="323" name="TextBox 322">
              <a:extLst>
                <a:ext uri="{FF2B5EF4-FFF2-40B4-BE49-F238E27FC236}">
                  <a16:creationId xmlns:a16="http://schemas.microsoft.com/office/drawing/2014/main" id="{CD092C02-33EE-4408-AFF1-81240DF6E57B}"/>
                </a:ext>
              </a:extLst>
            </p:cNvPr>
            <p:cNvSpPr txBox="1"/>
            <p:nvPr/>
          </p:nvSpPr>
          <p:spPr>
            <a:xfrm rot="19802076">
              <a:off x="1530929" y="6261925"/>
              <a:ext cx="992579"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Scramble</a:t>
              </a:r>
            </a:p>
          </p:txBody>
        </p:sp>
        <p:sp>
          <p:nvSpPr>
            <p:cNvPr id="324" name="TextBox 323">
              <a:extLst>
                <a:ext uri="{FF2B5EF4-FFF2-40B4-BE49-F238E27FC236}">
                  <a16:creationId xmlns:a16="http://schemas.microsoft.com/office/drawing/2014/main" id="{53D9B4D2-96F9-4DD7-B2D3-E4D3904DCC55}"/>
                </a:ext>
              </a:extLst>
            </p:cNvPr>
            <p:cNvSpPr txBox="1"/>
            <p:nvPr/>
          </p:nvSpPr>
          <p:spPr>
            <a:xfrm rot="19800000">
              <a:off x="2159678" y="6257746"/>
              <a:ext cx="1021177"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(A)</a:t>
              </a:r>
            </a:p>
          </p:txBody>
        </p:sp>
        <p:sp>
          <p:nvSpPr>
            <p:cNvPr id="325" name="TextBox 324">
              <a:extLst>
                <a:ext uri="{FF2B5EF4-FFF2-40B4-BE49-F238E27FC236}">
                  <a16:creationId xmlns:a16="http://schemas.microsoft.com/office/drawing/2014/main" id="{0E106E58-034E-4C87-B2C9-F40FA74DE212}"/>
                </a:ext>
              </a:extLst>
            </p:cNvPr>
            <p:cNvSpPr txBox="1"/>
            <p:nvPr/>
          </p:nvSpPr>
          <p:spPr>
            <a:xfrm rot="19800000">
              <a:off x="2769277" y="6261612"/>
              <a:ext cx="1021177" cy="261610"/>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(B)</a:t>
              </a:r>
            </a:p>
          </p:txBody>
        </p:sp>
        <p:sp>
          <p:nvSpPr>
            <p:cNvPr id="326" name="TextBox 325">
              <a:extLst>
                <a:ext uri="{FF2B5EF4-FFF2-40B4-BE49-F238E27FC236}">
                  <a16:creationId xmlns:a16="http://schemas.microsoft.com/office/drawing/2014/main" id="{69BC5F17-00C7-405F-8417-0FDF844D3D20}"/>
                </a:ext>
              </a:extLst>
            </p:cNvPr>
            <p:cNvSpPr txBox="1"/>
            <p:nvPr/>
          </p:nvSpPr>
          <p:spPr>
            <a:xfrm>
              <a:off x="2502891" y="3990168"/>
              <a:ext cx="27443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t>
              </a:r>
            </a:p>
          </p:txBody>
        </p:sp>
        <p:cxnSp>
          <p:nvCxnSpPr>
            <p:cNvPr id="327" name="Straight Connector 326">
              <a:extLst>
                <a:ext uri="{FF2B5EF4-FFF2-40B4-BE49-F238E27FC236}">
                  <a16:creationId xmlns:a16="http://schemas.microsoft.com/office/drawing/2014/main" id="{675D0F33-C79D-48F1-84BC-96342C8E49D9}"/>
                </a:ext>
              </a:extLst>
            </p:cNvPr>
            <p:cNvCxnSpPr>
              <a:cxnSpLocks/>
            </p:cNvCxnSpPr>
            <p:nvPr/>
          </p:nvCxnSpPr>
          <p:spPr>
            <a:xfrm>
              <a:off x="2340590" y="4202747"/>
              <a:ext cx="593509" cy="0"/>
            </a:xfrm>
            <a:prstGeom prst="line">
              <a:avLst/>
            </a:prstGeom>
          </p:spPr>
          <p:style>
            <a:lnRef idx="1">
              <a:schemeClr val="dk1"/>
            </a:lnRef>
            <a:fillRef idx="0">
              <a:schemeClr val="dk1"/>
            </a:fillRef>
            <a:effectRef idx="0">
              <a:schemeClr val="dk1"/>
            </a:effectRef>
            <a:fontRef idx="minor">
              <a:schemeClr val="tx1"/>
            </a:fontRef>
          </p:style>
        </p:cxnSp>
        <p:cxnSp>
          <p:nvCxnSpPr>
            <p:cNvPr id="328" name="Straight Connector 327">
              <a:extLst>
                <a:ext uri="{FF2B5EF4-FFF2-40B4-BE49-F238E27FC236}">
                  <a16:creationId xmlns:a16="http://schemas.microsoft.com/office/drawing/2014/main" id="{1858E035-ADE9-4C63-84DF-5EE785C1D330}"/>
                </a:ext>
              </a:extLst>
            </p:cNvPr>
            <p:cNvCxnSpPr/>
            <p:nvPr/>
          </p:nvCxnSpPr>
          <p:spPr>
            <a:xfrm>
              <a:off x="2934098" y="4202747"/>
              <a:ext cx="0" cy="726349"/>
            </a:xfrm>
            <a:prstGeom prst="line">
              <a:avLst/>
            </a:prstGeom>
          </p:spPr>
          <p:style>
            <a:lnRef idx="1">
              <a:schemeClr val="dk1"/>
            </a:lnRef>
            <a:fillRef idx="0">
              <a:schemeClr val="dk1"/>
            </a:fillRef>
            <a:effectRef idx="0">
              <a:schemeClr val="dk1"/>
            </a:effectRef>
            <a:fontRef idx="minor">
              <a:schemeClr val="tx1"/>
            </a:fontRef>
          </p:style>
        </p:cxnSp>
        <p:cxnSp>
          <p:nvCxnSpPr>
            <p:cNvPr id="329" name="Straight Connector 328">
              <a:extLst>
                <a:ext uri="{FF2B5EF4-FFF2-40B4-BE49-F238E27FC236}">
                  <a16:creationId xmlns:a16="http://schemas.microsoft.com/office/drawing/2014/main" id="{50FC4D71-83C1-41CA-AA45-9DC37C0246B4}"/>
                </a:ext>
              </a:extLst>
            </p:cNvPr>
            <p:cNvCxnSpPr/>
            <p:nvPr/>
          </p:nvCxnSpPr>
          <p:spPr>
            <a:xfrm>
              <a:off x="2340590" y="4202747"/>
              <a:ext cx="0" cy="42864"/>
            </a:xfrm>
            <a:prstGeom prst="line">
              <a:avLst/>
            </a:prstGeom>
          </p:spPr>
          <p:style>
            <a:lnRef idx="1">
              <a:schemeClr val="dk1"/>
            </a:lnRef>
            <a:fillRef idx="0">
              <a:schemeClr val="dk1"/>
            </a:fillRef>
            <a:effectRef idx="0">
              <a:schemeClr val="dk1"/>
            </a:effectRef>
            <a:fontRef idx="minor">
              <a:schemeClr val="tx1"/>
            </a:fontRef>
          </p:style>
        </p:cxnSp>
        <p:cxnSp>
          <p:nvCxnSpPr>
            <p:cNvPr id="330" name="Straight Connector 329">
              <a:extLst>
                <a:ext uri="{FF2B5EF4-FFF2-40B4-BE49-F238E27FC236}">
                  <a16:creationId xmlns:a16="http://schemas.microsoft.com/office/drawing/2014/main" id="{7022FC1C-1405-40C3-8F25-E5072F84F2AA}"/>
                </a:ext>
              </a:extLst>
            </p:cNvPr>
            <p:cNvCxnSpPr>
              <a:cxnSpLocks/>
            </p:cNvCxnSpPr>
            <p:nvPr/>
          </p:nvCxnSpPr>
          <p:spPr>
            <a:xfrm>
              <a:off x="5152677" y="4256317"/>
              <a:ext cx="593509" cy="0"/>
            </a:xfrm>
            <a:prstGeom prst="line">
              <a:avLst/>
            </a:prstGeom>
          </p:spPr>
          <p:style>
            <a:lnRef idx="1">
              <a:schemeClr val="dk1"/>
            </a:lnRef>
            <a:fillRef idx="0">
              <a:schemeClr val="dk1"/>
            </a:fillRef>
            <a:effectRef idx="0">
              <a:schemeClr val="dk1"/>
            </a:effectRef>
            <a:fontRef idx="minor">
              <a:schemeClr val="tx1"/>
            </a:fontRef>
          </p:style>
        </p:cxnSp>
        <p:cxnSp>
          <p:nvCxnSpPr>
            <p:cNvPr id="331" name="Straight Connector 330">
              <a:extLst>
                <a:ext uri="{FF2B5EF4-FFF2-40B4-BE49-F238E27FC236}">
                  <a16:creationId xmlns:a16="http://schemas.microsoft.com/office/drawing/2014/main" id="{DB614692-D1EE-4339-9B3D-DDAE9E6DFE4E}"/>
                </a:ext>
              </a:extLst>
            </p:cNvPr>
            <p:cNvCxnSpPr/>
            <p:nvPr/>
          </p:nvCxnSpPr>
          <p:spPr>
            <a:xfrm>
              <a:off x="5746185" y="4256317"/>
              <a:ext cx="0" cy="726349"/>
            </a:xfrm>
            <a:prstGeom prst="line">
              <a:avLst/>
            </a:prstGeom>
          </p:spPr>
          <p:style>
            <a:lnRef idx="1">
              <a:schemeClr val="dk1"/>
            </a:lnRef>
            <a:fillRef idx="0">
              <a:schemeClr val="dk1"/>
            </a:fillRef>
            <a:effectRef idx="0">
              <a:schemeClr val="dk1"/>
            </a:effectRef>
            <a:fontRef idx="minor">
              <a:schemeClr val="tx1"/>
            </a:fontRef>
          </p:style>
        </p:cxnSp>
        <p:cxnSp>
          <p:nvCxnSpPr>
            <p:cNvPr id="332" name="Straight Connector 331">
              <a:extLst>
                <a:ext uri="{FF2B5EF4-FFF2-40B4-BE49-F238E27FC236}">
                  <a16:creationId xmlns:a16="http://schemas.microsoft.com/office/drawing/2014/main" id="{7E3AF990-BEF1-47F0-AB2A-AD0E7DB65A92}"/>
                </a:ext>
              </a:extLst>
            </p:cNvPr>
            <p:cNvCxnSpPr/>
            <p:nvPr/>
          </p:nvCxnSpPr>
          <p:spPr>
            <a:xfrm>
              <a:off x="5152677" y="4256317"/>
              <a:ext cx="0" cy="42864"/>
            </a:xfrm>
            <a:prstGeom prst="line">
              <a:avLst/>
            </a:prstGeom>
          </p:spPr>
          <p:style>
            <a:lnRef idx="1">
              <a:schemeClr val="dk1"/>
            </a:lnRef>
            <a:fillRef idx="0">
              <a:schemeClr val="dk1"/>
            </a:fillRef>
            <a:effectRef idx="0">
              <a:schemeClr val="dk1"/>
            </a:effectRef>
            <a:fontRef idx="minor">
              <a:schemeClr val="tx1"/>
            </a:fontRef>
          </p:style>
        </p:cxnSp>
        <p:grpSp>
          <p:nvGrpSpPr>
            <p:cNvPr id="333" name="Group 332">
              <a:extLst>
                <a:ext uri="{FF2B5EF4-FFF2-40B4-BE49-F238E27FC236}">
                  <a16:creationId xmlns:a16="http://schemas.microsoft.com/office/drawing/2014/main" id="{A7ABF247-4D25-42BF-90F1-79C345AFACB8}"/>
                </a:ext>
              </a:extLst>
            </p:cNvPr>
            <p:cNvGrpSpPr/>
            <p:nvPr/>
          </p:nvGrpSpPr>
          <p:grpSpPr>
            <a:xfrm>
              <a:off x="2340590" y="4010964"/>
              <a:ext cx="1197710" cy="726349"/>
              <a:chOff x="2278406" y="4045344"/>
              <a:chExt cx="1197710" cy="726349"/>
            </a:xfrm>
          </p:grpSpPr>
          <p:cxnSp>
            <p:nvCxnSpPr>
              <p:cNvPr id="342" name="Straight Connector 341">
                <a:extLst>
                  <a:ext uri="{FF2B5EF4-FFF2-40B4-BE49-F238E27FC236}">
                    <a16:creationId xmlns:a16="http://schemas.microsoft.com/office/drawing/2014/main" id="{5A8BDED2-8460-4BCE-A004-6E90530C4900}"/>
                  </a:ext>
                </a:extLst>
              </p:cNvPr>
              <p:cNvCxnSpPr>
                <a:cxnSpLocks/>
              </p:cNvCxnSpPr>
              <p:nvPr/>
            </p:nvCxnSpPr>
            <p:spPr>
              <a:xfrm>
                <a:off x="2278406" y="4045344"/>
                <a:ext cx="1197710" cy="0"/>
              </a:xfrm>
              <a:prstGeom prst="line">
                <a:avLst/>
              </a:prstGeom>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C49FF7D6-EA9C-47D0-BF51-6682015EAFA4}"/>
                  </a:ext>
                </a:extLst>
              </p:cNvPr>
              <p:cNvCxnSpPr>
                <a:cxnSpLocks/>
              </p:cNvCxnSpPr>
              <p:nvPr/>
            </p:nvCxnSpPr>
            <p:spPr>
              <a:xfrm>
                <a:off x="2278406" y="4045344"/>
                <a:ext cx="0" cy="42864"/>
              </a:xfrm>
              <a:prstGeom prst="line">
                <a:avLst/>
              </a:prstGeom>
            </p:spPr>
            <p:style>
              <a:lnRef idx="1">
                <a:schemeClr val="dk1"/>
              </a:lnRef>
              <a:fillRef idx="0">
                <a:schemeClr val="dk1"/>
              </a:fillRef>
              <a:effectRef idx="0">
                <a:schemeClr val="dk1"/>
              </a:effectRef>
              <a:fontRef idx="minor">
                <a:schemeClr val="tx1"/>
              </a:fontRef>
            </p:style>
          </p:cxnSp>
          <p:cxnSp>
            <p:nvCxnSpPr>
              <p:cNvPr id="344" name="Straight Connector 343">
                <a:extLst>
                  <a:ext uri="{FF2B5EF4-FFF2-40B4-BE49-F238E27FC236}">
                    <a16:creationId xmlns:a16="http://schemas.microsoft.com/office/drawing/2014/main" id="{6A083198-F393-4A77-8486-0BA845EB0F15}"/>
                  </a:ext>
                </a:extLst>
              </p:cNvPr>
              <p:cNvCxnSpPr/>
              <p:nvPr/>
            </p:nvCxnSpPr>
            <p:spPr>
              <a:xfrm>
                <a:off x="3476116" y="4045344"/>
                <a:ext cx="0" cy="726349"/>
              </a:xfrm>
              <a:prstGeom prst="line">
                <a:avLst/>
              </a:prstGeom>
            </p:spPr>
            <p:style>
              <a:lnRef idx="1">
                <a:schemeClr val="dk1"/>
              </a:lnRef>
              <a:fillRef idx="0">
                <a:schemeClr val="dk1"/>
              </a:fillRef>
              <a:effectRef idx="0">
                <a:schemeClr val="dk1"/>
              </a:effectRef>
              <a:fontRef idx="minor">
                <a:schemeClr val="tx1"/>
              </a:fontRef>
            </p:style>
          </p:cxnSp>
        </p:grpSp>
        <p:grpSp>
          <p:nvGrpSpPr>
            <p:cNvPr id="334" name="Group 333">
              <a:extLst>
                <a:ext uri="{FF2B5EF4-FFF2-40B4-BE49-F238E27FC236}">
                  <a16:creationId xmlns:a16="http://schemas.microsoft.com/office/drawing/2014/main" id="{DA9090C4-3D64-42D2-B3F9-37E9B0CBC1C8}"/>
                </a:ext>
              </a:extLst>
            </p:cNvPr>
            <p:cNvGrpSpPr/>
            <p:nvPr/>
          </p:nvGrpSpPr>
          <p:grpSpPr>
            <a:xfrm>
              <a:off x="5152676" y="4027118"/>
              <a:ext cx="1197710" cy="726349"/>
              <a:chOff x="2278406" y="4045344"/>
              <a:chExt cx="1197710" cy="726349"/>
            </a:xfrm>
          </p:grpSpPr>
          <p:cxnSp>
            <p:nvCxnSpPr>
              <p:cNvPr id="339" name="Straight Connector 338">
                <a:extLst>
                  <a:ext uri="{FF2B5EF4-FFF2-40B4-BE49-F238E27FC236}">
                    <a16:creationId xmlns:a16="http://schemas.microsoft.com/office/drawing/2014/main" id="{3B6B1FC7-B60C-4F1D-AA5E-57C2D16CB7E0}"/>
                  </a:ext>
                </a:extLst>
              </p:cNvPr>
              <p:cNvCxnSpPr>
                <a:cxnSpLocks/>
              </p:cNvCxnSpPr>
              <p:nvPr/>
            </p:nvCxnSpPr>
            <p:spPr>
              <a:xfrm>
                <a:off x="2278406" y="4045344"/>
                <a:ext cx="1197710" cy="0"/>
              </a:xfrm>
              <a:prstGeom prst="line">
                <a:avLst/>
              </a:prstGeom>
            </p:spPr>
            <p:style>
              <a:lnRef idx="1">
                <a:schemeClr val="dk1"/>
              </a:lnRef>
              <a:fillRef idx="0">
                <a:schemeClr val="dk1"/>
              </a:fillRef>
              <a:effectRef idx="0">
                <a:schemeClr val="dk1"/>
              </a:effectRef>
              <a:fontRef idx="minor">
                <a:schemeClr val="tx1"/>
              </a:fontRef>
            </p:style>
          </p:cxnSp>
          <p:cxnSp>
            <p:nvCxnSpPr>
              <p:cNvPr id="340" name="Straight Connector 339">
                <a:extLst>
                  <a:ext uri="{FF2B5EF4-FFF2-40B4-BE49-F238E27FC236}">
                    <a16:creationId xmlns:a16="http://schemas.microsoft.com/office/drawing/2014/main" id="{588E0FF3-26E7-4298-8212-C8D4E349C18F}"/>
                  </a:ext>
                </a:extLst>
              </p:cNvPr>
              <p:cNvCxnSpPr>
                <a:cxnSpLocks/>
              </p:cNvCxnSpPr>
              <p:nvPr/>
            </p:nvCxnSpPr>
            <p:spPr>
              <a:xfrm>
                <a:off x="2278406" y="4045344"/>
                <a:ext cx="0" cy="42864"/>
              </a:xfrm>
              <a:prstGeom prst="line">
                <a:avLst/>
              </a:prstGeom>
            </p:spPr>
            <p:style>
              <a:lnRef idx="1">
                <a:schemeClr val="dk1"/>
              </a:lnRef>
              <a:fillRef idx="0">
                <a:schemeClr val="dk1"/>
              </a:fillRef>
              <a:effectRef idx="0">
                <a:schemeClr val="dk1"/>
              </a:effectRef>
              <a:fontRef idx="minor">
                <a:schemeClr val="tx1"/>
              </a:fontRef>
            </p:style>
          </p:cxnSp>
          <p:cxnSp>
            <p:nvCxnSpPr>
              <p:cNvPr id="341" name="Straight Connector 340">
                <a:extLst>
                  <a:ext uri="{FF2B5EF4-FFF2-40B4-BE49-F238E27FC236}">
                    <a16:creationId xmlns:a16="http://schemas.microsoft.com/office/drawing/2014/main" id="{3B5790C5-C4BB-452B-8BE9-AE0ACB79150A}"/>
                  </a:ext>
                </a:extLst>
              </p:cNvPr>
              <p:cNvCxnSpPr/>
              <p:nvPr/>
            </p:nvCxnSpPr>
            <p:spPr>
              <a:xfrm>
                <a:off x="3476116" y="4045344"/>
                <a:ext cx="0" cy="726349"/>
              </a:xfrm>
              <a:prstGeom prst="line">
                <a:avLst/>
              </a:prstGeom>
            </p:spPr>
            <p:style>
              <a:lnRef idx="1">
                <a:schemeClr val="dk1"/>
              </a:lnRef>
              <a:fillRef idx="0">
                <a:schemeClr val="dk1"/>
              </a:fillRef>
              <a:effectRef idx="0">
                <a:schemeClr val="dk1"/>
              </a:effectRef>
              <a:fontRef idx="minor">
                <a:schemeClr val="tx1"/>
              </a:fontRef>
            </p:style>
          </p:cxnSp>
        </p:grpSp>
        <p:sp>
          <p:nvSpPr>
            <p:cNvPr id="335" name="TextBox 334">
              <a:extLst>
                <a:ext uri="{FF2B5EF4-FFF2-40B4-BE49-F238E27FC236}">
                  <a16:creationId xmlns:a16="http://schemas.microsoft.com/office/drawing/2014/main" id="{243106A4-59D9-4DF7-B306-2751E1D1C280}"/>
                </a:ext>
              </a:extLst>
            </p:cNvPr>
            <p:cNvSpPr txBox="1"/>
            <p:nvPr/>
          </p:nvSpPr>
          <p:spPr>
            <a:xfrm>
              <a:off x="2823558" y="3819570"/>
              <a:ext cx="27443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t>
              </a:r>
            </a:p>
          </p:txBody>
        </p:sp>
        <p:sp>
          <p:nvSpPr>
            <p:cNvPr id="336" name="TextBox 335">
              <a:extLst>
                <a:ext uri="{FF2B5EF4-FFF2-40B4-BE49-F238E27FC236}">
                  <a16:creationId xmlns:a16="http://schemas.microsoft.com/office/drawing/2014/main" id="{A6419368-3153-4D57-9C96-647664277B3D}"/>
                </a:ext>
              </a:extLst>
            </p:cNvPr>
            <p:cNvSpPr txBox="1"/>
            <p:nvPr/>
          </p:nvSpPr>
          <p:spPr>
            <a:xfrm>
              <a:off x="5312214" y="4057527"/>
              <a:ext cx="27443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t>
              </a:r>
            </a:p>
          </p:txBody>
        </p:sp>
        <p:sp>
          <p:nvSpPr>
            <p:cNvPr id="337" name="TextBox 336">
              <a:extLst>
                <a:ext uri="{FF2B5EF4-FFF2-40B4-BE49-F238E27FC236}">
                  <a16:creationId xmlns:a16="http://schemas.microsoft.com/office/drawing/2014/main" id="{F2667F44-9FC0-483F-A36C-3D6727857034}"/>
                </a:ext>
              </a:extLst>
            </p:cNvPr>
            <p:cNvSpPr txBox="1"/>
            <p:nvPr/>
          </p:nvSpPr>
          <p:spPr>
            <a:xfrm>
              <a:off x="5694083" y="3832532"/>
              <a:ext cx="27443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t>
              </a:r>
            </a:p>
          </p:txBody>
        </p:sp>
        <p:sp>
          <p:nvSpPr>
            <p:cNvPr id="338" name="TextBox 337">
              <a:extLst>
                <a:ext uri="{FF2B5EF4-FFF2-40B4-BE49-F238E27FC236}">
                  <a16:creationId xmlns:a16="http://schemas.microsoft.com/office/drawing/2014/main" id="{9A0E251D-6F7B-477F-B2F1-064B22C79706}"/>
                </a:ext>
              </a:extLst>
            </p:cNvPr>
            <p:cNvSpPr txBox="1"/>
            <p:nvPr/>
          </p:nvSpPr>
          <p:spPr>
            <a:xfrm>
              <a:off x="5433439" y="3362964"/>
              <a:ext cx="732893" cy="338554"/>
            </a:xfrm>
            <a:prstGeom prst="rect">
              <a:avLst/>
            </a:prstGeom>
            <a:noFill/>
          </p:spPr>
          <p:txBody>
            <a:bodyPr wrap="none" rtlCol="0">
              <a:spAutoFit/>
            </a:bodyPr>
            <a:lstStyle/>
            <a:p>
              <a:r>
                <a:rPr lang="el-GR" sz="1600" b="1" dirty="0">
                  <a:latin typeface="Arial" panose="020B0604020202020204" pitchFamily="34" charset="0"/>
                  <a:cs typeface="Arial" panose="020B0604020202020204" pitchFamily="34" charset="0"/>
                </a:rPr>
                <a:t>β</a:t>
              </a:r>
              <a:r>
                <a:rPr lang="en-US" sz="1600" b="1" dirty="0">
                  <a:latin typeface="Arial" panose="020B0604020202020204" pitchFamily="34" charset="0"/>
                  <a:cs typeface="Arial" panose="020B0604020202020204" pitchFamily="34" charset="0"/>
                </a:rPr>
                <a:t>-maj</a:t>
              </a:r>
              <a:endParaRPr lang="en-US" sz="1600" dirty="0">
                <a:latin typeface="Arial" panose="020B0604020202020204" pitchFamily="34" charset="0"/>
                <a:cs typeface="Arial" panose="020B0604020202020204" pitchFamily="34" charset="0"/>
              </a:endParaRPr>
            </a:p>
          </p:txBody>
        </p:sp>
      </p:grpSp>
      <p:sp>
        <p:nvSpPr>
          <p:cNvPr id="2" name="TextBox 1">
            <a:extLst>
              <a:ext uri="{FF2B5EF4-FFF2-40B4-BE49-F238E27FC236}">
                <a16:creationId xmlns:a16="http://schemas.microsoft.com/office/drawing/2014/main" id="{A32FAE73-3A0D-4CD0-B09A-625921D3360C}"/>
              </a:ext>
            </a:extLst>
          </p:cNvPr>
          <p:cNvSpPr txBox="1"/>
          <p:nvPr/>
        </p:nvSpPr>
        <p:spPr>
          <a:xfrm>
            <a:off x="19547734" y="19443918"/>
            <a:ext cx="10266272" cy="1815882"/>
          </a:xfrm>
          <a:prstGeom prst="rect">
            <a:avLst/>
          </a:prstGeom>
          <a:noFill/>
        </p:spPr>
        <p:txBody>
          <a:bodyPr wrap="none" rtlCol="0">
            <a:spAutoFit/>
          </a:bodyPr>
          <a:lstStyle/>
          <a:p>
            <a:pPr algn="just"/>
            <a:r>
              <a:rPr lang="en-US" sz="2800" b="1" dirty="0"/>
              <a:t>Murine HS2 3’eRNA reveals a half-life of about 9 minutes, remains </a:t>
            </a:r>
          </a:p>
          <a:p>
            <a:pPr algn="just"/>
            <a:r>
              <a:rPr lang="en-US" sz="2800" b="1" dirty="0"/>
              <a:t>associated with the b-globin gee locus and is required for high level </a:t>
            </a:r>
          </a:p>
          <a:p>
            <a:pPr algn="just"/>
            <a:r>
              <a:rPr lang="el-GR" sz="2800" b="1" dirty="0"/>
              <a:t>β</a:t>
            </a:r>
            <a:r>
              <a:rPr lang="en-US" sz="2800" b="1" dirty="0" err="1"/>
              <a:t>maj</a:t>
            </a:r>
            <a:r>
              <a:rPr lang="en-US" sz="2800" b="1" dirty="0"/>
              <a:t>-globin gene expression.</a:t>
            </a:r>
          </a:p>
          <a:p>
            <a:pPr algn="just"/>
            <a:r>
              <a:rPr lang="en-US" sz="2800" b="1" dirty="0"/>
              <a:t>(</a:t>
            </a:r>
            <a:r>
              <a:rPr lang="en-US" sz="2800" b="1" dirty="0" err="1"/>
              <a:t>Gurumurthy</a:t>
            </a:r>
            <a:r>
              <a:rPr lang="en-US" sz="2800" b="1" dirty="0"/>
              <a:t> et al., </a:t>
            </a:r>
            <a:r>
              <a:rPr lang="en-US" sz="2800" b="1" dirty="0" err="1"/>
              <a:t>Nucl</a:t>
            </a:r>
            <a:r>
              <a:rPr lang="en-US" sz="2800" b="1" dirty="0"/>
              <a:t>. Acids. Res., 2021) </a:t>
            </a:r>
          </a:p>
        </p:txBody>
      </p:sp>
      <p:sp>
        <p:nvSpPr>
          <p:cNvPr id="345" name="Rectangle 344">
            <a:extLst>
              <a:ext uri="{FF2B5EF4-FFF2-40B4-BE49-F238E27FC236}">
                <a16:creationId xmlns:a16="http://schemas.microsoft.com/office/drawing/2014/main" id="{24E8EFE9-D424-4FA6-958D-EC209F2CCC24}"/>
              </a:ext>
            </a:extLst>
          </p:cNvPr>
          <p:cNvSpPr/>
          <p:nvPr/>
        </p:nvSpPr>
        <p:spPr>
          <a:xfrm>
            <a:off x="434814" y="35817622"/>
            <a:ext cx="29379192" cy="1063178"/>
          </a:xfrm>
          <a:prstGeom prst="rect">
            <a:avLst/>
          </a:prstGeom>
          <a:ln>
            <a:solidFill>
              <a:srgbClr val="08121E"/>
            </a:solidFill>
          </a:ln>
          <a:effectLst/>
        </p:spPr>
        <p:style>
          <a:lnRef idx="1">
            <a:schemeClr val="accent1"/>
          </a:lnRef>
          <a:fillRef idx="1001">
            <a:schemeClr val="dk2"/>
          </a:fillRef>
          <a:effectRef idx="2">
            <a:schemeClr val="accent1"/>
          </a:effectRef>
          <a:fontRef idx="minor">
            <a:schemeClr val="lt1"/>
          </a:fontRef>
        </p:style>
        <p:txBody>
          <a:bodyPr rtlCol="0" anchor="ctr"/>
          <a:lstStyle/>
          <a:p>
            <a:pPr algn="ctr"/>
            <a:r>
              <a:rPr lang="en-US" sz="3089" b="1" dirty="0">
                <a:latin typeface="Arial" pitchFamily="34" charset="0"/>
                <a:cs typeface="Arial" pitchFamily="34" charset="0"/>
              </a:rPr>
              <a:t>Summary – Acknowledgements - Funding</a:t>
            </a:r>
          </a:p>
        </p:txBody>
      </p:sp>
      <p:pic>
        <p:nvPicPr>
          <p:cNvPr id="14" name="Picture 13">
            <a:extLst>
              <a:ext uri="{FF2B5EF4-FFF2-40B4-BE49-F238E27FC236}">
                <a16:creationId xmlns:a16="http://schemas.microsoft.com/office/drawing/2014/main" id="{35422BB2-4895-4618-BDC3-675AF13476EF}"/>
              </a:ext>
            </a:extLst>
          </p:cNvPr>
          <p:cNvPicPr>
            <a:picLocks noChangeAspect="1"/>
          </p:cNvPicPr>
          <p:nvPr/>
        </p:nvPicPr>
        <p:blipFill>
          <a:blip r:embed="rId8"/>
          <a:stretch>
            <a:fillRect/>
          </a:stretch>
        </p:blipFill>
        <p:spPr>
          <a:xfrm>
            <a:off x="9067800" y="8029574"/>
            <a:ext cx="11024397" cy="11401426"/>
          </a:xfrm>
          <a:prstGeom prst="rect">
            <a:avLst/>
          </a:prstGeom>
        </p:spPr>
      </p:pic>
      <p:pic>
        <p:nvPicPr>
          <p:cNvPr id="15" name="Picture 14" descr="Chart&#10;&#10;Description automatically generated">
            <a:extLst>
              <a:ext uri="{FF2B5EF4-FFF2-40B4-BE49-F238E27FC236}">
                <a16:creationId xmlns:a16="http://schemas.microsoft.com/office/drawing/2014/main" id="{D68C1399-D3B6-4E34-A5B7-5ACAAFA0E0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98736" y="24790199"/>
            <a:ext cx="10110465" cy="2881002"/>
          </a:xfrm>
          <a:prstGeom prst="rect">
            <a:avLst/>
          </a:prstGeom>
        </p:spPr>
      </p:pic>
      <p:sp>
        <p:nvSpPr>
          <p:cNvPr id="68" name="文本框 11">
            <a:extLst>
              <a:ext uri="{FF2B5EF4-FFF2-40B4-BE49-F238E27FC236}">
                <a16:creationId xmlns:a16="http://schemas.microsoft.com/office/drawing/2014/main" id="{F64352DF-729D-487F-B368-037E5D25CBCA}"/>
              </a:ext>
            </a:extLst>
          </p:cNvPr>
          <p:cNvSpPr txBox="1"/>
          <p:nvPr/>
        </p:nvSpPr>
        <p:spPr>
          <a:xfrm>
            <a:off x="19198737" y="27933116"/>
            <a:ext cx="5024247" cy="1063178"/>
          </a:xfrm>
          <a:prstGeom prst="rect">
            <a:avLst/>
          </a:prstGeom>
          <a:noFill/>
        </p:spPr>
        <p:txBody>
          <a:bodyPr wrap="square" rtlCol="0">
            <a:noAutofit/>
          </a:bodyPr>
          <a:lstStyle/>
          <a:p>
            <a:pPr marL="0" marR="0" algn="l">
              <a:spcBef>
                <a:spcPts val="0"/>
              </a:spcBef>
              <a:spcAft>
                <a:spcPts val="0"/>
              </a:spcAft>
            </a:pPr>
            <a:r>
              <a:rPr lang="en-US" sz="2400" kern="100" dirty="0">
                <a:effectLst/>
                <a:latin typeface="Calibri" panose="020F0502020204030204" pitchFamily="34" charset="0"/>
                <a:ea typeface="SimSun" panose="02010600030101010101" pitchFamily="2" charset="-122"/>
                <a:cs typeface="Times New Roman" panose="02020603050405020304" pitchFamily="18" charset="0"/>
              </a:rPr>
              <a:t>3’</a:t>
            </a:r>
            <a:r>
              <a:rPr lang="en-US" sz="24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AAGAAAGGAAATCAACCTGAAGAGTATTTATACAGATAACAAAATACAGAGAGTGAGTTAAATGTGTAATAACTGTG5</a:t>
            </a:r>
            <a:r>
              <a:rPr lang="zh-CN" sz="24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24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69" name="文本框 11">
            <a:extLst>
              <a:ext uri="{FF2B5EF4-FFF2-40B4-BE49-F238E27FC236}">
                <a16:creationId xmlns:a16="http://schemas.microsoft.com/office/drawing/2014/main" id="{4FF22B1D-1269-4E6C-90AC-FA0BC1033C16}"/>
              </a:ext>
            </a:extLst>
          </p:cNvPr>
          <p:cNvSpPr txBox="1"/>
          <p:nvPr/>
        </p:nvSpPr>
        <p:spPr>
          <a:xfrm>
            <a:off x="24417863" y="27933115"/>
            <a:ext cx="4913132" cy="988695"/>
          </a:xfrm>
          <a:prstGeom prst="rect">
            <a:avLst/>
          </a:prstGeom>
          <a:noFill/>
        </p:spPr>
        <p:txBody>
          <a:bodyPr wrap="square" rtlCol="0">
            <a:noAutofit/>
          </a:bodyPr>
          <a:lstStyle/>
          <a:p>
            <a:pPr marL="0" marR="0" algn="l">
              <a:spcBef>
                <a:spcPts val="0"/>
              </a:spcBef>
              <a:spcAft>
                <a:spcPts val="0"/>
              </a:spcAft>
            </a:pPr>
            <a:r>
              <a:rPr lang="en-US" sz="2400" kern="100" dirty="0">
                <a:effectLst/>
                <a:latin typeface="Calibri" panose="020F0502020204030204" pitchFamily="34" charset="0"/>
                <a:ea typeface="SimSun" panose="02010600030101010101" pitchFamily="2" charset="-122"/>
                <a:cs typeface="Times New Roman" panose="02020603050405020304" pitchFamily="18" charset="0"/>
              </a:rPr>
              <a:t>3</a:t>
            </a:r>
            <a:r>
              <a:rPr lang="zh-CN" sz="24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2400" kern="100" dirty="0">
                <a:effectLst/>
                <a:latin typeface="Calibri" panose="020F0502020204030204" pitchFamily="34" charset="0"/>
                <a:ea typeface="SimSun" panose="02010600030101010101" pitchFamily="2" charset="-122"/>
                <a:cs typeface="Times New Roman" panose="02020603050405020304" pitchFamily="18" charset="0"/>
              </a:rPr>
              <a:t>AAAAGGGAATGTGGGAGGTCAGTGCATTTAAAACATAAAGAAATGAAGAGCTAGTTCAAACCTTGGGAAAATAC</a:t>
            </a:r>
            <a:r>
              <a:rPr lang="en-US" sz="24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5</a:t>
            </a:r>
            <a:r>
              <a:rPr lang="zh-CN" sz="24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24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 </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7" name="Rectangle 16">
            <a:extLst>
              <a:ext uri="{FF2B5EF4-FFF2-40B4-BE49-F238E27FC236}">
                <a16:creationId xmlns:a16="http://schemas.microsoft.com/office/drawing/2014/main" id="{9EA0EF30-B762-41ED-BCEF-565199B76FB9}"/>
              </a:ext>
            </a:extLst>
          </p:cNvPr>
          <p:cNvSpPr/>
          <p:nvPr/>
        </p:nvSpPr>
        <p:spPr>
          <a:xfrm>
            <a:off x="19440883" y="30053340"/>
            <a:ext cx="9309522" cy="1569660"/>
          </a:xfrm>
          <a:prstGeom prst="rect">
            <a:avLst/>
          </a:prstGeom>
        </p:spPr>
        <p:txBody>
          <a:bodyPr wrap="square">
            <a:spAutoFit/>
          </a:bodyPr>
          <a:lstStyle/>
          <a:p>
            <a:pPr algn="just"/>
            <a:r>
              <a:rPr lang="en-US" sz="2400" b="1" kern="100" dirty="0" err="1">
                <a:latin typeface="Calibri" panose="020F0502020204030204" pitchFamily="34" charset="0"/>
                <a:ea typeface="SimSun" panose="02010600030101010101" pitchFamily="2" charset="-122"/>
                <a:cs typeface="Times New Roman" panose="02020603050405020304" pitchFamily="18" charset="0"/>
              </a:rPr>
              <a:t>Tool:longtarget</a:t>
            </a:r>
            <a:endParaRPr lang="en-US" sz="2400" b="1" kern="100" dirty="0">
              <a:latin typeface="Calibri" panose="020F0502020204030204" pitchFamily="34" charset="0"/>
              <a:ea typeface="SimSun" panose="02010600030101010101" pitchFamily="2" charset="-122"/>
              <a:cs typeface="Times New Roman" panose="02020603050405020304" pitchFamily="18" charset="0"/>
            </a:endParaRPr>
          </a:p>
          <a:p>
            <a:pPr algn="just"/>
            <a:r>
              <a:rPr lang="en-US" sz="2400" kern="100" dirty="0" err="1">
                <a:latin typeface="Calibri" panose="020F0502020204030204" pitchFamily="34" charset="0"/>
                <a:ea typeface="SimSun" panose="02010600030101010101" pitchFamily="2" charset="-122"/>
                <a:cs typeface="Times New Roman" panose="02020603050405020304" pitchFamily="18" charset="0"/>
              </a:rPr>
              <a:t>Longtarget</a:t>
            </a:r>
            <a:r>
              <a:rPr lang="en-US" sz="2400" kern="100" dirty="0">
                <a:latin typeface="Calibri" panose="020F0502020204030204" pitchFamily="34" charset="0"/>
                <a:ea typeface="SimSun" panose="02010600030101010101" pitchFamily="2" charset="-122"/>
                <a:cs typeface="Times New Roman" panose="02020603050405020304" pitchFamily="18" charset="0"/>
              </a:rPr>
              <a:t>(He S, Zhang H, Liu H, Zhu H. </a:t>
            </a:r>
            <a:r>
              <a:rPr lang="en-US" sz="2400" kern="100" dirty="0" err="1">
                <a:latin typeface="Calibri" panose="020F0502020204030204" pitchFamily="34" charset="0"/>
                <a:ea typeface="SimSun" panose="02010600030101010101" pitchFamily="2" charset="-122"/>
                <a:cs typeface="Times New Roman" panose="02020603050405020304" pitchFamily="18" charset="0"/>
              </a:rPr>
              <a:t>LongTarget</a:t>
            </a:r>
            <a:r>
              <a:rPr lang="en-US" sz="2400" kern="100" dirty="0">
                <a:latin typeface="Calibri" panose="020F0502020204030204" pitchFamily="34" charset="0"/>
                <a:ea typeface="SimSun" panose="02010600030101010101" pitchFamily="2" charset="-122"/>
                <a:cs typeface="Times New Roman" panose="02020603050405020304" pitchFamily="18" charset="0"/>
              </a:rPr>
              <a:t>: a tool to predict lncRNA DNA-binding motifs and binding sites via </a:t>
            </a:r>
            <a:r>
              <a:rPr lang="en-US" sz="2400" kern="100" dirty="0" err="1">
                <a:latin typeface="Calibri" panose="020F0502020204030204" pitchFamily="34" charset="0"/>
                <a:ea typeface="SimSun" panose="02010600030101010101" pitchFamily="2" charset="-122"/>
                <a:cs typeface="Times New Roman" panose="02020603050405020304" pitchFamily="18" charset="0"/>
              </a:rPr>
              <a:t>Hoogsteen</a:t>
            </a:r>
            <a:r>
              <a:rPr lang="en-US" sz="2400" kern="100" dirty="0">
                <a:latin typeface="Calibri" panose="020F0502020204030204" pitchFamily="34" charset="0"/>
                <a:ea typeface="SimSun" panose="02010600030101010101" pitchFamily="2" charset="-122"/>
                <a:cs typeface="Times New Roman" panose="02020603050405020304" pitchFamily="18" charset="0"/>
              </a:rPr>
              <a:t> base-pairing analysis. Bioinformatics. 2015)</a:t>
            </a:r>
            <a:endParaRPr lang="en-US" sz="24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1" name="图片 7" descr="Figure">
            <a:extLst>
              <a:ext uri="{FF2B5EF4-FFF2-40B4-BE49-F238E27FC236}">
                <a16:creationId xmlns:a16="http://schemas.microsoft.com/office/drawing/2014/main" id="{AD3E40B2-B82D-4339-9F2F-B327C8465614}"/>
              </a:ext>
            </a:extLst>
          </p:cNvPr>
          <p:cNvPicPr>
            <a:picLocks noChangeAspect="1"/>
          </p:cNvPicPr>
          <p:nvPr/>
        </p:nvPicPr>
        <p:blipFill>
          <a:blip r:embed="rId10"/>
          <a:stretch>
            <a:fillRect/>
          </a:stretch>
        </p:blipFill>
        <p:spPr>
          <a:xfrm>
            <a:off x="271378" y="26555396"/>
            <a:ext cx="8332787" cy="4150118"/>
          </a:xfrm>
          <a:prstGeom prst="rect">
            <a:avLst/>
          </a:prstGeom>
        </p:spPr>
      </p:pic>
      <p:pic>
        <p:nvPicPr>
          <p:cNvPr id="72" name="图片 19" descr="资源 4k22">
            <a:extLst>
              <a:ext uri="{FF2B5EF4-FFF2-40B4-BE49-F238E27FC236}">
                <a16:creationId xmlns:a16="http://schemas.microsoft.com/office/drawing/2014/main" id="{E8095C50-A368-4617-A69C-8AD0C54596CD}"/>
              </a:ext>
            </a:extLst>
          </p:cNvPr>
          <p:cNvPicPr>
            <a:picLocks noChangeAspect="1"/>
          </p:cNvPicPr>
          <p:nvPr/>
        </p:nvPicPr>
        <p:blipFill>
          <a:blip r:embed="rId11"/>
          <a:stretch>
            <a:fillRect/>
          </a:stretch>
        </p:blipFill>
        <p:spPr>
          <a:xfrm>
            <a:off x="417946" y="31155232"/>
            <a:ext cx="7567495" cy="2906168"/>
          </a:xfrm>
          <a:prstGeom prst="rect">
            <a:avLst/>
          </a:prstGeom>
        </p:spPr>
      </p:pic>
      <p:sp>
        <p:nvSpPr>
          <p:cNvPr id="73" name="TextBox 72">
            <a:extLst>
              <a:ext uri="{FF2B5EF4-FFF2-40B4-BE49-F238E27FC236}">
                <a16:creationId xmlns:a16="http://schemas.microsoft.com/office/drawing/2014/main" id="{BAB61C32-628E-46F4-A1DB-BCEBD15549EA}"/>
              </a:ext>
            </a:extLst>
          </p:cNvPr>
          <p:cNvSpPr txBox="1"/>
          <p:nvPr/>
        </p:nvSpPr>
        <p:spPr>
          <a:xfrm>
            <a:off x="470887" y="23676682"/>
            <a:ext cx="7933768" cy="1815882"/>
          </a:xfrm>
          <a:prstGeom prst="rect">
            <a:avLst/>
          </a:prstGeom>
          <a:noFill/>
        </p:spPr>
        <p:txBody>
          <a:bodyPr wrap="square" rtlCol="0">
            <a:spAutoFit/>
          </a:bodyPr>
          <a:lstStyle/>
          <a:p>
            <a:pPr algn="just"/>
            <a:r>
              <a:rPr lang="en-US" sz="2800" b="1" dirty="0"/>
              <a:t>We searched for potential interactions between HS2 5’ and 3’ </a:t>
            </a:r>
            <a:r>
              <a:rPr lang="en-US" sz="2800" b="1" dirty="0" err="1"/>
              <a:t>eRNA</a:t>
            </a:r>
            <a:r>
              <a:rPr lang="en-US" sz="2800" b="1" dirty="0"/>
              <a:t> taking into consideration Watson-Crick base pairing plus G:U base pairing (found in RNA:DNA and RNA:RNA interactions).  </a:t>
            </a:r>
          </a:p>
        </p:txBody>
      </p:sp>
      <p:sp>
        <p:nvSpPr>
          <p:cNvPr id="18" name="Rectangle 17">
            <a:extLst>
              <a:ext uri="{FF2B5EF4-FFF2-40B4-BE49-F238E27FC236}">
                <a16:creationId xmlns:a16="http://schemas.microsoft.com/office/drawing/2014/main" id="{EABCD994-7A67-4B9C-9F65-A4DAC27F4F67}"/>
              </a:ext>
            </a:extLst>
          </p:cNvPr>
          <p:cNvSpPr/>
          <p:nvPr/>
        </p:nvSpPr>
        <p:spPr>
          <a:xfrm>
            <a:off x="6096000" y="33547140"/>
            <a:ext cx="381000" cy="1635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8D0945B-90B0-4AF1-B82B-CCFD65246824}"/>
              </a:ext>
            </a:extLst>
          </p:cNvPr>
          <p:cNvSpPr txBox="1"/>
          <p:nvPr/>
        </p:nvSpPr>
        <p:spPr>
          <a:xfrm>
            <a:off x="6286500" y="27659403"/>
            <a:ext cx="1482201" cy="369332"/>
          </a:xfrm>
          <a:prstGeom prst="rect">
            <a:avLst/>
          </a:prstGeom>
          <a:noFill/>
        </p:spPr>
        <p:txBody>
          <a:bodyPr wrap="none" rtlCol="0">
            <a:spAutoFit/>
          </a:bodyPr>
          <a:lstStyle/>
          <a:p>
            <a:r>
              <a:rPr lang="en-US" sz="1800" dirty="0"/>
              <a:t>Coding strand</a:t>
            </a:r>
          </a:p>
        </p:txBody>
      </p:sp>
      <p:sp>
        <p:nvSpPr>
          <p:cNvPr id="82" name="圆角矩形 11">
            <a:extLst>
              <a:ext uri="{FF2B5EF4-FFF2-40B4-BE49-F238E27FC236}">
                <a16:creationId xmlns:a16="http://schemas.microsoft.com/office/drawing/2014/main" id="{5BABD808-575D-46DA-8E2C-485F4E5A804A}"/>
              </a:ext>
            </a:extLst>
          </p:cNvPr>
          <p:cNvSpPr/>
          <p:nvPr/>
        </p:nvSpPr>
        <p:spPr>
          <a:xfrm>
            <a:off x="2142171" y="28103751"/>
            <a:ext cx="1263650" cy="1149466"/>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spcBef>
                <a:spcPts val="0"/>
              </a:spcBef>
              <a:spcAft>
                <a:spcPts val="0"/>
              </a:spcAft>
            </a:pPr>
            <a:r>
              <a:rPr lang="en-US" sz="1050" kern="100">
                <a:effectLst/>
                <a:ea typeface="SimSun" panose="02010600030101010101" pitchFamily="2" charset="-122"/>
                <a:cs typeface="Times New Roman" panose="02020603050405020304" pitchFamily="18" charset="0"/>
              </a:rPr>
              <a:t> </a:t>
            </a:r>
          </a:p>
        </p:txBody>
      </p:sp>
      <p:pic>
        <p:nvPicPr>
          <p:cNvPr id="83" name="图片 1">
            <a:extLst>
              <a:ext uri="{FF2B5EF4-FFF2-40B4-BE49-F238E27FC236}">
                <a16:creationId xmlns:a16="http://schemas.microsoft.com/office/drawing/2014/main" id="{04AE1732-635F-42D3-A64E-D632C947214D}"/>
              </a:ext>
            </a:extLst>
          </p:cNvPr>
          <p:cNvPicPr>
            <a:picLocks noChangeAspect="1"/>
          </p:cNvPicPr>
          <p:nvPr/>
        </p:nvPicPr>
        <p:blipFill>
          <a:blip r:embed="rId12"/>
          <a:stretch>
            <a:fillRect/>
          </a:stretch>
        </p:blipFill>
        <p:spPr>
          <a:xfrm>
            <a:off x="9115989" y="24604652"/>
            <a:ext cx="9599918" cy="3192407"/>
          </a:xfrm>
          <a:prstGeom prst="rect">
            <a:avLst/>
          </a:prstGeom>
          <a:noFill/>
          <a:ln>
            <a:noFill/>
          </a:ln>
        </p:spPr>
      </p:pic>
      <p:sp>
        <p:nvSpPr>
          <p:cNvPr id="25" name="TextBox 24">
            <a:extLst>
              <a:ext uri="{FF2B5EF4-FFF2-40B4-BE49-F238E27FC236}">
                <a16:creationId xmlns:a16="http://schemas.microsoft.com/office/drawing/2014/main" id="{237F91F4-2D14-4232-97C2-3645D66344D7}"/>
              </a:ext>
            </a:extLst>
          </p:cNvPr>
          <p:cNvSpPr txBox="1"/>
          <p:nvPr/>
        </p:nvSpPr>
        <p:spPr>
          <a:xfrm>
            <a:off x="9252827" y="23789075"/>
            <a:ext cx="261385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HS2 3’ sequence</a:t>
            </a:r>
          </a:p>
        </p:txBody>
      </p:sp>
      <p:pic>
        <p:nvPicPr>
          <p:cNvPr id="85" name="图片 2">
            <a:extLst>
              <a:ext uri="{FF2B5EF4-FFF2-40B4-BE49-F238E27FC236}">
                <a16:creationId xmlns:a16="http://schemas.microsoft.com/office/drawing/2014/main" id="{4848A789-45CE-4A7A-8943-78A5E18C1648}"/>
              </a:ext>
            </a:extLst>
          </p:cNvPr>
          <p:cNvPicPr>
            <a:picLocks noChangeAspect="1"/>
          </p:cNvPicPr>
          <p:nvPr/>
        </p:nvPicPr>
        <p:blipFill>
          <a:blip r:embed="rId13"/>
          <a:stretch>
            <a:fillRect/>
          </a:stretch>
        </p:blipFill>
        <p:spPr>
          <a:xfrm>
            <a:off x="9131285" y="29960755"/>
            <a:ext cx="9584788" cy="3396661"/>
          </a:xfrm>
          <a:prstGeom prst="rect">
            <a:avLst/>
          </a:prstGeom>
          <a:noFill/>
          <a:ln>
            <a:noFill/>
          </a:ln>
        </p:spPr>
      </p:pic>
      <p:sp>
        <p:nvSpPr>
          <p:cNvPr id="86" name="TextBox 85">
            <a:extLst>
              <a:ext uri="{FF2B5EF4-FFF2-40B4-BE49-F238E27FC236}">
                <a16:creationId xmlns:a16="http://schemas.microsoft.com/office/drawing/2014/main" id="{213EF13A-D352-46F2-8537-8C7C12C1D8AF}"/>
              </a:ext>
            </a:extLst>
          </p:cNvPr>
          <p:cNvSpPr txBox="1"/>
          <p:nvPr/>
        </p:nvSpPr>
        <p:spPr>
          <a:xfrm>
            <a:off x="9163385" y="29123075"/>
            <a:ext cx="3704860"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β</a:t>
            </a:r>
            <a:r>
              <a:rPr lang="en-US" sz="2400" b="1" dirty="0">
                <a:latin typeface="Arial" panose="020B0604020202020204" pitchFamily="34" charset="0"/>
                <a:cs typeface="Arial" panose="020B0604020202020204" pitchFamily="34" charset="0"/>
              </a:rPr>
              <a:t>-globin -1Kb sequence</a:t>
            </a:r>
          </a:p>
        </p:txBody>
      </p:sp>
      <p:sp>
        <p:nvSpPr>
          <p:cNvPr id="27" name="TextBox 26">
            <a:extLst>
              <a:ext uri="{FF2B5EF4-FFF2-40B4-BE49-F238E27FC236}">
                <a16:creationId xmlns:a16="http://schemas.microsoft.com/office/drawing/2014/main" id="{95FD55BF-7E97-4F67-AC03-414A5D24684E}"/>
              </a:ext>
            </a:extLst>
          </p:cNvPr>
          <p:cNvSpPr txBox="1"/>
          <p:nvPr/>
        </p:nvSpPr>
        <p:spPr>
          <a:xfrm>
            <a:off x="452582" y="37642800"/>
            <a:ext cx="29614646" cy="3785652"/>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Summary and Future Directions</a:t>
            </a:r>
            <a:r>
              <a:rPr lang="en-US" sz="2400" b="1" dirty="0">
                <a:latin typeface="Arial" panose="020B0604020202020204" pitchFamily="34" charset="0"/>
                <a:cs typeface="Arial" panose="020B0604020202020204" pitchFamily="34" charset="0"/>
              </a:rPr>
              <a:t>: We provide evidence that LCR associated </a:t>
            </a:r>
            <a:r>
              <a:rPr lang="en-US" sz="2400" b="1" dirty="0" err="1">
                <a:latin typeface="Arial" panose="020B0604020202020204" pitchFamily="34" charset="0"/>
                <a:cs typeface="Arial" panose="020B0604020202020204" pitchFamily="34" charset="0"/>
              </a:rPr>
              <a:t>eRNA</a:t>
            </a:r>
            <a:r>
              <a:rPr lang="en-US" sz="2400" b="1" dirty="0">
                <a:latin typeface="Arial" panose="020B0604020202020204" pitchFamily="34" charset="0"/>
                <a:cs typeface="Arial" panose="020B0604020202020204" pitchFamily="34" charset="0"/>
              </a:rPr>
              <a:t> plays a functional in globin gene regulation. The bioinformatic analysis points to the possibility that </a:t>
            </a:r>
            <a:r>
              <a:rPr lang="en-US" sz="2400" b="1" dirty="0" err="1">
                <a:latin typeface="Arial" panose="020B0604020202020204" pitchFamily="34" charset="0"/>
                <a:cs typeface="Arial" panose="020B0604020202020204" pitchFamily="34" charset="0"/>
              </a:rPr>
              <a:t>eRNA</a:t>
            </a:r>
            <a:r>
              <a:rPr lang="en-US" sz="2400" b="1" dirty="0">
                <a:latin typeface="Arial" panose="020B0604020202020204" pitchFamily="34" charset="0"/>
                <a:cs typeface="Arial" panose="020B0604020202020204" pitchFamily="34" charset="0"/>
              </a:rPr>
              <a:t> may function</a:t>
            </a:r>
          </a:p>
          <a:p>
            <a:r>
              <a:rPr lang="en-US" sz="2400" b="1" dirty="0">
                <a:latin typeface="Arial" panose="020B0604020202020204" pitchFamily="34" charset="0"/>
                <a:cs typeface="Arial" panose="020B0604020202020204" pitchFamily="34" charset="0"/>
              </a:rPr>
              <a:t>together with proteins to mediate transient interactions between the LCR transcription domain and the globin gene promoters. These transient interactions would allow transfer of Pol II and other basal </a:t>
            </a:r>
          </a:p>
          <a:p>
            <a:r>
              <a:rPr lang="en-US" sz="2400" b="1" dirty="0">
                <a:latin typeface="Arial" panose="020B0604020202020204" pitchFamily="34" charset="0"/>
                <a:cs typeface="Arial" panose="020B0604020202020204" pitchFamily="34" charset="0"/>
              </a:rPr>
              <a:t>transcription factors from the LCR transcription domain to the globin gene promoters. We are currently verifying RNA:RNA and RNA:DNA interactions </a:t>
            </a:r>
            <a:r>
              <a:rPr lang="en-US" sz="2400" b="1" i="1" dirty="0">
                <a:latin typeface="Arial" panose="020B0604020202020204" pitchFamily="34" charset="0"/>
                <a:cs typeface="Arial" panose="020B0604020202020204" pitchFamily="34" charset="0"/>
              </a:rPr>
              <a:t>in vitro </a:t>
            </a:r>
            <a:r>
              <a:rPr lang="en-US" sz="2400" b="1" dirty="0">
                <a:latin typeface="Arial" panose="020B0604020202020204" pitchFamily="34" charset="0"/>
                <a:cs typeface="Arial" panose="020B0604020202020204" pitchFamily="34" charset="0"/>
              </a:rPr>
              <a:t>and in the context of erythroid cells. </a:t>
            </a:r>
          </a:p>
          <a:p>
            <a:r>
              <a:rPr lang="en-US" sz="2400" b="1" dirty="0">
                <a:latin typeface="Arial" panose="020B0604020202020204" pitchFamily="34" charset="0"/>
                <a:cs typeface="Arial" panose="020B0604020202020204" pitchFamily="34" charset="0"/>
              </a:rPr>
              <a:t>We also initiated experiments to examine the functional role of specific LCR associated </a:t>
            </a:r>
            <a:r>
              <a:rPr lang="en-US" sz="2400" b="1" dirty="0" err="1">
                <a:latin typeface="Arial" panose="020B0604020202020204" pitchFamily="34" charset="0"/>
                <a:cs typeface="Arial" panose="020B0604020202020204" pitchFamily="34" charset="0"/>
              </a:rPr>
              <a:t>eRNA</a:t>
            </a:r>
            <a:r>
              <a:rPr lang="en-US" sz="2400" b="1" dirty="0">
                <a:latin typeface="Arial" panose="020B0604020202020204" pitchFamily="34" charset="0"/>
                <a:cs typeface="Arial" panose="020B0604020202020204" pitchFamily="34" charset="0"/>
              </a:rPr>
              <a:t> sequences and the corresponding sequences in the </a:t>
            </a:r>
            <a:r>
              <a:rPr lang="el-GR" sz="2400" b="1" dirty="0">
                <a:latin typeface="Arial" panose="020B0604020202020204" pitchFamily="34" charset="0"/>
                <a:cs typeface="Arial" panose="020B0604020202020204" pitchFamily="34" charset="0"/>
              </a:rPr>
              <a:t>β</a:t>
            </a:r>
            <a:r>
              <a:rPr lang="en-US" sz="2400" b="1" dirty="0">
                <a:latin typeface="Arial" panose="020B0604020202020204" pitchFamily="34" charset="0"/>
                <a:cs typeface="Arial" panose="020B0604020202020204" pitchFamily="34" charset="0"/>
              </a:rPr>
              <a:t>-globin gene region.</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Acknowledgements</a:t>
            </a:r>
            <a:r>
              <a:rPr lang="en-US" sz="2400" b="1" dirty="0">
                <a:latin typeface="Arial" panose="020B0604020202020204" pitchFamily="34" charset="0"/>
                <a:cs typeface="Arial" panose="020B0604020202020204" pitchFamily="34" charset="0"/>
              </a:rPr>
              <a:t>: We thank our colleagues in the </a:t>
            </a:r>
            <a:r>
              <a:rPr lang="en-US" sz="2400" b="1" dirty="0" err="1">
                <a:latin typeface="Arial" panose="020B0604020202020204" pitchFamily="34" charset="0"/>
                <a:cs typeface="Arial" panose="020B0604020202020204" pitchFamily="34" charset="0"/>
              </a:rPr>
              <a:t>Xie</a:t>
            </a:r>
            <a:r>
              <a:rPr lang="en-US" sz="2400" b="1" dirty="0">
                <a:latin typeface="Arial" panose="020B0604020202020204" pitchFamily="34" charset="0"/>
                <a:cs typeface="Arial" panose="020B0604020202020204" pitchFamily="34" charset="0"/>
              </a:rPr>
              <a:t> and Bungert laboratory for fruitful discussions and assistance.</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b="1" u="sng" dirty="0">
                <a:latin typeface="Arial" panose="020B0604020202020204" pitchFamily="34" charset="0"/>
                <a:cs typeface="Arial" panose="020B0604020202020204" pitchFamily="34" charset="0"/>
              </a:rPr>
              <a:t>Funding:</a:t>
            </a:r>
            <a:r>
              <a:rPr lang="en-US" sz="2400" b="1" dirty="0">
                <a:latin typeface="Arial" panose="020B0604020202020204" pitchFamily="34" charset="0"/>
                <a:cs typeface="Arial" panose="020B0604020202020204" pitchFamily="34" charset="0"/>
              </a:rPr>
              <a:t> This work was supported by a grant from the American Society of Hematology and matching funds from the UF College of Medicine (to J.B.)</a:t>
            </a:r>
          </a:p>
        </p:txBody>
      </p:sp>
      <p:graphicFrame>
        <p:nvGraphicFramePr>
          <p:cNvPr id="88" name="Chart 87">
            <a:extLst>
              <a:ext uri="{FF2B5EF4-FFF2-40B4-BE49-F238E27FC236}">
                <a16:creationId xmlns:a16="http://schemas.microsoft.com/office/drawing/2014/main" id="{95E6E32E-2369-4A2F-A469-B57D7C43FE7F}"/>
              </a:ext>
            </a:extLst>
          </p:cNvPr>
          <p:cNvGraphicFramePr>
            <a:graphicFrameLocks noChangeAspect="1"/>
          </p:cNvGraphicFramePr>
          <p:nvPr>
            <p:extLst>
              <p:ext uri="{D42A27DB-BD31-4B8C-83A1-F6EECF244321}">
                <p14:modId xmlns:p14="http://schemas.microsoft.com/office/powerpoint/2010/main" val="3936373101"/>
              </p:ext>
            </p:extLst>
          </p:nvPr>
        </p:nvGraphicFramePr>
        <p:xfrm>
          <a:off x="26875167" y="15544068"/>
          <a:ext cx="3194184" cy="3228656"/>
        </p:xfrm>
        <a:graphic>
          <a:graphicData uri="http://schemas.openxmlformats.org/drawingml/2006/chart">
            <c:chart xmlns:c="http://schemas.openxmlformats.org/drawingml/2006/chart" xmlns:r="http://schemas.openxmlformats.org/officeDocument/2006/relationships" r:id="rId14"/>
          </a:graphicData>
        </a:graphic>
      </p:graphicFrame>
      <p:sp>
        <p:nvSpPr>
          <p:cNvPr id="89" name="TextBox 88">
            <a:extLst>
              <a:ext uri="{FF2B5EF4-FFF2-40B4-BE49-F238E27FC236}">
                <a16:creationId xmlns:a16="http://schemas.microsoft.com/office/drawing/2014/main" id="{F16E018F-F816-45EB-BDF1-1DACB1372330}"/>
              </a:ext>
            </a:extLst>
          </p:cNvPr>
          <p:cNvSpPr txBox="1">
            <a:spLocks noChangeAspect="1"/>
          </p:cNvSpPr>
          <p:nvPr/>
        </p:nvSpPr>
        <p:spPr>
          <a:xfrm rot="19802076">
            <a:off x="26948042" y="18812768"/>
            <a:ext cx="1247223" cy="328723"/>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Scramble</a:t>
            </a:r>
          </a:p>
        </p:txBody>
      </p:sp>
      <p:sp>
        <p:nvSpPr>
          <p:cNvPr id="90" name="TextBox 89">
            <a:extLst>
              <a:ext uri="{FF2B5EF4-FFF2-40B4-BE49-F238E27FC236}">
                <a16:creationId xmlns:a16="http://schemas.microsoft.com/office/drawing/2014/main" id="{3477C1AE-2564-4448-8DD0-0F32BB6E6D95}"/>
              </a:ext>
            </a:extLst>
          </p:cNvPr>
          <p:cNvSpPr txBox="1">
            <a:spLocks noChangeAspect="1"/>
          </p:cNvSpPr>
          <p:nvPr/>
        </p:nvSpPr>
        <p:spPr>
          <a:xfrm rot="19800000">
            <a:off x="27780061" y="18776790"/>
            <a:ext cx="1283159" cy="328723"/>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(A)</a:t>
            </a:r>
          </a:p>
        </p:txBody>
      </p:sp>
      <p:sp>
        <p:nvSpPr>
          <p:cNvPr id="91" name="TextBox 90">
            <a:extLst>
              <a:ext uri="{FF2B5EF4-FFF2-40B4-BE49-F238E27FC236}">
                <a16:creationId xmlns:a16="http://schemas.microsoft.com/office/drawing/2014/main" id="{B9778BE2-7A55-4DF6-B241-C09E7E12962F}"/>
              </a:ext>
            </a:extLst>
          </p:cNvPr>
          <p:cNvSpPr txBox="1">
            <a:spLocks noChangeAspect="1"/>
          </p:cNvSpPr>
          <p:nvPr/>
        </p:nvSpPr>
        <p:spPr>
          <a:xfrm rot="19800000">
            <a:off x="28689416" y="18776634"/>
            <a:ext cx="1283159" cy="328723"/>
          </a:xfrm>
          <a:prstGeom prst="rect">
            <a:avLst/>
          </a:prstGeom>
          <a:noFill/>
        </p:spPr>
        <p:txBody>
          <a:bodyPr wrap="none" bIns="0" rtlCol="0">
            <a:spAutoFit/>
          </a:bodyPr>
          <a:lstStyle/>
          <a:p>
            <a:r>
              <a:rPr lang="en-US" sz="1400" b="1" dirty="0">
                <a:latin typeface="Arial" panose="020B0604020202020204" pitchFamily="34" charset="0"/>
                <a:cs typeface="Arial" panose="020B0604020202020204" pitchFamily="34" charset="0"/>
              </a:rPr>
              <a:t>3’ HS2 (B)</a:t>
            </a:r>
          </a:p>
        </p:txBody>
      </p:sp>
      <p:sp>
        <p:nvSpPr>
          <p:cNvPr id="92" name="TextBox 91">
            <a:extLst>
              <a:ext uri="{FF2B5EF4-FFF2-40B4-BE49-F238E27FC236}">
                <a16:creationId xmlns:a16="http://schemas.microsoft.com/office/drawing/2014/main" id="{9E72582D-BF93-4CA7-89CE-1C6AABAA9188}"/>
              </a:ext>
            </a:extLst>
          </p:cNvPr>
          <p:cNvSpPr txBox="1">
            <a:spLocks noChangeAspect="1"/>
          </p:cNvSpPr>
          <p:nvPr/>
        </p:nvSpPr>
        <p:spPr>
          <a:xfrm>
            <a:off x="27865092" y="15288034"/>
            <a:ext cx="1065864" cy="425412"/>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GATA1</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1499</TotalTime>
  <Words>704</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Mir</dc:creator>
  <cp:lastModifiedBy>Bungert,Jorg</cp:lastModifiedBy>
  <cp:revision>87</cp:revision>
  <dcterms:created xsi:type="dcterms:W3CDTF">2016-09-01T14:10:47Z</dcterms:created>
  <dcterms:modified xsi:type="dcterms:W3CDTF">2022-04-30T15:24:12Z</dcterms:modified>
</cp:coreProperties>
</file>