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tI6OvF2pekkGyxbS5yai4okn0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39AFBB-0ACD-42A3-BFA0-F2258F04D717}">
  <a:tblStyle styleId="{BF39AFBB-0ACD-42A3-BFA0-F2258F04D71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F6E6E6"/>
          </a:solidFill>
        </a:fill>
      </a:tcStyle>
    </a:band1H>
    <a:band2H>
      <a:tcTxStyle/>
    </a:band2H>
    <a:band1V>
      <a:tcTxStyle/>
      <a:tcStyle>
        <a:fill>
          <a:solidFill>
            <a:srgbClr val="F6E6E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</a:seCell>
    <a:swCell>
      <a:tcTxStyle b="on" i="off">
        <a:font>
          <a:latin typeface="Arial"/>
          <a:ea typeface="Arial"/>
          <a:cs typeface="Arial"/>
        </a:font>
        <a:schemeClr val="dk1"/>
      </a:tcTx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ADE3DE1-59B7-4E4C-AC52-CEE73F3F6CB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F6E6E6"/>
          </a:solidFill>
        </a:fill>
      </a:tcStyle>
    </a:band1H>
    <a:band2H>
      <a:tcTxStyle/>
    </a:band2H>
    <a:band1V>
      <a:tcTxStyle/>
      <a:tcStyle>
        <a:fill>
          <a:solidFill>
            <a:srgbClr val="F6E6E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</a:seCell>
    <a:swCell>
      <a:tcTxStyle b="on" i="off">
        <a:font>
          <a:latin typeface="Arial"/>
          <a:ea typeface="Arial"/>
          <a:cs typeface="Arial"/>
        </a:font>
        <a:schemeClr val="dk1"/>
      </a:tcTx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Raleway-boldItalic.fntdata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runan/Desktop/predictive%20analytics/project/fi_f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000" b="1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 Feature I</a:t>
            </a:r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mportance (From</a:t>
            </a:r>
            <a:r>
              <a:rPr lang="en-US" sz="1000" b="1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tuned </a:t>
            </a:r>
            <a:r>
              <a:rPr lang="en-US" sz="1000" b="1" baseline="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accen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97-0D49-A3F1-F27DBAF9F8F3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97-0D49-A3F1-F27DBAF9F8F3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97-0D49-A3F1-F27DBAF9F8F3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497-0D49-A3F1-F27DBAF9F8F3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497-0D49-A3F1-F27DBAF9F8F3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497-0D49-A3F1-F27DBAF9F8F3}"/>
              </c:ext>
            </c:extLst>
          </c:dPt>
          <c:dPt>
            <c:idx val="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497-0D49-A3F1-F27DBAF9F8F3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497-0D49-A3F1-F27DBAF9F8F3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497-0D49-A3F1-F27DBAF9F8F3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497-0D49-A3F1-F27DBAF9F8F3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497-0D49-A3F1-F27DBAF9F8F3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497-0D49-A3F1-F27DBAF9F8F3}"/>
              </c:ext>
            </c:extLst>
          </c:dPt>
          <c:dPt>
            <c:idx val="1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497-0D49-A3F1-F27DBAF9F8F3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497-0D49-A3F1-F27DBAF9F8F3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497-0D49-A3F1-F27DBAF9F8F3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497-0D49-A3F1-F27DBAF9F8F3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497-0D49-A3F1-F27DBAF9F8F3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497-0D49-A3F1-F27DBAF9F8F3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497-0D49-A3F1-F27DBAF9F8F3}"/>
              </c:ext>
            </c:extLst>
          </c:dPt>
          <c:dPt>
            <c:idx val="1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497-0D49-A3F1-F27DBAF9F8F3}"/>
              </c:ext>
            </c:extLst>
          </c:dPt>
          <c:cat>
            <c:strRef>
              <c:f>Sheet1!$A$2:$A$21</c:f>
              <c:strCache>
                <c:ptCount val="20"/>
                <c:pt idx="0">
                  <c:v>client_installments_SK_DPD_max_sum</c:v>
                </c:pt>
                <c:pt idx="1">
                  <c:v>DAYS_LAST_PHONE_CHANGE</c:v>
                </c:pt>
                <c:pt idx="2">
                  <c:v>INCOME_CREDIT_PERC</c:v>
                </c:pt>
                <c:pt idx="3">
                  <c:v>bureau_DAYS_ENDDATE_FACT_max</c:v>
                </c:pt>
                <c:pt idx="4">
                  <c:v>bureau_debt_to_credit_sum</c:v>
                </c:pt>
                <c:pt idx="5">
                  <c:v>bureau_DAYS_CREDIT_max</c:v>
                </c:pt>
                <c:pt idx="6">
                  <c:v>ANNUITY_INCOME_PERC</c:v>
                </c:pt>
                <c:pt idx="7">
                  <c:v>DAYS_ID_PUBLISH</c:v>
                </c:pt>
                <c:pt idx="8">
                  <c:v>bureau_DAYS_CREDIT_ENDDATE_max</c:v>
                </c:pt>
                <c:pt idx="9">
                  <c:v>bureau_debt_to_credit_max</c:v>
                </c:pt>
                <c:pt idx="10">
                  <c:v>DAYS_EMPLOYED_PERC</c:v>
                </c:pt>
                <c:pt idx="11">
                  <c:v>DAYS_EMPLOYED</c:v>
                </c:pt>
                <c:pt idx="12">
                  <c:v>AMT_CREDIT</c:v>
                </c:pt>
                <c:pt idx="13">
                  <c:v>AMT_GOODS_PRICE</c:v>
                </c:pt>
                <c:pt idx="14">
                  <c:v>AMT_ANNUITY</c:v>
                </c:pt>
                <c:pt idx="15">
                  <c:v>DAYS_BIRTH</c:v>
                </c:pt>
                <c:pt idx="16">
                  <c:v>EXT_SOURCE_1</c:v>
                </c:pt>
                <c:pt idx="17">
                  <c:v>EXT_SOURCE_3</c:v>
                </c:pt>
                <c:pt idx="18">
                  <c:v>EXT_SOURCE_2</c:v>
                </c:pt>
                <c:pt idx="19">
                  <c:v>PAYMENT_RATE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80</c:v>
                </c:pt>
                <c:pt idx="1">
                  <c:v>80.399999999999906</c:v>
                </c:pt>
                <c:pt idx="2">
                  <c:v>81.8</c:v>
                </c:pt>
                <c:pt idx="3">
                  <c:v>82.4</c:v>
                </c:pt>
                <c:pt idx="4">
                  <c:v>84.6</c:v>
                </c:pt>
                <c:pt idx="5">
                  <c:v>87.6</c:v>
                </c:pt>
                <c:pt idx="6">
                  <c:v>97.8</c:v>
                </c:pt>
                <c:pt idx="7">
                  <c:v>103.6</c:v>
                </c:pt>
                <c:pt idx="8">
                  <c:v>104.8</c:v>
                </c:pt>
                <c:pt idx="9">
                  <c:v>107.99999999999901</c:v>
                </c:pt>
                <c:pt idx="10">
                  <c:v>112.6</c:v>
                </c:pt>
                <c:pt idx="11">
                  <c:v>117.399999999999</c:v>
                </c:pt>
                <c:pt idx="12">
                  <c:v>120.399999999999</c:v>
                </c:pt>
                <c:pt idx="13">
                  <c:v>144.79999999999899</c:v>
                </c:pt>
                <c:pt idx="14">
                  <c:v>149</c:v>
                </c:pt>
                <c:pt idx="15">
                  <c:v>180.79999999999899</c:v>
                </c:pt>
                <c:pt idx="16">
                  <c:v>227.2</c:v>
                </c:pt>
                <c:pt idx="17">
                  <c:v>239.6</c:v>
                </c:pt>
                <c:pt idx="18">
                  <c:v>256.2</c:v>
                </c:pt>
                <c:pt idx="19">
                  <c:v>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F497-0D49-A3F1-F27DBAF9F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19447168"/>
        <c:axId val="552769648"/>
      </c:barChart>
      <c:catAx>
        <c:axId val="91944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1" u="none" strike="noStrike" kern="1200" baseline="0">
                <a:solidFill>
                  <a:schemeClr val="accent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defRPr>
            </a:pPr>
            <a:endParaRPr lang="en-US"/>
          </a:p>
        </c:txPr>
        <c:crossAx val="552769648"/>
        <c:crosses val="autoZero"/>
        <c:auto val="1"/>
        <c:lblAlgn val="ctr"/>
        <c:lblOffset val="100"/>
        <c:noMultiLvlLbl val="0"/>
      </c:catAx>
      <c:valAx>
        <c:axId val="552769648"/>
        <c:scaling>
          <c:orientation val="minMax"/>
        </c:scaling>
        <c:delete val="0"/>
        <c:axPos val="b"/>
        <c:majorGridlines>
          <c:spPr>
            <a:ln w="0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944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Technical Terms to explain: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Hyperparameters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Stacking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Mention how many features added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explanation required: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briefly discuss methodology for lightgbm feature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Maybe we switch slides 5 and 6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Explanation: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AUC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Bayesian Optimization</a:t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Explanation: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Matrix and how it works</a:t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ee239b9b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24ee239b9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2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png"/><Relationship Id="rId11" Type="http://schemas.openxmlformats.org/officeDocument/2006/relationships/image" Target="../media/image15.png"/><Relationship Id="rId10" Type="http://schemas.openxmlformats.org/officeDocument/2006/relationships/image" Target="../media/image13.png"/><Relationship Id="rId21" Type="http://schemas.openxmlformats.org/officeDocument/2006/relationships/image" Target="../media/image21.png"/><Relationship Id="rId13" Type="http://schemas.openxmlformats.org/officeDocument/2006/relationships/image" Target="../media/image11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5.png"/><Relationship Id="rId15" Type="http://schemas.openxmlformats.org/officeDocument/2006/relationships/image" Target="../media/image20.png"/><Relationship Id="rId14" Type="http://schemas.openxmlformats.org/officeDocument/2006/relationships/image" Target="../media/image22.png"/><Relationship Id="rId17" Type="http://schemas.openxmlformats.org/officeDocument/2006/relationships/image" Target="../media/image23.png"/><Relationship Id="rId16" Type="http://schemas.openxmlformats.org/officeDocument/2006/relationships/image" Target="../media/image24.png"/><Relationship Id="rId5" Type="http://schemas.openxmlformats.org/officeDocument/2006/relationships/image" Target="../media/image14.png"/><Relationship Id="rId19" Type="http://schemas.openxmlformats.org/officeDocument/2006/relationships/image" Target="../media/image27.png"/><Relationship Id="rId6" Type="http://schemas.openxmlformats.org/officeDocument/2006/relationships/image" Target="../media/image18.png"/><Relationship Id="rId18" Type="http://schemas.openxmlformats.org/officeDocument/2006/relationships/image" Target="../media/image26.png"/><Relationship Id="rId7" Type="http://schemas.openxmlformats.org/officeDocument/2006/relationships/image" Target="../media/image25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Minimizing Credit Risk Through Default Prediction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Runan Cao, Bailey Hill, Yufan Li, Will Missling</a:t>
            </a:r>
            <a:endParaRPr sz="170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450" y="3666543"/>
            <a:ext cx="1826550" cy="13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Why are we interested in this project?</a:t>
            </a:r>
            <a:endParaRPr sz="200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738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21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Char char="●"/>
            </a:pPr>
            <a:r>
              <a:rPr b="1" lang="en-US">
                <a:solidFill>
                  <a:schemeClr val="accent1"/>
                </a:solidFill>
              </a:rPr>
              <a:t>Background</a:t>
            </a:r>
            <a:endParaRPr b="1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-US"/>
              <a:t>Home Credit, an international consumer finance provider, is interested in using a variety of data to predict clients repayment abilities and the risk of defaulting on their loans.  Robust predictive models can help them </a:t>
            </a:r>
            <a:r>
              <a:rPr b="1" lang="en-US">
                <a:solidFill>
                  <a:schemeClr val="accent1"/>
                </a:solidFill>
              </a:rPr>
              <a:t>foster a positive lending experience for consumers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b="1" lang="en-US">
                <a:solidFill>
                  <a:schemeClr val="accent1"/>
                </a:solidFill>
              </a:rPr>
              <a:t>improve risk control </a:t>
            </a:r>
            <a:r>
              <a:rPr lang="en-US">
                <a:solidFill>
                  <a:schemeClr val="accent1"/>
                </a:solidFill>
              </a:rPr>
              <a:t>and </a:t>
            </a:r>
            <a:r>
              <a:rPr b="1" lang="en-US">
                <a:solidFill>
                  <a:schemeClr val="accent1"/>
                </a:solidFill>
              </a:rPr>
              <a:t>allocate credit resources efficiently. </a:t>
            </a:r>
            <a:endParaRPr b="1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  <a:p>
            <a:pPr indent="-3521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Char char="●"/>
            </a:pPr>
            <a:r>
              <a:rPr b="1" lang="en-US">
                <a:solidFill>
                  <a:schemeClr val="accent1"/>
                </a:solidFill>
              </a:rPr>
              <a:t>Objective</a:t>
            </a:r>
            <a:endParaRPr b="1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-US"/>
              <a:t>Build a robust model with a strong ability to </a:t>
            </a:r>
            <a:r>
              <a:rPr b="1" lang="en-US">
                <a:solidFill>
                  <a:schemeClr val="accent1"/>
                </a:solidFill>
              </a:rPr>
              <a:t>predict </a:t>
            </a:r>
            <a:endParaRPr b="1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b="1" lang="en-US">
                <a:solidFill>
                  <a:schemeClr val="accent1"/>
                </a:solidFill>
              </a:rPr>
              <a:t>applicants’ default risk.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5349" y="3487479"/>
            <a:ext cx="1903228" cy="140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99551" y="527264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What innovations have we made to build distinguished models?</a:t>
            </a:r>
            <a:endParaRPr sz="200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657416" y="1752038"/>
            <a:ext cx="2119988" cy="2179782"/>
          </a:xfrm>
          <a:prstGeom prst="rect">
            <a:avLst/>
          </a:prstGeom>
          <a:solidFill>
            <a:schemeClr val="lt1"/>
          </a:solidFill>
          <a:ln cap="flat" cmpd="thickThin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Historical + External Data Source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8996"/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-285750" lvl="0" marL="2857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38996"/>
              <a:buFont typeface="Arial"/>
              <a:buChar char="•"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Anomalies Modification</a:t>
            </a:r>
            <a:endParaRPr/>
          </a:p>
          <a:p>
            <a:pPr indent="-285750" lvl="0" marL="28575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38996"/>
              <a:buFont typeface="Arial"/>
              <a:buChar char="•"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Make categorical and numeric variables compatible</a:t>
            </a:r>
            <a:endParaRPr/>
          </a:p>
        </p:txBody>
      </p:sp>
      <p:sp>
        <p:nvSpPr>
          <p:cNvPr id="70" name="Google Shape;70;p3"/>
          <p:cNvSpPr txBox="1"/>
          <p:nvPr/>
        </p:nvSpPr>
        <p:spPr>
          <a:xfrm>
            <a:off x="6054035" y="1758138"/>
            <a:ext cx="2119988" cy="2179782"/>
          </a:xfrm>
          <a:prstGeom prst="rect">
            <a:avLst/>
          </a:prstGeom>
          <a:solidFill>
            <a:schemeClr val="lt1"/>
          </a:solidFill>
          <a:ln cap="flat" cmpd="thinThick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LightGBM  &amp; XGBoost</a:t>
            </a:r>
            <a:endParaRPr b="0" i="0" sz="14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Tested on various selected features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Tuned Hyperparameters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Stacking</a:t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3307846" y="1752038"/>
            <a:ext cx="2119988" cy="2179782"/>
          </a:xfrm>
          <a:prstGeom prst="rect">
            <a:avLst/>
          </a:prstGeom>
          <a:solidFill>
            <a:schemeClr val="lt1"/>
          </a:solidFill>
          <a:ln cap="flat" cmpd="thinThick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8996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8996"/>
              <a:buFont typeface="Lato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Demographic + Behavioral Information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8996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8996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Statistical Aggregates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38996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Domain Knowledge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38996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1605 Features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38996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108108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2901617" y="2743199"/>
            <a:ext cx="186257" cy="1488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5647806" y="2743199"/>
            <a:ext cx="186257" cy="1488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5132670" y="4309601"/>
            <a:ext cx="1451038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 selection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9661" y="1310150"/>
            <a:ext cx="714334" cy="65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8723" y="3381191"/>
            <a:ext cx="712226" cy="61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8723" y="4349251"/>
            <a:ext cx="234510" cy="21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9551" y="1352922"/>
            <a:ext cx="714334" cy="681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>
            <a:stCxn id="70" idx="2"/>
            <a:endCxn id="71" idx="2"/>
          </p:cNvCxnSpPr>
          <p:nvPr/>
        </p:nvCxnSpPr>
        <p:spPr>
          <a:xfrm flipH="1" rot="5400000">
            <a:off x="5737929" y="2561820"/>
            <a:ext cx="6000" cy="2746200"/>
          </a:xfrm>
          <a:prstGeom prst="curvedConnector3">
            <a:avLst>
              <a:gd fmla="val -13040500" name="adj1"/>
            </a:avLst>
          </a:prstGeom>
          <a:noFill/>
          <a:ln cap="flat" cmpd="sng" w="9525">
            <a:solidFill>
              <a:srgbClr val="CE050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1197996" y="2943436"/>
            <a:ext cx="3624329" cy="85378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Age-adjusted current employed days -</a:t>
            </a:r>
            <a:endParaRPr b="1" i="0" sz="14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Indicates the applicant's stability in current employment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1197997" y="1473933"/>
            <a:ext cx="3624329" cy="13224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Ratios -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Assess the applicant's solvency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Annuity to credit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Debt to credit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Annuity to income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Income to credit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311700" y="368806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What have we achieved?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62883" y="873330"/>
            <a:ext cx="4231928" cy="351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Sustainable &amp; Insightful Features</a:t>
            </a:r>
            <a:endParaRPr/>
          </a:p>
        </p:txBody>
      </p:sp>
      <p:graphicFrame>
        <p:nvGraphicFramePr>
          <p:cNvPr id="88" name="Google Shape;88;p4"/>
          <p:cNvGraphicFramePr/>
          <p:nvPr/>
        </p:nvGraphicFramePr>
        <p:xfrm>
          <a:off x="4971141" y="646611"/>
          <a:ext cx="4009976" cy="4299504"/>
        </p:xfrm>
        <a:graphic>
          <a:graphicData uri="http://schemas.openxmlformats.org/drawingml/2006/chart">
            <c:chart r:id="rId3"/>
          </a:graphicData>
        </a:graphic>
      </p:graphicFrame>
      <p:pic>
        <p:nvPicPr>
          <p:cNvPr id="89" name="Google Shape;8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397" y="304632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980" y="196770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397" y="4014436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/>
          <p:nvPr/>
        </p:nvSpPr>
        <p:spPr>
          <a:xfrm>
            <a:off x="1197995" y="3924866"/>
            <a:ext cx="3624329" cy="85378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The gap between the actual payment date and the due date -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Measure whether previous installments are paid on time.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6"/>
          <p:cNvGrpSpPr/>
          <p:nvPr/>
        </p:nvGrpSpPr>
        <p:grpSpPr>
          <a:xfrm>
            <a:off x="1037779" y="1300717"/>
            <a:ext cx="2361585" cy="2231232"/>
            <a:chOff x="1037779" y="1300716"/>
            <a:chExt cx="2524129" cy="2423527"/>
          </a:xfrm>
        </p:grpSpPr>
        <p:pic>
          <p:nvPicPr>
            <p:cNvPr id="98" name="Google Shape;9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2074" y="1300716"/>
              <a:ext cx="470824" cy="449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0649" y="3226606"/>
              <a:ext cx="466306" cy="466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7779" y="2197055"/>
              <a:ext cx="534791" cy="5223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39583" y="2151332"/>
              <a:ext cx="521022" cy="525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06959" y="1300716"/>
              <a:ext cx="478179" cy="449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08406" y="1382176"/>
              <a:ext cx="478179" cy="412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45759" y="3199486"/>
              <a:ext cx="622324" cy="5083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39584" y="3199487"/>
              <a:ext cx="622324" cy="524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925948" y="2167235"/>
              <a:ext cx="582599" cy="55980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Google Shape;107;p6"/>
          <p:cNvCxnSpPr/>
          <p:nvPr/>
        </p:nvCxnSpPr>
        <p:spPr>
          <a:xfrm>
            <a:off x="3845921" y="2577642"/>
            <a:ext cx="1010093" cy="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8" name="Google Shape;108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76442" y="1850273"/>
            <a:ext cx="714334" cy="65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183381" y="1640742"/>
            <a:ext cx="478179" cy="3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 txBox="1"/>
          <p:nvPr>
            <p:ph type="title"/>
          </p:nvPr>
        </p:nvSpPr>
        <p:spPr>
          <a:xfrm>
            <a:off x="431854" y="322706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What is AUC and why we choose it to measure model </a:t>
            </a:r>
            <a:r>
              <a:rPr lang="en-US" sz="2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r>
              <a:rPr lang="en-US" sz="2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560192" y="3790996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Measures the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probability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that a randomly chosen positive instance will have a higher predicted probability of being positive by the model than a randomly chosen negative instance.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6"/>
          <p:cNvSpPr txBox="1"/>
          <p:nvPr/>
        </p:nvSpPr>
        <p:spPr>
          <a:xfrm rot="5400000">
            <a:off x="7194843" y="2094735"/>
            <a:ext cx="466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grpSp>
        <p:nvGrpSpPr>
          <p:cNvPr id="113" name="Google Shape;113;p6"/>
          <p:cNvGrpSpPr/>
          <p:nvPr/>
        </p:nvGrpSpPr>
        <p:grpSpPr>
          <a:xfrm>
            <a:off x="5242629" y="800699"/>
            <a:ext cx="1606303" cy="3359915"/>
            <a:chOff x="5353586" y="651369"/>
            <a:chExt cx="1606303" cy="3359915"/>
          </a:xfrm>
        </p:grpSpPr>
        <p:pic>
          <p:nvPicPr>
            <p:cNvPr id="114" name="Google Shape;114;p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398087" y="917115"/>
              <a:ext cx="295254" cy="254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365850" y="1224611"/>
              <a:ext cx="359728" cy="3456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353586" y="1598040"/>
              <a:ext cx="384257" cy="31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384861" y="1967123"/>
              <a:ext cx="321707" cy="324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401753" y="3047815"/>
              <a:ext cx="287922" cy="287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388026" y="2384494"/>
              <a:ext cx="318542" cy="3111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382699" y="2700557"/>
              <a:ext cx="370680" cy="3125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405494" y="3388566"/>
              <a:ext cx="280441" cy="268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6"/>
            <p:cNvSpPr txBox="1"/>
            <p:nvPr/>
          </p:nvSpPr>
          <p:spPr>
            <a:xfrm>
              <a:off x="5768755" y="931138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0.80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 txBox="1"/>
            <p:nvPr/>
          </p:nvSpPr>
          <p:spPr>
            <a:xfrm>
              <a:off x="5768755" y="1311137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0.75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 txBox="1"/>
            <p:nvPr/>
          </p:nvSpPr>
          <p:spPr>
            <a:xfrm>
              <a:off x="5768755" y="1628899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0.68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 txBox="1"/>
            <p:nvPr/>
          </p:nvSpPr>
          <p:spPr>
            <a:xfrm>
              <a:off x="5768755" y="2037761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0.65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 txBox="1"/>
            <p:nvPr/>
          </p:nvSpPr>
          <p:spPr>
            <a:xfrm>
              <a:off x="5768755" y="2404710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0.55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 txBox="1"/>
            <p:nvPr/>
          </p:nvSpPr>
          <p:spPr>
            <a:xfrm>
              <a:off x="5768755" y="2751597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0.45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 txBox="1"/>
            <p:nvPr/>
          </p:nvSpPr>
          <p:spPr>
            <a:xfrm>
              <a:off x="5768755" y="3072209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0.30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 txBox="1"/>
            <p:nvPr/>
          </p:nvSpPr>
          <p:spPr>
            <a:xfrm>
              <a:off x="5768755" y="3436756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0.26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p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425754" y="3707863"/>
              <a:ext cx="269709" cy="2537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6"/>
            <p:cNvSpPr txBox="1"/>
            <p:nvPr/>
          </p:nvSpPr>
          <p:spPr>
            <a:xfrm>
              <a:off x="5768755" y="3757368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0.20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 txBox="1"/>
            <p:nvPr/>
          </p:nvSpPr>
          <p:spPr>
            <a:xfrm>
              <a:off x="6364466" y="932346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5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6364466" y="1322340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5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 txBox="1"/>
            <p:nvPr/>
          </p:nvSpPr>
          <p:spPr>
            <a:xfrm>
              <a:off x="6364466" y="1632096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5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6364466" y="2031367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5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 txBox="1"/>
            <p:nvPr/>
          </p:nvSpPr>
          <p:spPr>
            <a:xfrm>
              <a:off x="6364466" y="2404710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5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 txBox="1"/>
            <p:nvPr/>
          </p:nvSpPr>
          <p:spPr>
            <a:xfrm>
              <a:off x="6364466" y="2751597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 txBox="1"/>
            <p:nvPr/>
          </p:nvSpPr>
          <p:spPr>
            <a:xfrm>
              <a:off x="6364466" y="3087531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 txBox="1"/>
            <p:nvPr/>
          </p:nvSpPr>
          <p:spPr>
            <a:xfrm>
              <a:off x="6364466" y="3453947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 txBox="1"/>
            <p:nvPr/>
          </p:nvSpPr>
          <p:spPr>
            <a:xfrm>
              <a:off x="6364466" y="3732600"/>
              <a:ext cx="5954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5654175" y="663387"/>
              <a:ext cx="82214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probability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6260483" y="651369"/>
              <a:ext cx="59542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class</a:t>
              </a:r>
              <a:endParaRPr/>
            </a:p>
          </p:txBody>
        </p:sp>
      </p:grpSp>
      <p:sp>
        <p:nvSpPr>
          <p:cNvPr id="143" name="Google Shape;143;p6"/>
          <p:cNvSpPr txBox="1"/>
          <p:nvPr/>
        </p:nvSpPr>
        <p:spPr>
          <a:xfrm>
            <a:off x="3793764" y="2650035"/>
            <a:ext cx="111440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 model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268582" y="2417895"/>
            <a:ext cx="354645" cy="33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8184201" y="3704237"/>
            <a:ext cx="68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0.799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8246932" y="3441875"/>
            <a:ext cx="39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0.5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7004836" y="3441865"/>
            <a:ext cx="116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Random guess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7008595" y="3719627"/>
            <a:ext cx="90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Our model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5144466" y="2837517"/>
            <a:ext cx="1527000" cy="1453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411876" y="305038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What have we achieved?</a:t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1296044" y="822830"/>
            <a:ext cx="4546302" cy="35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Robust</a:t>
            </a:r>
            <a:r>
              <a:rPr b="1" i="0" lang="en-US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&amp; Competitive Models</a:t>
            </a:r>
            <a:endParaRPr/>
          </a:p>
        </p:txBody>
      </p:sp>
      <p:graphicFrame>
        <p:nvGraphicFramePr>
          <p:cNvPr id="156" name="Google Shape;156;p5"/>
          <p:cNvGraphicFramePr/>
          <p:nvPr/>
        </p:nvGraphicFramePr>
        <p:xfrm>
          <a:off x="1403498" y="12594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{BF39AFBB-0ACD-42A3-BFA0-F2258F04D717}</a:tableStyleId>
              </a:tblPr>
              <a:tblGrid>
                <a:gridCol w="1634625"/>
                <a:gridCol w="1477900"/>
                <a:gridCol w="1632975"/>
                <a:gridCol w="1591500"/>
              </a:tblGrid>
              <a:tr h="61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Performance Score (AUC)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LightGBM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(Basic)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LightGBM 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(Bayesian optimization)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XGBoost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</a:tr>
              <a:tr h="44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Main Table (241 Features)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0.74453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0.74625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0.75083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</a:tr>
              <a:tr h="78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Combined Tables w/ Domain and aggregate features (1605 Features)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C00000"/>
                          </a:solidFill>
                        </a:rPr>
                        <a:t>0.79336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C00000"/>
                          </a:solidFill>
                        </a:rPr>
                        <a:t>0.79863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C00000"/>
                          </a:solidFill>
                        </a:rPr>
                        <a:t>0.79530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55250" marB="55250" marR="55250" marL="55250"/>
                </a:tc>
              </a:tr>
              <a:tr h="94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After Feature importance selection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(use LightGBM, threshold=6, 425 Features)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0.79307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0.79674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0.79373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</a:tr>
              <a:tr h="78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After Feature Correlation selection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(Threshold=0.8, 254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Features)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0.79218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0.79551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0.79110</a:t>
                      </a:r>
                      <a:endParaRPr sz="1200" u="none" cap="none" strike="noStrike"/>
                    </a:p>
                  </a:txBody>
                  <a:tcPr marT="55250" marB="55250" marR="55250" marL="55250"/>
                </a:tc>
              </a:tr>
            </a:tbl>
          </a:graphicData>
        </a:graphic>
      </p:graphicFrame>
      <p:sp>
        <p:nvSpPr>
          <p:cNvPr id="157" name="Google Shape;157;p5"/>
          <p:cNvSpPr/>
          <p:nvPr/>
        </p:nvSpPr>
        <p:spPr>
          <a:xfrm>
            <a:off x="1985963" y="11525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4885775" y="2316125"/>
            <a:ext cx="996600" cy="350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519090" y="383408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What does high AUC mean to home credit?</a:t>
            </a:r>
            <a:endParaRPr/>
          </a:p>
        </p:txBody>
      </p:sp>
      <p:graphicFrame>
        <p:nvGraphicFramePr>
          <p:cNvPr id="164" name="Google Shape;164;p7"/>
          <p:cNvGraphicFramePr/>
          <p:nvPr/>
        </p:nvGraphicFramePr>
        <p:xfrm>
          <a:off x="4458090" y="2223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{4ADE3DE1-59B7-4E4C-AC52-CEE73F3F6CBA}</a:tableStyleId>
              </a:tblPr>
              <a:tblGrid>
                <a:gridCol w="853675"/>
                <a:gridCol w="1803900"/>
                <a:gridCol w="1640275"/>
              </a:tblGrid>
              <a:tr h="28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 default</a:t>
                      </a:r>
                      <a:endParaRPr b="0" i="0" sz="12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Default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525" marB="0" marR="9525" marL="9525" anchor="b"/>
                </a:tc>
              </a:tr>
              <a:tr h="7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 default</a:t>
                      </a:r>
                      <a:endParaRPr b="0" i="0" sz="120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+2</a:t>
                      </a:r>
                      <a:r>
                        <a:rPr lang="en-US" sz="105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r>
                        <a:rPr lang="en-US" sz="105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Interest revenue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Business goodwill</a:t>
                      </a:r>
                      <a:endParaRPr b="0" i="0" sz="105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-1</a:t>
                      </a:r>
                      <a:r>
                        <a:rPr lang="en-US" sz="1050"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r>
                        <a:rPr lang="en-US" sz="10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Bad debt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Waste credit resource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525" marB="0" marR="9525" marL="9525" anchor="ctr"/>
                </a:tc>
              </a:tr>
              <a:tr h="60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Default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r>
                        <a:rPr lang="en-US" sz="1050">
                          <a:latin typeface="Lato"/>
                          <a:ea typeface="Lato"/>
                          <a:cs typeface="Lato"/>
                          <a:sym typeface="Lato"/>
                        </a:rPr>
                        <a:t>2400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Bad consumer experience</a:t>
                      </a:r>
                      <a:br>
                        <a:rPr lang="en-US" sz="10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-US" sz="105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Loss potential revenue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+0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Good risk control</a:t>
                      </a:r>
                      <a:endParaRPr b="0" i="0" sz="1050" u="none" cap="none" strike="noStrike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65" name="Google Shape;165;p7"/>
          <p:cNvSpPr txBox="1"/>
          <p:nvPr/>
        </p:nvSpPr>
        <p:spPr>
          <a:xfrm>
            <a:off x="6417730" y="1901281"/>
            <a:ext cx="65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 rot="-5400000">
            <a:off x="3644196" y="2990086"/>
            <a:ext cx="100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</a:t>
            </a:r>
            <a:endParaRPr/>
          </a:p>
        </p:txBody>
      </p:sp>
      <p:sp>
        <p:nvSpPr>
          <p:cNvPr id="167" name="Google Shape;167;p7"/>
          <p:cNvSpPr txBox="1"/>
          <p:nvPr/>
        </p:nvSpPr>
        <p:spPr>
          <a:xfrm>
            <a:off x="5248175" y="1423138"/>
            <a:ext cx="29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Cost and Revenue </a:t>
            </a:r>
            <a:r>
              <a:rPr lang="en-US" sz="1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i="0" lang="en-US" sz="18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atrix</a:t>
            </a:r>
            <a:endParaRPr i="0" sz="18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595300" y="1315950"/>
            <a:ext cx="3106500" cy="29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Hypothetical Case: Peter Parker, is a prospective client for Home Credit on the following terms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$10,000 loan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lang="en-US">
                <a:solidFill>
                  <a:schemeClr val="accent1"/>
                </a:solidFill>
              </a:rPr>
              <a:t>2% Monthly Interest</a:t>
            </a:r>
            <a:endParaRPr b="1">
              <a:solidFill>
                <a:schemeClr val="accent1"/>
              </a:solidFill>
            </a:endParaRPr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b="1" lang="en-US">
                <a:solidFill>
                  <a:schemeClr val="accent1"/>
                </a:solidFill>
              </a:rPr>
              <a:t>12 Month Loan Payback Period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What benefits can our predictive models bring to home credit?</a:t>
            </a:r>
            <a:endParaRPr sz="2000"/>
          </a:p>
        </p:txBody>
      </p:sp>
      <p:sp>
        <p:nvSpPr>
          <p:cNvPr id="174" name="Google Shape;174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4428251" y="1107950"/>
            <a:ext cx="4572000" cy="29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Grow business revenue and improve profitability </a:t>
            </a:r>
            <a:endParaRPr/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Gain business goodwill and achieve company mission: financially-inclusive world. 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Foster a positive lending experience for consumers</a:t>
            </a:r>
            <a:endParaRPr/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Improve risk management: enhance their ability to assess customers’ risk of defaulting</a:t>
            </a:r>
            <a:endParaRPr/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Allocate credit resources efficiently.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4ee239b9b_2_6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56"/>
              <a:buNone/>
            </a:pPr>
            <a:r>
              <a:rPr lang="en-US"/>
              <a:t>Thank you!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CF0B0F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