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8" r:id="rId3"/>
    <p:sldId id="489" r:id="rId4"/>
    <p:sldId id="495" r:id="rId5"/>
    <p:sldId id="493" r:id="rId6"/>
    <p:sldId id="494" r:id="rId7"/>
    <p:sldId id="496" r:id="rId8"/>
    <p:sldId id="490" r:id="rId9"/>
    <p:sldId id="491" r:id="rId10"/>
    <p:sldId id="492" r:id="rId11"/>
    <p:sldId id="469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91" d="100"/>
          <a:sy n="91" d="100"/>
        </p:scale>
        <p:origin x="1308" y="8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  <a:r>
                <a:rPr lang="en-US" altLang="zh-CN" sz="3600" dirty="0">
                  <a:solidFill>
                    <a:schemeClr val="bg1"/>
                  </a:solidFill>
                </a:rPr>
                <a:t>-</a:t>
              </a:r>
              <a:r>
                <a:rPr lang="zh-CN" altLang="en-US" sz="3600" dirty="0">
                  <a:solidFill>
                    <a:schemeClr val="bg1"/>
                  </a:solidFill>
                </a:rPr>
                <a:t>多核版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10549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周周六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暂定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提交报告的时间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3568" y="3003322"/>
            <a:ext cx="7772400" cy="10549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kern="0" dirty="0"/>
              <a:t>爱课堂（</a:t>
            </a:r>
            <a:r>
              <a:rPr lang="en-US" altLang="zh-CN" sz="2400" b="1" kern="0" dirty="0"/>
              <a:t>16</a:t>
            </a:r>
            <a:r>
              <a:rPr lang="zh-CN" altLang="en-US" sz="2400" b="1" kern="0" dirty="0"/>
              <a:t>周会发布作业提交入口）。</a:t>
            </a:r>
            <a:endParaRPr lang="en-US" altLang="zh-CN" sz="2400" b="1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611560" y="25461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提交报告的地点</a:t>
            </a:r>
          </a:p>
        </p:txBody>
      </p:sp>
    </p:spTree>
    <p:extLst>
      <p:ext uri="{BB962C8B-B14F-4D97-AF65-F5344CB8AC3E}">
        <p14:creationId xmlns:p14="http://schemas.microsoft.com/office/powerpoint/2010/main" val="19588279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11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r:id="rId3" imgW="1132027" imgH="1054303" progId="">
                  <p:embed/>
                </p:oleObj>
              </mc:Choice>
              <mc:Fallback>
                <p:oleObj r:id="rId3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727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只做两个核的版本（扩展到多核版类似）。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增加了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条指令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为了简化程序，增加三条功能很强的指令，具体见指令集。这与实际的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差异很大。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每个核有自己的一套寄存器，但两个核共享内存。核心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的代码段从地址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开始，核心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的代码段从地址</a:t>
            </a:r>
            <a:r>
              <a:rPr lang="en-US" altLang="zh-CN" sz="2400" b="1" dirty="0"/>
              <a:t>256</a:t>
            </a:r>
            <a:r>
              <a:rPr lang="zh-CN" altLang="en-US" sz="2400" b="1" dirty="0"/>
              <a:t>开始。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每个核读入自己的指令序列。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多核版说明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验收指令序列非常简单，</a:t>
            </a:r>
            <a:r>
              <a:rPr lang="zh-CN" altLang="en-US" sz="2400" b="1" dirty="0">
                <a:solidFill>
                  <a:srgbClr val="0070C0"/>
                </a:solidFill>
              </a:rPr>
              <a:t>两个核的指令序列是一样的</a:t>
            </a:r>
            <a:r>
              <a:rPr lang="zh-CN" altLang="en-US" sz="2400" b="1" dirty="0"/>
              <a:t>，实现的就是多线程一章里的</a:t>
            </a:r>
            <a:r>
              <a:rPr lang="zh-CN" altLang="en-US" sz="2400" b="1" dirty="0">
                <a:solidFill>
                  <a:srgbClr val="FF0000"/>
                </a:solidFill>
              </a:rPr>
              <a:t>卖票程序</a:t>
            </a:r>
            <a:r>
              <a:rPr lang="zh-CN" altLang="en-US" sz="2400" b="1" dirty="0"/>
              <a:t>（共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张票，两个线程卖）。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为了简化程序，我们规定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这个值存在地址为</a:t>
            </a:r>
            <a:r>
              <a:rPr lang="en-US" altLang="zh-CN" sz="2400" b="1" dirty="0"/>
              <a:t>16384</a:t>
            </a:r>
            <a:r>
              <a:rPr lang="zh-CN" altLang="en-US" sz="2400" b="1" dirty="0"/>
              <a:t>的内存里。所以程序初始化时要将这块内存的值初始化为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。程序结束时它应该变成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多核版说明</a:t>
            </a:r>
          </a:p>
        </p:txBody>
      </p:sp>
    </p:spTree>
    <p:extLst>
      <p:ext uri="{BB962C8B-B14F-4D97-AF65-F5344CB8AC3E}">
        <p14:creationId xmlns:p14="http://schemas.microsoft.com/office/powerpoint/2010/main" val="4622789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DA80B-F82E-497D-9958-33C8E31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ADA6B-9E37-4A35-BA25-064B16E5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19213"/>
            <a:ext cx="8136904" cy="4611687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输入说明</a:t>
            </a:r>
          </a:p>
          <a:p>
            <a:pPr algn="just"/>
            <a:r>
              <a:rPr lang="zh-CN" altLang="en-US" b="1" dirty="0"/>
              <a:t>同单核版输入方式一样，具体格式参见输入样例。</a:t>
            </a:r>
            <a:endParaRPr lang="en-US" altLang="zh-CN" b="1" dirty="0"/>
          </a:p>
          <a:p>
            <a:pPr algn="just"/>
            <a:r>
              <a:rPr lang="zh-CN" altLang="en-US" b="1" dirty="0"/>
              <a:t>为了验收方便，规定核心</a:t>
            </a:r>
            <a:r>
              <a:rPr lang="en-US" altLang="zh-CN" b="1" dirty="0"/>
              <a:t>1</a:t>
            </a:r>
            <a:r>
              <a:rPr lang="zh-CN" altLang="en-US" b="1" dirty="0"/>
              <a:t>读入指令的文件名为</a:t>
            </a:r>
            <a:r>
              <a:rPr lang="en-US" altLang="zh-CN" b="1" dirty="0"/>
              <a:t>dict1.dic</a:t>
            </a:r>
            <a:r>
              <a:rPr lang="zh-CN" altLang="en-US" b="1" dirty="0"/>
              <a:t>，核心</a:t>
            </a:r>
            <a:r>
              <a:rPr lang="en-US" altLang="zh-CN" b="1" dirty="0"/>
              <a:t>2</a:t>
            </a:r>
            <a:r>
              <a:rPr lang="zh-CN" altLang="en-US" b="1" dirty="0"/>
              <a:t>读入指令的文件名为</a:t>
            </a:r>
            <a:r>
              <a:rPr lang="en-US" altLang="zh-CN" b="1" dirty="0"/>
              <a:t>dict2.dic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B507C-324B-45CF-A0CE-7CCB5E7A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3445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5EBBE-BE49-4D28-BDCB-A53728B1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5F270-C210-43A7-96E3-A2B77696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68760"/>
            <a:ext cx="8928546" cy="5184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输出说明</a:t>
            </a:r>
            <a:endParaRPr lang="en-US" altLang="zh-CN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zh-CN" b="1" dirty="0"/>
              <a:t>为了区分每个核心的输出，增加一个类似寄存器的核心</a:t>
            </a:r>
            <a:r>
              <a:rPr lang="en-US" altLang="zh-CN" b="1" dirty="0"/>
              <a:t>ID</a:t>
            </a:r>
            <a:r>
              <a:rPr lang="zh-CN" altLang="zh-CN" b="1" dirty="0"/>
              <a:t>（</a:t>
            </a:r>
            <a:r>
              <a:rPr lang="en-US" altLang="zh-CN" b="1" dirty="0"/>
              <a:t>id</a:t>
            </a:r>
            <a:r>
              <a:rPr lang="zh-CN" altLang="zh-CN" b="1" dirty="0"/>
              <a:t>）</a:t>
            </a:r>
            <a:r>
              <a:rPr lang="en-US" altLang="zh-CN" b="1" dirty="0"/>
              <a:t>,</a:t>
            </a:r>
            <a:r>
              <a:rPr lang="zh-CN" altLang="zh-CN" b="1" dirty="0"/>
              <a:t>该值在整个线程运行期间不变，比如核心</a:t>
            </a:r>
            <a:r>
              <a:rPr lang="en-US" altLang="zh-CN" b="1" dirty="0"/>
              <a:t>1</a:t>
            </a:r>
            <a:r>
              <a:rPr lang="zh-CN" altLang="zh-CN" b="1" dirty="0"/>
              <a:t>的</a:t>
            </a:r>
            <a:r>
              <a:rPr lang="en-US" altLang="zh-CN" b="1" dirty="0"/>
              <a:t>id</a:t>
            </a:r>
            <a:r>
              <a:rPr lang="zh-CN" altLang="zh-CN" b="1" dirty="0"/>
              <a:t>为</a:t>
            </a:r>
            <a:r>
              <a:rPr lang="en-US" altLang="zh-CN" b="1" dirty="0"/>
              <a:t>1</a:t>
            </a:r>
            <a:r>
              <a:rPr lang="zh-CN" altLang="zh-CN" b="1" dirty="0"/>
              <a:t>，核心</a:t>
            </a:r>
            <a:r>
              <a:rPr lang="en-US" altLang="zh-CN" b="1" dirty="0"/>
              <a:t>2</a:t>
            </a:r>
            <a:r>
              <a:rPr lang="zh-CN" altLang="zh-CN" b="1" dirty="0"/>
              <a:t>的</a:t>
            </a:r>
            <a:r>
              <a:rPr lang="en-US" altLang="zh-CN" b="1" dirty="0"/>
              <a:t>id</a:t>
            </a:r>
            <a:r>
              <a:rPr lang="zh-CN" altLang="zh-CN" b="1" dirty="0"/>
              <a:t>为</a:t>
            </a:r>
            <a:r>
              <a:rPr lang="en-US" altLang="zh-CN" b="1" dirty="0"/>
              <a:t>2</a:t>
            </a:r>
            <a:r>
              <a:rPr lang="zh-CN" altLang="zh-CN" b="1" dirty="0"/>
              <a:t>等。大家的输出有两处要修改，一是在输出所有寄存器之前先输出核心</a:t>
            </a:r>
            <a:r>
              <a:rPr lang="en-US" altLang="zh-CN" b="1" dirty="0"/>
              <a:t>ID</a:t>
            </a:r>
            <a:r>
              <a:rPr lang="zh-CN" altLang="zh-CN" b="1" dirty="0"/>
              <a:t>，格式见后边输出样例；二是在执行输出指令时，也是先输出核心</a:t>
            </a:r>
            <a:r>
              <a:rPr lang="en-US" altLang="zh-CN" b="1" dirty="0"/>
              <a:t>ID</a:t>
            </a:r>
            <a:r>
              <a:rPr lang="zh-CN" altLang="zh-CN" b="1" dirty="0"/>
              <a:t>，格式见输出样例。</a:t>
            </a:r>
            <a:endParaRPr lang="zh-CN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zh-CN" altLang="zh-CN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26205-EA19-4740-88FF-5FEEDAA9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9163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F3C11-F760-42ED-8151-F6F27A66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1E739-EDB9-4342-9B49-4BF390D46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96753"/>
            <a:ext cx="8856538" cy="4734148"/>
          </a:xfrm>
        </p:spPr>
        <p:txBody>
          <a:bodyPr/>
          <a:lstStyle/>
          <a:p>
            <a:pPr marL="57150" indent="0" algn="just">
              <a:buNone/>
            </a:pPr>
            <a:r>
              <a:rPr lang="zh-CN" altLang="zh-CN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输出样例</a:t>
            </a:r>
            <a:endParaRPr lang="en-US" altLang="zh-CN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indent="0" algn="just">
              <a:buNone/>
            </a:pPr>
            <a:r>
              <a:rPr lang="zh-CN" altLang="zh-CN" sz="2600" b="1" kern="1200" dirty="0">
                <a:latin typeface="宋体" panose="02010600030101010101" pitchFamily="2" charset="-122"/>
                <a:ea typeface="宋体" panose="02010600030101010101" pitchFamily="2" charset="-122"/>
              </a:rPr>
              <a:t>红色字体为新增内容。</a:t>
            </a:r>
          </a:p>
          <a:p>
            <a:pPr marL="0" indent="0" algn="just">
              <a:buNone/>
            </a:pPr>
            <a:r>
              <a:rPr lang="en-US" altLang="zh-CN" sz="2600" b="1" dirty="0"/>
              <a:t> (1) </a:t>
            </a:r>
            <a:r>
              <a:rPr lang="zh-CN" altLang="en-US" sz="2600" b="1" dirty="0"/>
              <a:t>每执行一条指令，需要保证该条指令的寄存器信息输出是连续的，不能被其它输出信息分割</a:t>
            </a:r>
            <a:r>
              <a:rPr lang="zh-CN" altLang="zh-CN" sz="2600" b="1" dirty="0"/>
              <a:t>：</a:t>
            </a:r>
          </a:p>
          <a:p>
            <a:pPr marL="0" indent="0" algn="just">
              <a:buNone/>
            </a:pPr>
            <a:r>
              <a:rPr lang="en-US" altLang="zh-CN" sz="2600" b="1" dirty="0"/>
              <a:t>	</a:t>
            </a:r>
            <a:r>
              <a:rPr lang="en-US" altLang="zh-CN" sz="2600" b="1" dirty="0">
                <a:solidFill>
                  <a:srgbClr val="FF0000"/>
                </a:solidFill>
              </a:rPr>
              <a:t>id = 2</a:t>
            </a:r>
            <a:endParaRPr lang="zh-CN" altLang="zh-CN" sz="26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altLang="zh-CN" sz="2600" b="1" dirty="0"/>
              <a:t>	</a:t>
            </a:r>
            <a:r>
              <a:rPr lang="en-US" altLang="zh-CN" sz="2600" b="1" dirty="0" err="1"/>
              <a:t>ip</a:t>
            </a:r>
            <a:r>
              <a:rPr lang="en-US" altLang="zh-CN" sz="2600" b="1" dirty="0"/>
              <a:t> = 268</a:t>
            </a:r>
            <a:endParaRPr lang="zh-CN" altLang="zh-CN" sz="2600" b="1" dirty="0"/>
          </a:p>
          <a:p>
            <a:pPr marL="0" indent="0" algn="just">
              <a:buNone/>
            </a:pPr>
            <a:r>
              <a:rPr lang="en-US" altLang="zh-CN" sz="2600" b="1" dirty="0"/>
              <a:t>	flag = 0</a:t>
            </a:r>
            <a:endParaRPr lang="zh-CN" altLang="zh-CN" sz="2600" b="1" dirty="0"/>
          </a:p>
          <a:p>
            <a:pPr marL="0" indent="0" algn="just">
              <a:buNone/>
            </a:pPr>
            <a:r>
              <a:rPr lang="en-US" altLang="zh-CN" sz="2600" b="1" dirty="0"/>
              <a:t>	</a:t>
            </a:r>
            <a:r>
              <a:rPr lang="en-US" altLang="zh-CN" sz="2600" b="1" dirty="0" err="1"/>
              <a:t>ir</a:t>
            </a:r>
            <a:r>
              <a:rPr lang="en-US" altLang="zh-CN" sz="2600" b="1" dirty="0"/>
              <a:t> = 277</a:t>
            </a:r>
            <a:endParaRPr lang="zh-CN" altLang="zh-CN" sz="2600" b="1" dirty="0"/>
          </a:p>
          <a:p>
            <a:pPr marL="0" indent="0" algn="just">
              <a:buNone/>
            </a:pPr>
            <a:r>
              <a:rPr lang="en-US" altLang="zh-CN" sz="2600" b="1" dirty="0"/>
              <a:t>	ax1 = 10 ax2 = 0 ax3 = 0 ax4 = 0</a:t>
            </a:r>
            <a:endParaRPr lang="zh-CN" altLang="zh-CN" sz="2600" b="1" dirty="0"/>
          </a:p>
          <a:p>
            <a:pPr marL="0" indent="0" algn="just">
              <a:buNone/>
            </a:pPr>
            <a:r>
              <a:rPr lang="en-US" altLang="zh-CN" sz="2600" b="1" dirty="0"/>
              <a:t>	ax5 = 16384 ax6 = 0 ax7 = 0 ax8 = 0</a:t>
            </a:r>
            <a:endParaRPr lang="zh-CN" altLang="zh-CN" sz="2600" b="1" dirty="0"/>
          </a:p>
          <a:p>
            <a:pPr marL="0" indent="0" algn="just">
              <a:buNone/>
            </a:pPr>
            <a:r>
              <a:rPr lang="en-US" altLang="zh-CN" sz="2600" b="1" dirty="0"/>
              <a:t>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C7531-BD23-4F11-97A9-AD3F8E63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9450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437D-3D2A-43E8-B0AC-A17FDC40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0DFE5-17E3-45C3-BD1A-F5C952CD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19213"/>
            <a:ext cx="8062664" cy="4611687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输出样例</a:t>
            </a:r>
            <a:endParaRPr lang="en-US" altLang="zh-CN" b="1" dirty="0"/>
          </a:p>
          <a:p>
            <a:pPr marL="0" indent="0" algn="just">
              <a:buNone/>
            </a:pPr>
            <a:r>
              <a:rPr lang="en-US" altLang="zh-CN" sz="2600" b="1" dirty="0"/>
              <a:t>(2) </a:t>
            </a:r>
            <a:r>
              <a:rPr lang="zh-CN" altLang="zh-CN" sz="2600" b="1" dirty="0"/>
              <a:t>输出指令输出：</a:t>
            </a:r>
          </a:p>
          <a:p>
            <a:pPr marL="0" indent="0" algn="just">
              <a:buNone/>
            </a:pPr>
            <a:r>
              <a:rPr lang="en-US" altLang="zh-CN" sz="2600" b="1" dirty="0"/>
              <a:t>	</a:t>
            </a:r>
            <a:r>
              <a:rPr lang="en-US" altLang="zh-CN" sz="2600" b="1" dirty="0">
                <a:solidFill>
                  <a:srgbClr val="FF0000"/>
                </a:solidFill>
              </a:rPr>
              <a:t>id </a:t>
            </a:r>
            <a:r>
              <a:rPr lang="en-US" altLang="zh-CN" sz="2600" b="1">
                <a:solidFill>
                  <a:srgbClr val="FF0000"/>
                </a:solidFill>
              </a:rPr>
              <a:t>= 1    </a:t>
            </a:r>
            <a:r>
              <a:rPr lang="en-US" altLang="zh-CN" sz="2600" b="1" dirty="0"/>
              <a:t>out: 8 (id</a:t>
            </a:r>
            <a:r>
              <a:rPr lang="zh-CN" altLang="en-US" sz="2600" b="1" dirty="0"/>
              <a:t>与</a:t>
            </a:r>
            <a:r>
              <a:rPr lang="en-US" altLang="zh-CN" sz="2600" b="1" dirty="0"/>
              <a:t>out</a:t>
            </a:r>
            <a:r>
              <a:rPr lang="zh-CN" altLang="en-US" sz="2600" b="1" dirty="0"/>
              <a:t>两部分中间相距</a:t>
            </a:r>
            <a:r>
              <a:rPr lang="en-US" altLang="zh-CN" sz="2600" b="1" dirty="0"/>
              <a:t>4</a:t>
            </a:r>
            <a:r>
              <a:rPr lang="zh-CN" altLang="en-US" sz="2600" b="1" dirty="0"/>
              <a:t>个空格</a:t>
            </a:r>
            <a:r>
              <a:rPr lang="en-US" altLang="zh-CN" sz="2600" b="1" dirty="0"/>
              <a:t>) </a:t>
            </a:r>
            <a:r>
              <a:rPr lang="zh-CN" altLang="en-US" sz="2600" b="1" dirty="0"/>
              <a:t>。</a:t>
            </a:r>
            <a:endParaRPr lang="en-US" altLang="zh-CN" sz="2600" b="1" dirty="0"/>
          </a:p>
          <a:p>
            <a:pPr marL="0" indent="0" algn="just">
              <a:buNone/>
            </a:pPr>
            <a:r>
              <a:rPr lang="en-US" altLang="zh-CN" sz="2600" b="1" dirty="0"/>
              <a:t>(3) </a:t>
            </a:r>
            <a:r>
              <a:rPr lang="zh-CN" altLang="en-US" sz="2600" b="1" dirty="0"/>
              <a:t>最后的代码段和数据段只输出一次，格式保持不变。</a:t>
            </a:r>
            <a:endParaRPr lang="en-US" altLang="zh-CN" sz="2600" b="1" dirty="0"/>
          </a:p>
          <a:p>
            <a:pPr marL="0" indent="0" algn="just">
              <a:buNone/>
            </a:pPr>
            <a:r>
              <a:rPr lang="zh-CN" altLang="en-US" sz="2600" b="1" dirty="0">
                <a:solidFill>
                  <a:srgbClr val="0070C0"/>
                </a:solidFill>
              </a:rPr>
              <a:t>注：由于线程调度的随机性，最终的输出结果除代码段和数据段在最后保持不变外，前面每条指令的输出顺序都是不定的。</a:t>
            </a:r>
            <a:r>
              <a:rPr lang="en-US" altLang="zh-CN" b="1" dirty="0"/>
              <a:t> 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652A1E-F4A7-4028-B10A-EC9950AD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3045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725960"/>
            <a:ext cx="8856984" cy="4727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提交源代码，由我们来验证程序。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提交时间为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周周六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暂定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我们会查重。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代码要</a:t>
            </a:r>
            <a:r>
              <a:rPr lang="zh-CN" altLang="en-US" sz="2400" b="1" dirty="0">
                <a:solidFill>
                  <a:srgbClr val="FF0000"/>
                </a:solidFill>
              </a:rPr>
              <a:t>整合到一个</a:t>
            </a:r>
            <a:r>
              <a:rPr lang="en-US" altLang="zh-CN" sz="2400" b="1" dirty="0">
                <a:solidFill>
                  <a:srgbClr val="FF0000"/>
                </a:solidFill>
              </a:rPr>
              <a:t>.c</a:t>
            </a:r>
            <a:r>
              <a:rPr lang="zh-CN" altLang="en-US" sz="2400" b="1" dirty="0">
                <a:solidFill>
                  <a:srgbClr val="FF0000"/>
                </a:solidFill>
              </a:rPr>
              <a:t>文件中，</a:t>
            </a:r>
            <a:r>
              <a:rPr lang="zh-CN" altLang="en-US" sz="2400" b="1" dirty="0"/>
              <a:t>便于我们编译和运行。</a:t>
            </a:r>
            <a:endParaRPr lang="en-US" altLang="zh-CN" sz="240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如果你的环境是</a:t>
            </a:r>
            <a:r>
              <a:rPr lang="en-US" altLang="zh-CN" sz="2400" b="1" dirty="0"/>
              <a:t>windows(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windows</a:t>
            </a:r>
            <a:r>
              <a:rPr lang="zh-CN" altLang="en-US" sz="2400" b="1" dirty="0"/>
              <a:t>线程库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，要保证你的代码可以在</a:t>
            </a:r>
            <a:r>
              <a:rPr lang="en-US" altLang="zh-CN" sz="2400" b="1" dirty="0"/>
              <a:t>Dev-C 5.0</a:t>
            </a:r>
            <a:r>
              <a:rPr lang="zh-CN" altLang="en-US" sz="2400" b="1" dirty="0"/>
              <a:t>版本以上编译通过；如果你的环境是</a:t>
            </a:r>
            <a:r>
              <a:rPr lang="en-US" altLang="zh-CN" sz="2400" b="1" dirty="0" err="1"/>
              <a:t>linux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mac OS(</a:t>
            </a:r>
            <a:r>
              <a:rPr lang="zh-CN" altLang="en-US" sz="2400" b="1" dirty="0"/>
              <a:t>使用</a:t>
            </a:r>
            <a:r>
              <a:rPr lang="en-US" altLang="zh-CN" sz="2400" b="1" dirty="0" err="1"/>
              <a:t>Pthreads</a:t>
            </a:r>
            <a:r>
              <a:rPr lang="zh-CN" altLang="en-US" sz="2400" b="1" dirty="0"/>
              <a:t>线程库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，要保证你的代码可以用</a:t>
            </a:r>
            <a:r>
              <a:rPr lang="en-US" altLang="zh-CN" sz="2400" b="1" dirty="0" err="1"/>
              <a:t>gcc</a:t>
            </a:r>
            <a:r>
              <a:rPr lang="en-US" altLang="zh-CN" sz="2400" b="1" dirty="0"/>
              <a:t> 5.4</a:t>
            </a:r>
            <a:r>
              <a:rPr lang="zh-CN" altLang="en-US" sz="2400" b="1" dirty="0"/>
              <a:t>版本以上编译通过（或者在</a:t>
            </a:r>
            <a:r>
              <a:rPr lang="en-US" altLang="zh-CN" sz="2400" b="1" dirty="0"/>
              <a:t>OJ</a:t>
            </a:r>
            <a:r>
              <a:rPr lang="zh-CN" altLang="en-US" sz="2400" b="1" dirty="0"/>
              <a:t>上试一下，编译通过即可）。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多核版验收</a:t>
            </a:r>
          </a:p>
        </p:txBody>
      </p:sp>
    </p:spTree>
    <p:extLst>
      <p:ext uri="{BB962C8B-B14F-4D97-AF65-F5344CB8AC3E}">
        <p14:creationId xmlns:p14="http://schemas.microsoft.com/office/powerpoint/2010/main" val="5837953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25960"/>
            <a:ext cx="7988424" cy="443934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/>
              <a:t>修改后的概要设计报告（双核版，请在原来提交的单核版概要设计报告上修改，注意改变版本号）。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/>
              <a:t>源代码。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要分模块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多个</a:t>
            </a:r>
            <a:r>
              <a:rPr lang="en-US" altLang="zh-CN" sz="2400" b="1" dirty="0"/>
              <a:t>.c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.h</a:t>
            </a:r>
            <a:r>
              <a:rPr lang="zh-CN" altLang="en-US" sz="2400" b="1" dirty="0"/>
              <a:t>文件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，要有详细的注释。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/>
              <a:t>实验总结。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对自己工作结果的评价，存在的问题、启发、建议等。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需提交的报告</a:t>
            </a:r>
          </a:p>
        </p:txBody>
      </p:sp>
    </p:spTree>
    <p:extLst>
      <p:ext uri="{BB962C8B-B14F-4D97-AF65-F5344CB8AC3E}">
        <p14:creationId xmlns:p14="http://schemas.microsoft.com/office/powerpoint/2010/main" val="11481578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1750</TotalTime>
  <Words>776</Words>
  <Application>Microsoft Office PowerPoint</Application>
  <PresentationFormat>全屏显示(4:3)</PresentationFormat>
  <Paragraphs>65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Times New Roman</vt:lpstr>
      <vt:lpstr>Wingdings</vt:lpstr>
      <vt:lpstr>经分互动规范介绍</vt:lpstr>
      <vt:lpstr>PowerPoint 演示文稿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huanghai</cp:lastModifiedBy>
  <cp:revision>586</cp:revision>
  <dcterms:created xsi:type="dcterms:W3CDTF">2005-11-27T05:02:00Z</dcterms:created>
  <dcterms:modified xsi:type="dcterms:W3CDTF">2021-06-04T14:08:06Z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