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88" r:id="rId4"/>
    <p:sldId id="481" r:id="rId5"/>
    <p:sldId id="482" r:id="rId6"/>
    <p:sldId id="483" r:id="rId7"/>
    <p:sldId id="464" r:id="rId8"/>
    <p:sldId id="465" r:id="rId9"/>
    <p:sldId id="394" r:id="rId10"/>
    <p:sldId id="484" r:id="rId11"/>
    <p:sldId id="485" r:id="rId12"/>
    <p:sldId id="488" r:id="rId13"/>
    <p:sldId id="486" r:id="rId14"/>
    <p:sldId id="487" r:id="rId15"/>
    <p:sldId id="305" r:id="rId16"/>
    <p:sldId id="306" r:id="rId17"/>
    <p:sldId id="273" r:id="rId18"/>
    <p:sldId id="287" r:id="rId19"/>
    <p:sldId id="274" r:id="rId20"/>
    <p:sldId id="275" r:id="rId21"/>
    <p:sldId id="336" r:id="rId22"/>
    <p:sldId id="335" r:id="rId23"/>
    <p:sldId id="35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1" d="100"/>
          <a:sy n="91" d="100"/>
        </p:scale>
        <p:origin x="1308" y="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所有指令执行完后要输出当前内存内容</a:t>
            </a:r>
            <a:endParaRPr lang="en-US" altLang="zh-CN" b="1" dirty="0"/>
          </a:p>
          <a:p>
            <a:pPr lvl="1"/>
            <a:r>
              <a:rPr lang="zh-CN" altLang="en-US" b="1" dirty="0"/>
              <a:t>先输出代码段：</a:t>
            </a:r>
            <a:endParaRPr lang="en-US" altLang="zh-CN" b="1" dirty="0"/>
          </a:p>
          <a:p>
            <a:pPr lvl="2"/>
            <a:r>
              <a:rPr lang="zh-CN" altLang="en-US" b="1" dirty="0"/>
              <a:t>每四个字节一输出（也就是每条指令当成一个整数输出），每行输出</a:t>
            </a:r>
            <a:r>
              <a:rPr lang="en-US" altLang="zh-CN" b="1" dirty="0"/>
              <a:t>8</a:t>
            </a:r>
            <a:r>
              <a:rPr lang="zh-CN" altLang="en-US" b="1" dirty="0"/>
              <a:t>条指令，共输出</a:t>
            </a:r>
            <a:r>
              <a:rPr lang="en-US" altLang="zh-CN" b="1" dirty="0"/>
              <a:t>16</a:t>
            </a:r>
            <a:r>
              <a:rPr lang="zh-CN" altLang="en-US" b="1" dirty="0"/>
              <a:t>行</a:t>
            </a:r>
            <a:endParaRPr lang="en-US" altLang="zh-CN" b="1" dirty="0"/>
          </a:p>
          <a:p>
            <a:pPr lvl="1"/>
            <a:r>
              <a:rPr lang="zh-CN" altLang="en-US" b="1" dirty="0"/>
              <a:t>然后输出数据段：</a:t>
            </a:r>
            <a:endParaRPr lang="en-US" altLang="zh-CN" b="1" dirty="0"/>
          </a:p>
          <a:p>
            <a:pPr lvl="2"/>
            <a:r>
              <a:rPr lang="zh-CN" altLang="en-US" b="1" dirty="0"/>
              <a:t>每两个字节当成一个整数输出，每行输出</a:t>
            </a:r>
            <a:r>
              <a:rPr lang="en-US" altLang="zh-CN" b="1" dirty="0"/>
              <a:t>16</a:t>
            </a:r>
            <a:r>
              <a:rPr lang="zh-CN" altLang="en-US" b="1" dirty="0"/>
              <a:t>个整数，共输出</a:t>
            </a:r>
            <a:r>
              <a:rPr lang="en-US" altLang="zh-CN" b="1" dirty="0"/>
              <a:t>16</a:t>
            </a:r>
            <a:r>
              <a:rPr lang="zh-CN" altLang="en-US" b="1" dirty="0"/>
              <a:t>行。</a:t>
            </a:r>
            <a:endParaRPr lang="en-US" altLang="zh-CN" b="1" dirty="0"/>
          </a:p>
          <a:p>
            <a:pPr lvl="1"/>
            <a:r>
              <a:rPr lang="zh-CN" altLang="en-US" b="1" dirty="0"/>
              <a:t>具体格式见样例。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  <p:extLst>
      <p:ext uri="{BB962C8B-B14F-4D97-AF65-F5344CB8AC3E}">
        <p14:creationId xmlns:p14="http://schemas.microsoft.com/office/powerpoint/2010/main" val="36712233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1235278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输入指令：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/>
              <a:t>输出指令：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662810" y="2492896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out: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195" y="4916578"/>
            <a:ext cx="7011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/>
              <a:t>为用户输入的数值，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r>
              <a:rPr lang="zh-CN" altLang="en-US" sz="2400" dirty="0"/>
              <a:t>为需要输出的数值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注意：输出</a:t>
            </a:r>
            <a:r>
              <a:rPr lang="en-US" altLang="zh-CN" sz="2400" dirty="0">
                <a:solidFill>
                  <a:srgbClr val="FF0000"/>
                </a:solidFill>
              </a:rPr>
              <a:t>in:</a:t>
            </a:r>
            <a:r>
              <a:rPr lang="zh-CN" altLang="en-US" sz="2400" dirty="0">
                <a:solidFill>
                  <a:srgbClr val="FF0000"/>
                </a:solidFill>
              </a:rPr>
              <a:t>后也要输出换行符。</a:t>
            </a:r>
          </a:p>
        </p:txBody>
      </p:sp>
    </p:spTree>
    <p:extLst>
      <p:ext uri="{BB962C8B-B14F-4D97-AF65-F5344CB8AC3E}">
        <p14:creationId xmlns:p14="http://schemas.microsoft.com/office/powerpoint/2010/main" val="3424554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寄存器状态：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636912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= 56</a:t>
            </a:r>
          </a:p>
          <a:p>
            <a:r>
              <a:rPr lang="en-US" altLang="zh-CN" sz="2400" dirty="0"/>
              <a:t>flag = 1</a:t>
            </a:r>
          </a:p>
          <a:p>
            <a:r>
              <a:rPr lang="en-US" altLang="zh-CN" sz="2400" dirty="0" err="1"/>
              <a:t>ir</a:t>
            </a:r>
            <a:r>
              <a:rPr lang="en-US" altLang="zh-CN" sz="2400" dirty="0"/>
              <a:t> = 3104</a:t>
            </a:r>
          </a:p>
          <a:p>
            <a:r>
              <a:rPr lang="en-US" altLang="zh-CN" sz="2400" dirty="0"/>
              <a:t>ax1 = 1 ax2 = 2 ax3 = 3 ax4 = 2</a:t>
            </a:r>
          </a:p>
          <a:p>
            <a:r>
              <a:rPr lang="en-US" altLang="zh-CN" sz="2400" dirty="0"/>
              <a:t>ax5 = 0 ax6 = 16396 ax7 = 0 ax8 = 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9022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代码段内存：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/>
              <a:t>codeSegment :</a:t>
            </a:r>
          </a:p>
          <a:p>
            <a:r>
              <a:rPr lang="fr-FR" altLang="zh-CN" sz="1600" dirty="0"/>
              <a:t>185597952 22036480 22085632 23085058 17825792 23134208 152371200 167903260</a:t>
            </a:r>
          </a:p>
          <a:p>
            <a:r>
              <a:rPr lang="fr-FR" altLang="zh-CN" sz="1600" dirty="0"/>
              <a:t>36044800 34603009 20316160 36700161 23265280 167804956 203423744 0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470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数据段内存：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61864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600" dirty="0"/>
              <a:t>dataSegment :</a:t>
            </a:r>
          </a:p>
          <a:p>
            <a:r>
              <a:rPr lang="es-ES" altLang="zh-CN" sz="1600" dirty="0"/>
              <a:t>5 6 0 0 0 0 0 0 0 0 0 0 0 0 0 0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6242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2F21-9599-4AF8-BEB5-C7035792276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11560" y="1916832"/>
            <a:ext cx="5400675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周 提交概要设计书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验收单核版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>
                <a:sym typeface="+mn-ea"/>
              </a:rPr>
              <a:t>验收双核版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单核版本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双核版本（可在第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要求：按照时间要求提交。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注：概要设计双核版在单核版基础上补充完善即可，文件名称上不用再区分版本号。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7871-7269-426B-A7F6-8E6764DE08C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53400" cy="5206131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详细设计报告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1&lt;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1447800" lvl="2" indent="-533400"/>
            <a:r>
              <a:rPr lang="zh-CN" altLang="en-US" sz="2400" b="1" dirty="0"/>
              <a:t>局部数据结构设计</a:t>
            </a:r>
          </a:p>
          <a:p>
            <a:pPr marL="990600" lvl="1" indent="-533400">
              <a:buFontTx/>
              <a:buNone/>
            </a:pPr>
            <a:r>
              <a:rPr lang="zh-CN" altLang="en-US" sz="2400" b="1" dirty="0"/>
              <a:t>      当前模块的内部变量设计。要求给出数据的含义、变量的命名，以及类型定义。</a:t>
            </a:r>
          </a:p>
          <a:p>
            <a:pPr marL="1447800" lvl="2" indent="-533400"/>
            <a:r>
              <a:rPr lang="zh-CN" altLang="en-US" sz="2400" b="1" dirty="0"/>
              <a:t>算法设计（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图描述）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2&lt;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具体内容和结构参见实验指导书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模板：详细设计</a:t>
            </a:r>
            <a:r>
              <a:rPr lang="en-US" altLang="zh-CN" sz="2400" b="1" dirty="0"/>
              <a:t>】 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要求：按照时间要求提交。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文档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详细设计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注：详细设计双核版在单核版基础上补充完善即可，文件名称上不用再区分版本号。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 </a:t>
            </a:r>
          </a:p>
          <a:p>
            <a:pPr marL="533400" indent="-533400">
              <a:buFontTx/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课题验收说明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8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/>
              <a:t>验收时间：13周、</a:t>
            </a:r>
            <a:r>
              <a:rPr lang="en-US" altLang="zh-CN" b="1" dirty="0"/>
              <a:t>16</a:t>
            </a:r>
            <a:r>
              <a:rPr lang="zh-CN" altLang="en-US" b="1" dirty="0"/>
              <a:t>周周末。</a:t>
            </a:r>
          </a:p>
          <a:p>
            <a:pPr>
              <a:buFontTx/>
              <a:buNone/>
            </a:pPr>
            <a:r>
              <a:rPr lang="zh-CN" altLang="en-US" b="1" dirty="0"/>
              <a:t>验收方式：</a:t>
            </a:r>
          </a:p>
          <a:p>
            <a:pPr>
              <a:buFontTx/>
              <a:buNone/>
            </a:pPr>
            <a:r>
              <a:rPr lang="zh-CN" altLang="en-US" b="1" dirty="0"/>
              <a:t>	1. 单核版直接将代码提交到</a:t>
            </a:r>
            <a:r>
              <a:rPr lang="en-US" altLang="zh-CN" b="1" dirty="0"/>
              <a:t>OJ</a:t>
            </a:r>
            <a:r>
              <a:rPr lang="zh-CN" altLang="en-US" b="1" dirty="0"/>
              <a:t>上。</a:t>
            </a:r>
          </a:p>
          <a:p>
            <a:pPr>
              <a:buFontTx/>
              <a:buNone/>
            </a:pPr>
            <a:r>
              <a:rPr lang="zh-CN" altLang="en-US" b="1" dirty="0"/>
              <a:t>	2. 双核版现场验收。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   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5CBA-FC95-4C27-847C-E989A1E977B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5801" y="2420888"/>
            <a:ext cx="3094112" cy="376237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学习概要设计要包含哪些工作</a:t>
            </a:r>
          </a:p>
          <a:p>
            <a:r>
              <a:rPr lang="zh-CN" altLang="en-US" b="1"/>
              <a:t>学习如何对程序的功能进行分解</a:t>
            </a:r>
            <a:r>
              <a:rPr lang="en-US" altLang="zh-CN" b="1">
                <a:sym typeface="+mn-ea"/>
              </a:rPr>
              <a:t>----</a:t>
            </a:r>
            <a:r>
              <a:rPr lang="zh-CN" altLang="en-US" b="1">
                <a:sym typeface="+mn-ea"/>
              </a:rPr>
              <a:t>模块化</a:t>
            </a:r>
            <a:endParaRPr lang="zh-CN" altLang="en-US" b="1"/>
          </a:p>
          <a:p>
            <a:r>
              <a:rPr lang="zh-CN" altLang="en-US" b="1"/>
              <a:t>学习如何实现算法的并发执行</a:t>
            </a:r>
            <a:r>
              <a:rPr lang="en-US" altLang="zh-CN" b="1"/>
              <a:t>---</a:t>
            </a:r>
            <a:r>
              <a:rPr lang="zh-CN" altLang="en-US" b="1"/>
              <a:t>线程</a:t>
            </a:r>
          </a:p>
          <a:p>
            <a:r>
              <a:rPr lang="zh-CN" altLang="en-US" b="1"/>
              <a:t>简单学习软件单元测试和集成测试方法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模拟一个简易的冯诺依曼式计算机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的工作。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字长为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位，共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个寄存器，其中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个系统寄存器，分别为程序计数器，指令寄存器，标志寄存器；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个通用寄存器，即寄存器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（数据寄存器），寄存器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（地址寄存器）。该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至多支持</a:t>
            </a:r>
            <a:r>
              <a:rPr lang="en-US" altLang="zh-CN" sz="2400" b="1" dirty="0"/>
              <a:t>32K</a:t>
            </a:r>
            <a:r>
              <a:rPr lang="zh-CN" altLang="en-US" sz="2400" b="1" dirty="0"/>
              <a:t>内存。内存分两部分，一部分为代码段，从地址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开始。另一部分为数据段，从地址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开始。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所支持的指令集见</a:t>
            </a:r>
            <a:r>
              <a:rPr lang="en-US" altLang="zh-CN" sz="2400" b="1" dirty="0"/>
              <a:t>word</a:t>
            </a:r>
            <a:r>
              <a:rPr lang="zh-CN" altLang="en-US" sz="2400" b="1" dirty="0"/>
              <a:t>文档。每条指令固定由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位（由左至右依次编号为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）二进制数组成，其中第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位为操作码，代表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要执行哪种操作；第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位为操作对象，如寄存器，内存地址等；第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位为立即数。该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有一个输入端口和一个输出端口。输入端口的数据由标准输入设备（键盘）输入，输出端口的数据输出到标准输出设备（显示器）上。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367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程序开始时要从指定文件中读入一段用给定指令集写的程序至内存（从地址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开始顺序保存），程序计数器初始值也为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。此功能为指令加载。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指令加载完成后程序就开始不断重复取指令、分析指令和执行指令的过程。程序每执行一条指令就要输出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当前的状态，如各寄存器的值等。当执行到停机指令时，程序按要求输出后就结束了。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021523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取指令：要求读取程序计数器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内的指令地址，根据这个地址将指令从内存中读入，并保存在指令寄存器中，同时程序计数器内容加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，指向下一个条指令。（因为我们所有的指令长度固定为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个字节，所以加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分析指令：是指对指令寄存器中的指令进行解码，分析出指令的操作码，所需操作数的存放位置等信息等。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执行指令：完成相关计算并将结果写到相应位置。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2544840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319530"/>
            <a:ext cx="8447405" cy="4611370"/>
          </a:xfrm>
        </p:spPr>
        <p:txBody>
          <a:bodyPr/>
          <a:lstStyle/>
          <a:p>
            <a:pPr lvl="1"/>
            <a:r>
              <a:rPr lang="zh-CN" altLang="en-US" b="1" dirty="0"/>
              <a:t>开发两个版本：单核版本和双核版本。</a:t>
            </a:r>
          </a:p>
          <a:p>
            <a:pPr lvl="1"/>
            <a:r>
              <a:rPr lang="zh-CN" altLang="en-US" b="1" dirty="0"/>
              <a:t>单核版本：程序的正确性可以通过</a:t>
            </a:r>
            <a:r>
              <a:rPr lang="en-US" altLang="zh-CN" b="1" dirty="0"/>
              <a:t>OJ</a:t>
            </a:r>
            <a:r>
              <a:rPr lang="zh-CN" altLang="en-US" b="1" dirty="0"/>
              <a:t>验证。</a:t>
            </a:r>
          </a:p>
          <a:p>
            <a:pPr lvl="1"/>
            <a:r>
              <a:rPr lang="zh-CN" altLang="en-US" b="1" dirty="0"/>
              <a:t>双核版本：或者叫多线程版本。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35075"/>
            <a:ext cx="8153400" cy="1617861"/>
          </a:xfrm>
        </p:spPr>
        <p:txBody>
          <a:bodyPr/>
          <a:lstStyle/>
          <a:p>
            <a:r>
              <a:rPr lang="zh-CN" altLang="en-US" b="1" dirty="0"/>
              <a:t>输入方式</a:t>
            </a:r>
          </a:p>
          <a:p>
            <a:pPr lvl="1"/>
            <a:r>
              <a:rPr lang="zh-CN" altLang="en-US" b="1" dirty="0"/>
              <a:t>以文件的方式输入，该文件为一个以停机指令为结尾的指令序列。如：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6" name="矩形 5"/>
          <p:cNvSpPr/>
          <p:nvPr/>
        </p:nvSpPr>
        <p:spPr>
          <a:xfrm>
            <a:off x="1277889" y="3068960"/>
            <a:ext cx="5396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00000001010100000100000000000000</a:t>
            </a:r>
          </a:p>
          <a:p>
            <a:r>
              <a:rPr lang="zh-CN" altLang="en-US" sz="2400" dirty="0"/>
              <a:t>00000001010100010000000000000000</a:t>
            </a:r>
          </a:p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00000010000101010000000000000000</a:t>
            </a:r>
          </a:p>
          <a:p>
            <a:r>
              <a:rPr lang="zh-CN" altLang="en-US" sz="2400" dirty="0"/>
              <a:t>00001100000100000000000000000000</a:t>
            </a:r>
            <a:endParaRPr lang="en-US" altLang="zh-CN" sz="2400" dirty="0"/>
          </a:p>
          <a:p>
            <a:r>
              <a:rPr lang="en-US" altLang="zh-CN" sz="2400" dirty="0"/>
              <a:t>00000000000000000000000000000000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每执行一条指令后都要输出各寄存器状态，格式见样例</a:t>
            </a:r>
            <a:endParaRPr lang="en-US" altLang="zh-CN" b="1" dirty="0"/>
          </a:p>
          <a:p>
            <a:pPr lvl="1"/>
            <a:r>
              <a:rPr lang="zh-CN" altLang="en-US" b="1" dirty="0"/>
              <a:t>当执行到输入指令时在用户输入前要输出：</a:t>
            </a:r>
            <a:endParaRPr lang="en-US" altLang="zh-CN" b="1" dirty="0"/>
          </a:p>
          <a:p>
            <a:pPr lvl="2"/>
            <a:r>
              <a:rPr lang="en-US" altLang="zh-CN" b="1" dirty="0"/>
              <a:t>in :\n</a:t>
            </a:r>
          </a:p>
          <a:p>
            <a:pPr lvl="1"/>
            <a:r>
              <a:rPr lang="zh-CN" altLang="en-US" b="1" dirty="0"/>
              <a:t>当执行到输出时输出前要先输出：</a:t>
            </a:r>
            <a:endParaRPr lang="en-US" altLang="zh-CN" b="1" dirty="0"/>
          </a:p>
          <a:p>
            <a:pPr lvl="2"/>
            <a:r>
              <a:rPr lang="en-US" altLang="zh-CN" b="1" dirty="0"/>
              <a:t>out :</a:t>
            </a:r>
          </a:p>
          <a:p>
            <a:pPr lvl="1"/>
            <a:r>
              <a:rPr lang="zh-CN" altLang="en-US" b="1" dirty="0"/>
              <a:t>输出指令结束后要输出一个换行符。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1019</TotalTime>
  <Words>1624</Words>
  <Application>Microsoft Office PowerPoint</Application>
  <PresentationFormat>全屏显示(4:3)</PresentationFormat>
  <Paragraphs>195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提纲</vt:lpstr>
      <vt:lpstr>3.进度要求</vt:lpstr>
      <vt:lpstr>3.课程设计提交内容</vt:lpstr>
      <vt:lpstr>3.课程设计提交内容</vt:lpstr>
      <vt:lpstr>3.课程设计提交内容</vt:lpstr>
      <vt:lpstr>3.课程设计提交内容</vt:lpstr>
      <vt:lpstr>课题验收说明</vt:lpstr>
      <vt:lpstr>提纲</vt:lpstr>
      <vt:lpstr>接下去的工作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huanghai</cp:lastModifiedBy>
  <cp:revision>506</cp:revision>
  <dcterms:created xsi:type="dcterms:W3CDTF">2005-11-27T05:02:00Z</dcterms:created>
  <dcterms:modified xsi:type="dcterms:W3CDTF">2021-04-15T16:13:58Z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